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742"/>
    <a:srgbClr val="DB4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DA0DA-5F13-4017-BA11-9031B2791F4D}" v="2" dt="2023-04-28T17:17:05.211"/>
    <p1510:client id="{62BC00DF-085F-4B96-7C35-F3CB5D5AAF39}" v="2" dt="2023-04-27T21:21:25.757"/>
    <p1510:client id="{C3F3E8B5-8218-43AB-86F0-24C01B1E40F9}" v="2" dt="2023-04-27T22:10:37.627"/>
    <p1510:client id="{EE0570E7-0482-260E-C517-98C061233771}" v="1" dt="2023-05-10T17:13:24.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Ilah" userId="S::ilah.jackson@pikespeak.edu::590cb4cf-0549-4ec5-a7a4-d97b2db8b700" providerId="AD" clId="Web-{EE0570E7-0482-260E-C517-98C061233771}"/>
    <pc:docChg chg="modSld">
      <pc:chgData name="Jackson, Ilah" userId="S::ilah.jackson@pikespeak.edu::590cb4cf-0549-4ec5-a7a4-d97b2db8b700" providerId="AD" clId="Web-{EE0570E7-0482-260E-C517-98C061233771}" dt="2023-05-10T17:13:24.743" v="0" actId="1076"/>
      <pc:docMkLst>
        <pc:docMk/>
      </pc:docMkLst>
      <pc:sldChg chg="modSp">
        <pc:chgData name="Jackson, Ilah" userId="S::ilah.jackson@pikespeak.edu::590cb4cf-0549-4ec5-a7a4-d97b2db8b700" providerId="AD" clId="Web-{EE0570E7-0482-260E-C517-98C061233771}" dt="2023-05-10T17:13:24.743" v="0" actId="1076"/>
        <pc:sldMkLst>
          <pc:docMk/>
          <pc:sldMk cId="3482198286" sldId="259"/>
        </pc:sldMkLst>
        <pc:picChg chg="mod">
          <ac:chgData name="Jackson, Ilah" userId="S::ilah.jackson@pikespeak.edu::590cb4cf-0549-4ec5-a7a4-d97b2db8b700" providerId="AD" clId="Web-{EE0570E7-0482-260E-C517-98C061233771}" dt="2023-05-10T17:13:24.743" v="0" actId="1076"/>
          <ac:picMkLst>
            <pc:docMk/>
            <pc:sldMk cId="3482198286" sldId="259"/>
            <ac:picMk id="6" creationId="{BB2F6288-2731-1BB2-4748-6A87AC68F824}"/>
          </ac:picMkLst>
        </pc:picChg>
      </pc:sldChg>
    </pc:docChg>
  </pc:docChgLst>
  <pc:docChgLst>
    <pc:chgData name="Jackson, Ilah" userId="590cb4cf-0549-4ec5-a7a4-d97b2db8b700" providerId="ADAL" clId="{C3F3E8B5-8218-43AB-86F0-24C01B1E40F9}"/>
    <pc:docChg chg="modSld">
      <pc:chgData name="Jackson, Ilah" userId="590cb4cf-0549-4ec5-a7a4-d97b2db8b700" providerId="ADAL" clId="{C3F3E8B5-8218-43AB-86F0-24C01B1E40F9}" dt="2023-04-27T22:10:37.627" v="1" actId="1076"/>
      <pc:docMkLst>
        <pc:docMk/>
      </pc:docMkLst>
      <pc:sldChg chg="modSp mod">
        <pc:chgData name="Jackson, Ilah" userId="590cb4cf-0549-4ec5-a7a4-d97b2db8b700" providerId="ADAL" clId="{C3F3E8B5-8218-43AB-86F0-24C01B1E40F9}" dt="2023-04-27T22:10:37.627" v="1" actId="1076"/>
        <pc:sldMkLst>
          <pc:docMk/>
          <pc:sldMk cId="3482198286" sldId="259"/>
        </pc:sldMkLst>
        <pc:picChg chg="mod">
          <ac:chgData name="Jackson, Ilah" userId="590cb4cf-0549-4ec5-a7a4-d97b2db8b700" providerId="ADAL" clId="{C3F3E8B5-8218-43AB-86F0-24C01B1E40F9}" dt="2023-04-27T22:10:37.627" v="1" actId="1076"/>
          <ac:picMkLst>
            <pc:docMk/>
            <pc:sldMk cId="3482198286" sldId="259"/>
            <ac:picMk id="6" creationId="{BB2F6288-2731-1BB2-4748-6A87AC68F824}"/>
          </ac:picMkLst>
        </pc:picChg>
      </pc:sldChg>
    </pc:docChg>
  </pc:docChgLst>
  <pc:docChgLst>
    <pc:chgData name="Jackson, Ilah" userId="S::ilah.jackson@pikespeak.edu::590cb4cf-0549-4ec5-a7a4-d97b2db8b700" providerId="AD" clId="Web-{62BC00DF-085F-4B96-7C35-F3CB5D5AAF39}"/>
    <pc:docChg chg="modSld">
      <pc:chgData name="Jackson, Ilah" userId="S::ilah.jackson@pikespeak.edu::590cb4cf-0549-4ec5-a7a4-d97b2db8b700" providerId="AD" clId="Web-{62BC00DF-085F-4B96-7C35-F3CB5D5AAF39}" dt="2023-04-27T21:21:25.757" v="1" actId="1076"/>
      <pc:docMkLst>
        <pc:docMk/>
      </pc:docMkLst>
      <pc:sldChg chg="modSp">
        <pc:chgData name="Jackson, Ilah" userId="S::ilah.jackson@pikespeak.edu::590cb4cf-0549-4ec5-a7a4-d97b2db8b700" providerId="AD" clId="Web-{62BC00DF-085F-4B96-7C35-F3CB5D5AAF39}" dt="2023-04-27T21:21:25.757" v="1" actId="1076"/>
        <pc:sldMkLst>
          <pc:docMk/>
          <pc:sldMk cId="3482198286" sldId="259"/>
        </pc:sldMkLst>
        <pc:picChg chg="mod">
          <ac:chgData name="Jackson, Ilah" userId="S::ilah.jackson@pikespeak.edu::590cb4cf-0549-4ec5-a7a4-d97b2db8b700" providerId="AD" clId="Web-{62BC00DF-085F-4B96-7C35-F3CB5D5AAF39}" dt="2023-04-27T21:21:25.757" v="1" actId="1076"/>
          <ac:picMkLst>
            <pc:docMk/>
            <pc:sldMk cId="3482198286" sldId="259"/>
            <ac:picMk id="6" creationId="{BB2F6288-2731-1BB2-4748-6A87AC68F824}"/>
          </ac:picMkLst>
        </pc:picChg>
      </pc:sldChg>
    </pc:docChg>
  </pc:docChgLst>
  <pc:docChgLst>
    <pc:chgData name="Jackson, Ilah" userId="S::ilah.jackson@pikespeak.edu::590cb4cf-0549-4ec5-a7a4-d97b2db8b700" providerId="AD" clId="Web-{488DA0DA-5F13-4017-BA11-9031B2791F4D}"/>
    <pc:docChg chg="modSld">
      <pc:chgData name="Jackson, Ilah" userId="S::ilah.jackson@pikespeak.edu::590cb4cf-0549-4ec5-a7a4-d97b2db8b700" providerId="AD" clId="Web-{488DA0DA-5F13-4017-BA11-9031B2791F4D}" dt="2023-04-28T17:17:05.211" v="1" actId="14100"/>
      <pc:docMkLst>
        <pc:docMk/>
      </pc:docMkLst>
      <pc:sldChg chg="modSp">
        <pc:chgData name="Jackson, Ilah" userId="S::ilah.jackson@pikespeak.edu::590cb4cf-0549-4ec5-a7a4-d97b2db8b700" providerId="AD" clId="Web-{488DA0DA-5F13-4017-BA11-9031B2791F4D}" dt="2023-04-28T17:17:05.211" v="1" actId="14100"/>
        <pc:sldMkLst>
          <pc:docMk/>
          <pc:sldMk cId="3482198286" sldId="259"/>
        </pc:sldMkLst>
        <pc:spChg chg="mod">
          <ac:chgData name="Jackson, Ilah" userId="S::ilah.jackson@pikespeak.edu::590cb4cf-0549-4ec5-a7a4-d97b2db8b700" providerId="AD" clId="Web-{488DA0DA-5F13-4017-BA11-9031B2791F4D}" dt="2023-04-28T17:17:05.211" v="1" actId="14100"/>
          <ac:spMkLst>
            <pc:docMk/>
            <pc:sldMk cId="3482198286" sldId="259"/>
            <ac:spMk id="8" creationId="{CB7A94EE-0C14-AED5-28EC-6F6BA986A0ED}"/>
          </ac:spMkLst>
        </pc:spChg>
        <pc:picChg chg="mod">
          <ac:chgData name="Jackson, Ilah" userId="S::ilah.jackson@pikespeak.edu::590cb4cf-0549-4ec5-a7a4-d97b2db8b700" providerId="AD" clId="Web-{488DA0DA-5F13-4017-BA11-9031B2791F4D}" dt="2023-04-28T17:16:27.929" v="0" actId="1076"/>
          <ac:picMkLst>
            <pc:docMk/>
            <pc:sldMk cId="3482198286" sldId="259"/>
            <ac:picMk id="6" creationId="{BB2F6288-2731-1BB2-4748-6A87AC68F82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A95825-18F9-2346-597D-5B47CC3DB7C1}"/>
              </a:ext>
            </a:extLst>
          </p:cNvPr>
          <p:cNvSpPr/>
          <p:nvPr userDrawn="1"/>
        </p:nvSpPr>
        <p:spPr>
          <a:xfrm>
            <a:off x="0" y="0"/>
            <a:ext cx="12192000" cy="6858000"/>
          </a:xfrm>
          <a:prstGeom prst="rect">
            <a:avLst/>
          </a:prstGeom>
          <a:solidFill>
            <a:srgbClr val="7CB7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EB3FE-AF8B-49C5-B297-DA4921DB253D}"/>
              </a:ext>
            </a:extLst>
          </p:cNvPr>
          <p:cNvSpPr>
            <a:spLocks noGrp="1"/>
          </p:cNvSpPr>
          <p:nvPr>
            <p:ph type="ctrTitle"/>
          </p:nvPr>
        </p:nvSpPr>
        <p:spPr>
          <a:xfrm>
            <a:off x="1524000" y="1776333"/>
            <a:ext cx="9144000" cy="1733629"/>
          </a:xfrm>
        </p:spPr>
        <p:txBody>
          <a:bodyPr anchor="ctr">
            <a:normAutofit/>
          </a:bodyPr>
          <a:lstStyle>
            <a:lvl1pPr algn="ctr">
              <a:defRPr sz="42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021099A-6BAB-4C14-165A-563E526C4E0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93DDE7E2-8A76-900D-BB56-108A846068EC}"/>
              </a:ext>
            </a:extLst>
          </p:cNvPr>
          <p:cNvPicPr>
            <a:picLocks noChangeAspect="1"/>
          </p:cNvPicPr>
          <p:nvPr userDrawn="1"/>
        </p:nvPicPr>
        <p:blipFill>
          <a:blip r:embed="rId2"/>
          <a:srcRect t="47489" b="47489"/>
          <a:stretch/>
        </p:blipFill>
        <p:spPr>
          <a:xfrm>
            <a:off x="0" y="6245816"/>
            <a:ext cx="12192000" cy="612183"/>
          </a:xfrm>
          <a:prstGeom prst="rect">
            <a:avLst/>
          </a:prstGeom>
        </p:spPr>
      </p:pic>
      <p:sp>
        <p:nvSpPr>
          <p:cNvPr id="10" name="Rectangle 9">
            <a:extLst>
              <a:ext uri="{FF2B5EF4-FFF2-40B4-BE49-F238E27FC236}">
                <a16:creationId xmlns:a16="http://schemas.microsoft.com/office/drawing/2014/main" id="{EEDFABF9-5540-0B3C-21E6-AEA7F142721D}"/>
              </a:ext>
            </a:extLst>
          </p:cNvPr>
          <p:cNvSpPr/>
          <p:nvPr userDrawn="1"/>
        </p:nvSpPr>
        <p:spPr>
          <a:xfrm>
            <a:off x="0" y="6174563"/>
            <a:ext cx="12192000" cy="14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4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FEFB-6306-280C-5544-27FDCB3B2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553B8-6FCB-67D4-2197-0CC08BC06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38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5500F6-54A9-C200-0B68-F31B8D82028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BAB54-73C9-5875-0C15-F70CDE291E2F}"/>
              </a:ext>
            </a:extLst>
          </p:cNvPr>
          <p:cNvSpPr>
            <a:spLocks noGrp="1"/>
          </p:cNvSpPr>
          <p:nvPr>
            <p:ph type="title"/>
          </p:nvPr>
        </p:nvSpPr>
        <p:spPr>
          <a:xfrm>
            <a:off x="831850" y="1709739"/>
            <a:ext cx="10515600" cy="1719262"/>
          </a:xfrm>
        </p:spPr>
        <p:txBody>
          <a:bodyPr anchor="ctr">
            <a:normAutofit/>
          </a:bodyPr>
          <a:lstStyle>
            <a:lvl1pPr algn="ctr">
              <a:defRPr sz="42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5284D8-86FC-529F-8CA6-EC2065AEA470}"/>
              </a:ext>
            </a:extLst>
          </p:cNvPr>
          <p:cNvSpPr>
            <a:spLocks noGrp="1"/>
          </p:cNvSpPr>
          <p:nvPr>
            <p:ph type="body" idx="1"/>
          </p:nvPr>
        </p:nvSpPr>
        <p:spPr>
          <a:xfrm>
            <a:off x="831850" y="3506387"/>
            <a:ext cx="10515600" cy="683873"/>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1E5194EA-0E2B-F5E0-2DB3-E2B89AD6E5F2}"/>
              </a:ext>
            </a:extLst>
          </p:cNvPr>
          <p:cNvPicPr>
            <a:picLocks noChangeAspect="1"/>
          </p:cNvPicPr>
          <p:nvPr userDrawn="1"/>
        </p:nvPicPr>
        <p:blipFill rotWithShape="1">
          <a:blip r:embed="rId2"/>
          <a:srcRect l="14924" t="55418" b="40494"/>
          <a:stretch/>
        </p:blipFill>
        <p:spPr>
          <a:xfrm>
            <a:off x="0" y="6272212"/>
            <a:ext cx="12192000" cy="585788"/>
          </a:xfrm>
          <a:prstGeom prst="rect">
            <a:avLst/>
          </a:prstGeom>
          <a:ln>
            <a:noFill/>
          </a:ln>
        </p:spPr>
      </p:pic>
      <p:sp>
        <p:nvSpPr>
          <p:cNvPr id="4" name="Rectangle 3">
            <a:extLst>
              <a:ext uri="{FF2B5EF4-FFF2-40B4-BE49-F238E27FC236}">
                <a16:creationId xmlns:a16="http://schemas.microsoft.com/office/drawing/2014/main" id="{A5E79AFF-24DC-1943-5A33-FF4F6B28A7C4}"/>
              </a:ext>
            </a:extLst>
          </p:cNvPr>
          <p:cNvSpPr/>
          <p:nvPr userDrawn="1"/>
        </p:nvSpPr>
        <p:spPr>
          <a:xfrm>
            <a:off x="0" y="6205491"/>
            <a:ext cx="12192000" cy="142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08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E489E-F72C-6EB0-0C14-46452831E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4AF8F-B738-8600-0C75-F7229BD99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6C786EB-4BD2-64C6-7B2E-D2982B477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02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3874-A346-0507-4D2D-023FB12B12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6D8016-C2B5-1EF3-D750-7E2725CFF562}"/>
              </a:ext>
            </a:extLst>
          </p:cNvPr>
          <p:cNvSpPr>
            <a:spLocks noGrp="1"/>
          </p:cNvSpPr>
          <p:nvPr>
            <p:ph type="body" idx="1"/>
          </p:nvPr>
        </p:nvSpPr>
        <p:spPr>
          <a:xfrm>
            <a:off x="839788" y="1681163"/>
            <a:ext cx="5157787" cy="823912"/>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8C7CA-DAF7-6608-88D6-2675CFDA17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8F7-BAAC-A027-A30E-50567EEC3752}"/>
              </a:ext>
            </a:extLst>
          </p:cNvPr>
          <p:cNvSpPr>
            <a:spLocks noGrp="1"/>
          </p:cNvSpPr>
          <p:nvPr>
            <p:ph type="body" sz="quarter" idx="3"/>
          </p:nvPr>
        </p:nvSpPr>
        <p:spPr>
          <a:xfrm>
            <a:off x="6172200" y="1681163"/>
            <a:ext cx="5183188" cy="823912"/>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548D1-A50A-33D2-1D5B-5C0683DC0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56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EE57-F736-6C37-4F9E-E49462B7D0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801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61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442B-357F-A81A-A2AD-1B9BE4009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FE9D44-C3AD-F23B-7534-8FE3AF417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E66533-992E-60CB-6BEC-00A0A4C9A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012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6A1E-3674-8D0C-E603-13C618BB9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573571-E461-6EF7-C146-AFEB0676B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353CDE-DF56-A716-5387-670F59F0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720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7CAAEE-FB23-2501-3E99-BFD395027496}"/>
              </a:ext>
            </a:extLst>
          </p:cNvPr>
          <p:cNvPicPr>
            <a:picLocks noChangeAspect="1"/>
          </p:cNvPicPr>
          <p:nvPr userDrawn="1"/>
        </p:nvPicPr>
        <p:blipFill>
          <a:blip r:embed="rId11">
            <a:alphaModFix amt="10000"/>
          </a:blip>
          <a:stretch>
            <a:fillRect/>
          </a:stretch>
        </p:blipFill>
        <p:spPr>
          <a:xfrm>
            <a:off x="5354002" y="2636876"/>
            <a:ext cx="8427560" cy="3789574"/>
          </a:xfrm>
          <a:prstGeom prst="rect">
            <a:avLst/>
          </a:prstGeom>
        </p:spPr>
      </p:pic>
      <p:sp>
        <p:nvSpPr>
          <p:cNvPr id="8" name="Rectangle 7">
            <a:extLst>
              <a:ext uri="{FF2B5EF4-FFF2-40B4-BE49-F238E27FC236}">
                <a16:creationId xmlns:a16="http://schemas.microsoft.com/office/drawing/2014/main" id="{A25011B6-0D93-A3A7-22F4-38FA5C761339}"/>
              </a:ext>
            </a:extLst>
          </p:cNvPr>
          <p:cNvSpPr/>
          <p:nvPr userDrawn="1"/>
        </p:nvSpPr>
        <p:spPr>
          <a:xfrm>
            <a:off x="0" y="6274965"/>
            <a:ext cx="12192000" cy="583035"/>
          </a:xfrm>
          <a:prstGeom prst="rect">
            <a:avLst/>
          </a:prstGeom>
          <a:solidFill>
            <a:srgbClr val="7CB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021E8A7-3CF0-A834-4520-2FD7310A45CA}"/>
              </a:ext>
            </a:extLst>
          </p:cNvPr>
          <p:cNvPicPr>
            <a:picLocks noChangeAspect="1"/>
          </p:cNvPicPr>
          <p:nvPr userDrawn="1"/>
        </p:nvPicPr>
        <p:blipFill>
          <a:blip r:embed="rId12"/>
          <a:stretch>
            <a:fillRect/>
          </a:stretch>
        </p:blipFill>
        <p:spPr>
          <a:xfrm>
            <a:off x="3048000" y="6349712"/>
            <a:ext cx="6096000" cy="433541"/>
          </a:xfrm>
          <a:prstGeom prst="rect">
            <a:avLst/>
          </a:prstGeom>
        </p:spPr>
      </p:pic>
      <p:sp>
        <p:nvSpPr>
          <p:cNvPr id="10" name="Rectangle 9">
            <a:extLst>
              <a:ext uri="{FF2B5EF4-FFF2-40B4-BE49-F238E27FC236}">
                <a16:creationId xmlns:a16="http://schemas.microsoft.com/office/drawing/2014/main" id="{4CA3B68B-C8D1-2A06-DA51-DD8F7E006E01}"/>
              </a:ext>
            </a:extLst>
          </p:cNvPr>
          <p:cNvSpPr/>
          <p:nvPr userDrawn="1"/>
        </p:nvSpPr>
        <p:spPr>
          <a:xfrm>
            <a:off x="0" y="0"/>
            <a:ext cx="1658679" cy="233916"/>
          </a:xfrm>
          <a:prstGeom prst="rect">
            <a:avLst/>
          </a:prstGeom>
          <a:solidFill>
            <a:srgbClr val="0B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5F28D10-7B79-756C-E3DA-365EB386B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FF5D8-6929-28A0-5FFA-46B61F974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82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600" b="0" i="0" kern="1200">
          <a:solidFill>
            <a:srgbClr val="DB4326"/>
          </a:solidFill>
          <a:latin typeface="Sanchez"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ignupgenius.com/go/10C0948AEAE2BABF58-advising" TargetMode="External"/><Relationship Id="rId2" Type="http://schemas.openxmlformats.org/officeDocument/2006/relationships/hyperlink" Target="https://forms.office.com/r/1EKubGWbT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texas.gov/providers/assistive-services-providers/board-evaluation-interpreters-certification-program" TargetMode="External"/><Relationship Id="rId2" Type="http://schemas.openxmlformats.org/officeDocument/2006/relationships/hyperlink" Target="https://rid.org/certification/available-certifica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2523FE-84A4-8A71-5A09-D692E1E00E69}"/>
              </a:ext>
            </a:extLst>
          </p:cNvPr>
          <p:cNvSpPr txBox="1"/>
          <p:nvPr/>
        </p:nvSpPr>
        <p:spPr>
          <a:xfrm>
            <a:off x="-68248" y="2728099"/>
            <a:ext cx="5594159" cy="1200329"/>
          </a:xfrm>
          <a:prstGeom prst="rect">
            <a:avLst/>
          </a:prstGeom>
          <a:noFill/>
        </p:spPr>
        <p:txBody>
          <a:bodyPr wrap="square" rtlCol="0">
            <a:spAutoFit/>
          </a:bodyPr>
          <a:lstStyle/>
          <a:p>
            <a:pPr algn="ctr"/>
            <a:r>
              <a:rPr lang="en-US" sz="2400">
                <a:latin typeface="Sanchez" panose="02000000000000000000" pitchFamily="2" charset="77"/>
              </a:rPr>
              <a:t>American Sign Language &amp;</a:t>
            </a:r>
          </a:p>
          <a:p>
            <a:pPr algn="ctr"/>
            <a:r>
              <a:rPr lang="en-US" sz="2400">
                <a:latin typeface="Sanchez" panose="02000000000000000000" pitchFamily="2" charset="77"/>
              </a:rPr>
              <a:t>Sign Language Interpreter Preparation Program</a:t>
            </a:r>
          </a:p>
        </p:txBody>
      </p:sp>
    </p:spTree>
    <p:extLst>
      <p:ext uri="{BB962C8B-B14F-4D97-AF65-F5344CB8AC3E}">
        <p14:creationId xmlns:p14="http://schemas.microsoft.com/office/powerpoint/2010/main" val="389997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3EE2D5-7C5E-049E-E525-7A5CCA028A7F}"/>
              </a:ext>
            </a:extLst>
          </p:cNvPr>
          <p:cNvSpPr>
            <a:spLocks noGrp="1"/>
          </p:cNvSpPr>
          <p:nvPr>
            <p:ph type="title"/>
          </p:nvPr>
        </p:nvSpPr>
        <p:spPr>
          <a:xfrm>
            <a:off x="995539" y="642939"/>
            <a:ext cx="10515600" cy="1719262"/>
          </a:xfrm>
        </p:spPr>
        <p:txBody>
          <a:bodyPr>
            <a:normAutofit/>
          </a:bodyPr>
          <a:lstStyle/>
          <a:p>
            <a:pPr algn="l"/>
            <a:r>
              <a:rPr lang="en-US" sz="3200"/>
              <a:t>The American Sign Language &amp; Sign Language Interpreter Preparation (ASL/SLIP) Department offers two different programs for interested students:</a:t>
            </a:r>
          </a:p>
        </p:txBody>
      </p:sp>
      <p:sp>
        <p:nvSpPr>
          <p:cNvPr id="11" name="Text Placeholder 10">
            <a:extLst>
              <a:ext uri="{FF2B5EF4-FFF2-40B4-BE49-F238E27FC236}">
                <a16:creationId xmlns:a16="http://schemas.microsoft.com/office/drawing/2014/main" id="{A96B07EA-BA14-175E-C4F1-9CDA3C725A70}"/>
              </a:ext>
            </a:extLst>
          </p:cNvPr>
          <p:cNvSpPr>
            <a:spLocks noGrp="1"/>
          </p:cNvSpPr>
          <p:nvPr>
            <p:ph type="body" idx="1"/>
          </p:nvPr>
        </p:nvSpPr>
        <p:spPr>
          <a:xfrm>
            <a:off x="995539" y="2637142"/>
            <a:ext cx="10515600" cy="3227435"/>
          </a:xfrm>
        </p:spPr>
        <p:txBody>
          <a:bodyPr>
            <a:normAutofit fontScale="92500" lnSpcReduction="20000"/>
          </a:bodyPr>
          <a:lstStyle/>
          <a:p>
            <a:pPr algn="l"/>
            <a:r>
              <a:rPr lang="en-US" b="1"/>
              <a:t>Associates of Applied Science: </a:t>
            </a:r>
          </a:p>
          <a:p>
            <a:pPr lvl="1"/>
            <a:r>
              <a:rPr lang="en-US" b="1"/>
              <a:t>This is a two-year degree (total of three years when prerequisites are included) that prepares students to work as an entry-level sign language interpreter.  </a:t>
            </a:r>
          </a:p>
          <a:p>
            <a:pPr marL="342900" indent="-342900" algn="l">
              <a:buFont typeface="Arial" panose="020B0604020202020204" pitchFamily="34" charset="0"/>
              <a:buChar char="•"/>
            </a:pPr>
            <a:endParaRPr lang="en-US" b="1"/>
          </a:p>
          <a:p>
            <a:pPr algn="l"/>
            <a:r>
              <a:rPr lang="en-US" b="1"/>
              <a:t>Basic ASL Skills Certificate: </a:t>
            </a:r>
            <a:endParaRPr lang="en-US"/>
          </a:p>
          <a:p>
            <a:pPr lvl="1"/>
            <a:r>
              <a:rPr lang="en-US"/>
              <a:t>This is a 16-credit hour certificate (not a form of certification) in which students take what they learn in the ASL and IPP classes to use as a supplement to their current job/occupation</a:t>
            </a:r>
          </a:p>
          <a:p>
            <a:pPr lvl="1"/>
            <a:endParaRPr lang="en-US"/>
          </a:p>
          <a:p>
            <a:pPr algn="l"/>
            <a:r>
              <a:rPr lang="en-US" b="1" i="1">
                <a:highlight>
                  <a:srgbClr val="7CB742"/>
                </a:highlight>
              </a:rPr>
              <a:t>Please note</a:t>
            </a:r>
            <a:r>
              <a:rPr lang="en-US"/>
              <a:t>: ASL III and above and all IPP courses are taught primarily during the day at the</a:t>
            </a:r>
          </a:p>
          <a:p>
            <a:pPr algn="l"/>
            <a:r>
              <a:rPr lang="en-US"/>
              <a:t>                       Centennial campus</a:t>
            </a:r>
          </a:p>
          <a:p>
            <a:endParaRPr lang="en-US"/>
          </a:p>
        </p:txBody>
      </p:sp>
    </p:spTree>
    <p:extLst>
      <p:ext uri="{BB962C8B-B14F-4D97-AF65-F5344CB8AC3E}">
        <p14:creationId xmlns:p14="http://schemas.microsoft.com/office/powerpoint/2010/main" val="99269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F6288-2731-1BB2-4748-6A87AC68F824}"/>
              </a:ext>
            </a:extLst>
          </p:cNvPr>
          <p:cNvPicPr>
            <a:picLocks noChangeAspect="1"/>
          </p:cNvPicPr>
          <p:nvPr/>
        </p:nvPicPr>
        <p:blipFill>
          <a:blip r:embed="rId2"/>
          <a:stretch>
            <a:fillRect/>
          </a:stretch>
        </p:blipFill>
        <p:spPr>
          <a:xfrm>
            <a:off x="149024" y="220826"/>
            <a:ext cx="11751733" cy="3956756"/>
          </a:xfrm>
          <a:prstGeom prst="rect">
            <a:avLst/>
          </a:prstGeom>
        </p:spPr>
      </p:pic>
      <p:sp>
        <p:nvSpPr>
          <p:cNvPr id="8" name="TextBox 7">
            <a:extLst>
              <a:ext uri="{FF2B5EF4-FFF2-40B4-BE49-F238E27FC236}">
                <a16:creationId xmlns:a16="http://schemas.microsoft.com/office/drawing/2014/main" id="{CB7A94EE-0C14-AED5-28EC-6F6BA986A0ED}"/>
              </a:ext>
            </a:extLst>
          </p:cNvPr>
          <p:cNvSpPr txBox="1"/>
          <p:nvPr/>
        </p:nvSpPr>
        <p:spPr>
          <a:xfrm>
            <a:off x="0" y="4216400"/>
            <a:ext cx="11900101" cy="2431435"/>
          </a:xfrm>
          <a:prstGeom prst="rect">
            <a:avLst/>
          </a:prstGeom>
          <a:noFill/>
        </p:spPr>
        <p:txBody>
          <a:bodyPr wrap="square">
            <a:spAutoFit/>
          </a:bodyPr>
          <a:lstStyle/>
          <a:p>
            <a:r>
              <a:rPr lang="en-US" sz="1200" b="0" i="0" u="none" strike="noStrike">
                <a:solidFill>
                  <a:srgbClr val="000000"/>
                </a:solidFill>
                <a:effectLst/>
                <a:latin typeface="Calibri" panose="020F0502020204030204" pitchFamily="34" charset="0"/>
              </a:rPr>
              <a:t>Weekly Language Sessions: These are 30-minute weekly appointments that you schedule with one of our ASL mentors as part of your ASL class requirements.  These sessions allow you </a:t>
            </a:r>
            <a:r>
              <a:rPr lang="en-US" sz="1200">
                <a:solidFill>
                  <a:srgbClr val="000000"/>
                </a:solidFill>
                <a:latin typeface="Calibri" panose="020F0502020204030204" pitchFamily="34" charset="0"/>
              </a:rPr>
              <a:t>time </a:t>
            </a:r>
            <a:r>
              <a:rPr lang="en-US" sz="1200" b="0" i="0" u="none" strike="noStrike">
                <a:solidFill>
                  <a:srgbClr val="000000"/>
                </a:solidFill>
                <a:effectLst/>
                <a:latin typeface="Calibri" panose="020F0502020204030204" pitchFamily="34" charset="0"/>
              </a:rPr>
              <a:t>to practice the skills you are learning in the ASL class with a native ASL user.</a:t>
            </a:r>
            <a:r>
              <a:rPr lang="en-US" sz="1200"/>
              <a:t> If you have ever taken a lecture/lab science class, this is the same idea. These may be in person or via Zoom.</a:t>
            </a:r>
          </a:p>
          <a:p>
            <a:endParaRPr lang="en-US" sz="1200"/>
          </a:p>
          <a:p>
            <a:r>
              <a:rPr lang="en-US" sz="1200"/>
              <a:t>Classes in Semesters 1-3 are typically Monday-Thursday and run anywhere between 8:00 AM and 3:30 PM.  During Semester 4, students will be assigned to an internship site and will follow the schedule provided by that specific site. Students will then come to classes Monday-Thursday evening.  Outside class activities will range from observations to interpreting practice to performing arts collaborations with community partners.  As much notice as possible will be given in each instance.</a:t>
            </a:r>
          </a:p>
          <a:p>
            <a:endParaRPr lang="en-US" sz="1200"/>
          </a:p>
          <a:p>
            <a:r>
              <a:rPr lang="en-US" sz="1200"/>
              <a:t>NOTE: Classes are only offered in the designated semester and must be taken in the outlined sequence.  </a:t>
            </a:r>
          </a:p>
          <a:p>
            <a:endParaRPr lang="en-US" sz="1400"/>
          </a:p>
          <a:p>
            <a:endParaRPr lang="en-US" sz="1400"/>
          </a:p>
          <a:p>
            <a:endParaRPr lang="en-US" sz="1400"/>
          </a:p>
          <a:p>
            <a:endParaRPr lang="en-US" sz="1400"/>
          </a:p>
        </p:txBody>
      </p:sp>
    </p:spTree>
    <p:extLst>
      <p:ext uri="{BB962C8B-B14F-4D97-AF65-F5344CB8AC3E}">
        <p14:creationId xmlns:p14="http://schemas.microsoft.com/office/powerpoint/2010/main" val="348219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EE89A-6B31-8219-1D54-4AA4E3C16681}"/>
              </a:ext>
            </a:extLst>
          </p:cNvPr>
          <p:cNvPicPr>
            <a:picLocks noChangeAspect="1"/>
          </p:cNvPicPr>
          <p:nvPr/>
        </p:nvPicPr>
        <p:blipFill>
          <a:blip r:embed="rId2"/>
          <a:stretch>
            <a:fillRect/>
          </a:stretch>
        </p:blipFill>
        <p:spPr>
          <a:xfrm>
            <a:off x="48014" y="276577"/>
            <a:ext cx="12042385" cy="3290712"/>
          </a:xfrm>
          <a:prstGeom prst="rect">
            <a:avLst/>
          </a:prstGeom>
        </p:spPr>
      </p:pic>
      <p:sp>
        <p:nvSpPr>
          <p:cNvPr id="8" name="TextBox 7">
            <a:extLst>
              <a:ext uri="{FF2B5EF4-FFF2-40B4-BE49-F238E27FC236}">
                <a16:creationId xmlns:a16="http://schemas.microsoft.com/office/drawing/2014/main" id="{DBA1E8FF-DC5A-D00E-73C4-47EE7A2B7F0A}"/>
              </a:ext>
            </a:extLst>
          </p:cNvPr>
          <p:cNvSpPr txBox="1"/>
          <p:nvPr/>
        </p:nvSpPr>
        <p:spPr>
          <a:xfrm>
            <a:off x="-1" y="3905956"/>
            <a:ext cx="12090399" cy="1508105"/>
          </a:xfrm>
          <a:prstGeom prst="rect">
            <a:avLst/>
          </a:prstGeom>
          <a:noFill/>
        </p:spPr>
        <p:txBody>
          <a:bodyPr wrap="square">
            <a:spAutoFit/>
          </a:bodyPr>
          <a:lstStyle/>
          <a:p>
            <a:r>
              <a:rPr lang="en-US" sz="1200" b="0" i="0" u="none" strike="noStrike">
                <a:solidFill>
                  <a:srgbClr val="000000"/>
                </a:solidFill>
                <a:effectLst/>
                <a:latin typeface="Calibri" panose="020F0502020204030204" pitchFamily="34" charset="0"/>
              </a:rPr>
              <a:t>Weekly Language Sessions: These are 30-minute weekly appointments that you schedule with one of our ASL mentors as part of your ASL class requirements.  These sessions allow you </a:t>
            </a:r>
            <a:r>
              <a:rPr lang="en-US" sz="1200">
                <a:solidFill>
                  <a:srgbClr val="000000"/>
                </a:solidFill>
                <a:latin typeface="Calibri" panose="020F0502020204030204" pitchFamily="34" charset="0"/>
              </a:rPr>
              <a:t>time </a:t>
            </a:r>
            <a:r>
              <a:rPr lang="en-US" sz="1200" b="0" i="0" u="none" strike="noStrike">
                <a:solidFill>
                  <a:srgbClr val="000000"/>
                </a:solidFill>
                <a:effectLst/>
                <a:latin typeface="Calibri" panose="020F0502020204030204" pitchFamily="34" charset="0"/>
              </a:rPr>
              <a:t>to practice the skills you are learning in the ASL class with a native ASL user.</a:t>
            </a:r>
            <a:r>
              <a:rPr lang="en-US" sz="1200"/>
              <a:t> If you have ever taken a lecture/lab science class, this is the same idea. These may be in person or via Zoom.</a:t>
            </a:r>
          </a:p>
          <a:p>
            <a:endParaRPr lang="en-US" sz="1200"/>
          </a:p>
          <a:p>
            <a:endParaRPr lang="en-US" sz="1400"/>
          </a:p>
          <a:p>
            <a:endParaRPr lang="en-US" sz="1400"/>
          </a:p>
          <a:p>
            <a:endParaRPr lang="en-US" sz="1400"/>
          </a:p>
          <a:p>
            <a:endParaRPr lang="en-US" sz="1400"/>
          </a:p>
        </p:txBody>
      </p:sp>
      <p:pic>
        <p:nvPicPr>
          <p:cNvPr id="9" name="Picture 8">
            <a:extLst>
              <a:ext uri="{FF2B5EF4-FFF2-40B4-BE49-F238E27FC236}">
                <a16:creationId xmlns:a16="http://schemas.microsoft.com/office/drawing/2014/main" id="{64F8FC4D-AC86-E334-79C6-DD194A5BB6B9}"/>
              </a:ext>
            </a:extLst>
          </p:cNvPr>
          <p:cNvPicPr>
            <a:picLocks noChangeAspect="1"/>
          </p:cNvPicPr>
          <p:nvPr/>
        </p:nvPicPr>
        <p:blipFill>
          <a:blip r:embed="rId3">
            <a:alphaModFix amt="85000"/>
          </a:blip>
          <a:stretch>
            <a:fillRect/>
          </a:stretch>
        </p:blipFill>
        <p:spPr>
          <a:xfrm>
            <a:off x="101602" y="4553856"/>
            <a:ext cx="1721556" cy="1720410"/>
          </a:xfrm>
          <a:prstGeom prst="rect">
            <a:avLst/>
          </a:prstGeom>
        </p:spPr>
      </p:pic>
    </p:spTree>
    <p:extLst>
      <p:ext uri="{BB962C8B-B14F-4D97-AF65-F5344CB8AC3E}">
        <p14:creationId xmlns:p14="http://schemas.microsoft.com/office/powerpoint/2010/main" val="182437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C457E7-E75B-73B6-4A19-B45206CB23AB}"/>
              </a:ext>
            </a:extLst>
          </p:cNvPr>
          <p:cNvSpPr>
            <a:spLocks noGrp="1"/>
          </p:cNvSpPr>
          <p:nvPr>
            <p:ph type="title"/>
          </p:nvPr>
        </p:nvSpPr>
        <p:spPr/>
        <p:txBody>
          <a:bodyPr/>
          <a:lstStyle/>
          <a:p>
            <a:r>
              <a:rPr lang="en-US"/>
              <a:t>Applying to the ASL/SLIP </a:t>
            </a:r>
            <a:r>
              <a:rPr lang="en-US" sz="1200"/>
              <a:t>(note: links might need to be copied and pasted into your browser)</a:t>
            </a:r>
          </a:p>
        </p:txBody>
      </p:sp>
      <p:sp>
        <p:nvSpPr>
          <p:cNvPr id="8" name="Content Placeholder 7">
            <a:extLst>
              <a:ext uri="{FF2B5EF4-FFF2-40B4-BE49-F238E27FC236}">
                <a16:creationId xmlns:a16="http://schemas.microsoft.com/office/drawing/2014/main" id="{100BF36E-DE68-DBF4-AD8D-E13E2C5E7648}"/>
              </a:ext>
            </a:extLst>
          </p:cNvPr>
          <p:cNvSpPr>
            <a:spLocks noGrp="1"/>
          </p:cNvSpPr>
          <p:nvPr>
            <p:ph idx="1"/>
          </p:nvPr>
        </p:nvSpPr>
        <p:spPr>
          <a:xfrm>
            <a:off x="838200" y="1326444"/>
            <a:ext cx="10515600" cy="4850519"/>
          </a:xfrm>
        </p:spPr>
        <p:txBody>
          <a:bodyPr>
            <a:normAutofit fontScale="92500" lnSpcReduction="10000"/>
          </a:bodyPr>
          <a:lstStyle/>
          <a:p>
            <a:pPr marL="0" indent="0">
              <a:buNone/>
            </a:pPr>
            <a:r>
              <a:rPr lang="en-US" b="1"/>
              <a:t>Step 1: </a:t>
            </a:r>
          </a:p>
          <a:p>
            <a:r>
              <a:rPr lang="en-US"/>
              <a:t>Complete the </a:t>
            </a:r>
            <a:r>
              <a:rPr lang="en-US">
                <a:hlinkClick r:id="rId2"/>
              </a:rPr>
              <a:t>ASL/SLIP interest form</a:t>
            </a:r>
            <a:r>
              <a:rPr lang="en-US"/>
              <a:t>. </a:t>
            </a:r>
          </a:p>
          <a:p>
            <a:r>
              <a:rPr lang="en-US"/>
              <a:t>Students must have most of the general education courses completed prior to applying for the interpreting program.</a:t>
            </a:r>
          </a:p>
          <a:p>
            <a:r>
              <a:rPr lang="en-US"/>
              <a:t>If you are currently in ASL I, plan to take ASL II in the summer and start the program in the fall, please complete all the steps as well.</a:t>
            </a:r>
          </a:p>
          <a:p>
            <a:pPr marL="0" indent="0">
              <a:buNone/>
            </a:pPr>
            <a:r>
              <a:rPr lang="en-US" b="1"/>
              <a:t>Step 2: </a:t>
            </a:r>
          </a:p>
          <a:p>
            <a:r>
              <a:rPr lang="en-US">
                <a:hlinkClick r:id="rId3"/>
              </a:rPr>
              <a:t>Schedule a meeting with the Department Chair, Ilah Jackson, </a:t>
            </a:r>
            <a:r>
              <a:rPr lang="en-US"/>
              <a:t>to review the program plan, discuss program opportunities and expectations, and ask any questions you have.</a:t>
            </a:r>
          </a:p>
          <a:p>
            <a:r>
              <a:rPr lang="en-US"/>
              <a:t>Meetings can be either in person at the Centennial campus or via Zoom.</a:t>
            </a:r>
          </a:p>
          <a:p>
            <a:pPr marL="0" indent="0">
              <a:buNone/>
            </a:pPr>
            <a:r>
              <a:rPr lang="en-US" b="1"/>
              <a:t>Step 3: </a:t>
            </a:r>
          </a:p>
          <a:p>
            <a:r>
              <a:rPr lang="en-US"/>
              <a:t>SAVE the DATE -  we would like for you to join the current SLIP students who will be starting their second year in the program, meet the ASL and IPP instructors and mentors as well as some of our community partners at a welcome celebration on Friday, August 11, 2023, from 11:00 AM to 2:00 PM. More details to come.</a:t>
            </a:r>
          </a:p>
        </p:txBody>
      </p:sp>
    </p:spTree>
    <p:extLst>
      <p:ext uri="{BB962C8B-B14F-4D97-AF65-F5344CB8AC3E}">
        <p14:creationId xmlns:p14="http://schemas.microsoft.com/office/powerpoint/2010/main" val="135531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24F9-89E4-37D2-4D84-A59A8D4571E6}"/>
              </a:ext>
            </a:extLst>
          </p:cNvPr>
          <p:cNvSpPr>
            <a:spLocks noGrp="1"/>
          </p:cNvSpPr>
          <p:nvPr>
            <p:ph type="title"/>
          </p:nvPr>
        </p:nvSpPr>
        <p:spPr/>
        <p:txBody>
          <a:bodyPr/>
          <a:lstStyle/>
          <a:p>
            <a:r>
              <a:rPr lang="en-US"/>
              <a:t>Looking ahead…</a:t>
            </a:r>
          </a:p>
        </p:txBody>
      </p:sp>
      <p:sp>
        <p:nvSpPr>
          <p:cNvPr id="3" name="Content Placeholder 2">
            <a:extLst>
              <a:ext uri="{FF2B5EF4-FFF2-40B4-BE49-F238E27FC236}">
                <a16:creationId xmlns:a16="http://schemas.microsoft.com/office/drawing/2014/main" id="{0BEDCF23-5B9C-1050-5E6A-063B0407F90A}"/>
              </a:ext>
            </a:extLst>
          </p:cNvPr>
          <p:cNvSpPr>
            <a:spLocks noGrp="1"/>
          </p:cNvSpPr>
          <p:nvPr>
            <p:ph idx="1"/>
          </p:nvPr>
        </p:nvSpPr>
        <p:spPr/>
        <p:txBody>
          <a:bodyPr/>
          <a:lstStyle/>
          <a:p>
            <a:r>
              <a:rPr lang="en-US"/>
              <a:t>Fall semester courses begin August 21, 2023</a:t>
            </a:r>
          </a:p>
          <a:p>
            <a:r>
              <a:rPr lang="en-US"/>
              <a:t>You will need to plan to have your materials on the first week of the semester.</a:t>
            </a:r>
          </a:p>
          <a:p>
            <a:r>
              <a:rPr lang="en-US"/>
              <a:t>Please avoid renting your books (if possible) as it is likely you will use one book in multiple classes/semesters. When in doubt about a particular edition, please ask your instructor.</a:t>
            </a:r>
          </a:p>
          <a:p>
            <a:r>
              <a:rPr lang="en-US"/>
              <a:t>If you are pursuing the AAS interpreting degree, it is highly recommending that you purchase the 5-year unlimited Go React code.  This one-time purchase will give you access to Go React for </a:t>
            </a:r>
            <a:r>
              <a:rPr lang="en-US" b="1" i="1"/>
              <a:t>all</a:t>
            </a:r>
            <a:r>
              <a:rPr lang="en-US"/>
              <a:t> the ASL and IPP courses.  </a:t>
            </a:r>
          </a:p>
          <a:p>
            <a:r>
              <a:rPr lang="en-US"/>
              <a:t>If the 5-year code is not something that you can do, you will then need to buy one course code for </a:t>
            </a:r>
            <a:r>
              <a:rPr lang="en-US" b="1" i="1"/>
              <a:t>each</a:t>
            </a:r>
            <a:r>
              <a:rPr lang="en-US"/>
              <a:t> ASL and for </a:t>
            </a:r>
            <a:r>
              <a:rPr lang="en-US" b="1" i="1"/>
              <a:t>each</a:t>
            </a:r>
            <a:r>
              <a:rPr lang="en-US"/>
              <a:t> IPP class, </a:t>
            </a:r>
            <a:r>
              <a:rPr lang="en-US" b="1" i="1"/>
              <a:t>each</a:t>
            </a:r>
            <a:r>
              <a:rPr lang="en-US"/>
              <a:t> semester.</a:t>
            </a:r>
          </a:p>
        </p:txBody>
      </p:sp>
    </p:spTree>
    <p:extLst>
      <p:ext uri="{BB962C8B-B14F-4D97-AF65-F5344CB8AC3E}">
        <p14:creationId xmlns:p14="http://schemas.microsoft.com/office/powerpoint/2010/main" val="227019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40AF2-DD9A-3797-A2A1-D4D66778E1E0}"/>
              </a:ext>
            </a:extLst>
          </p:cNvPr>
          <p:cNvSpPr>
            <a:spLocks noGrp="1"/>
          </p:cNvSpPr>
          <p:nvPr>
            <p:ph type="title"/>
          </p:nvPr>
        </p:nvSpPr>
        <p:spPr>
          <a:xfrm>
            <a:off x="838200" y="365125"/>
            <a:ext cx="10515600" cy="620067"/>
          </a:xfrm>
        </p:spPr>
        <p:txBody>
          <a:bodyPr/>
          <a:lstStyle/>
          <a:p>
            <a:r>
              <a:rPr lang="en-US"/>
              <a:t>You might be wondering…</a:t>
            </a:r>
          </a:p>
        </p:txBody>
      </p:sp>
      <p:sp>
        <p:nvSpPr>
          <p:cNvPr id="8" name="Content Placeholder 7">
            <a:extLst>
              <a:ext uri="{FF2B5EF4-FFF2-40B4-BE49-F238E27FC236}">
                <a16:creationId xmlns:a16="http://schemas.microsoft.com/office/drawing/2014/main" id="{92AAED5D-695F-6350-426A-C4E4C9C56E42}"/>
              </a:ext>
            </a:extLst>
          </p:cNvPr>
          <p:cNvSpPr>
            <a:spLocks noGrp="1"/>
          </p:cNvSpPr>
          <p:nvPr>
            <p:ph idx="1"/>
          </p:nvPr>
        </p:nvSpPr>
        <p:spPr>
          <a:xfrm>
            <a:off x="838200" y="902601"/>
            <a:ext cx="10515600" cy="5274362"/>
          </a:xfrm>
        </p:spPr>
        <p:txBody>
          <a:bodyPr>
            <a:normAutofit fontScale="92500" lnSpcReduction="10000"/>
          </a:bodyPr>
          <a:lstStyle/>
          <a:p>
            <a:pPr marL="0" indent="0">
              <a:buNone/>
            </a:pPr>
            <a:r>
              <a:rPr lang="en-US"/>
              <a:t>Question: If I get the AAS degree from PPSC, when/how do I get the certified?</a:t>
            </a:r>
          </a:p>
          <a:p>
            <a:pPr marL="457200" lvl="1" indent="0">
              <a:buNone/>
            </a:pPr>
            <a:r>
              <a:rPr lang="en-US"/>
              <a:t>Answer: Certification happens after you complete the education portion of your training. You can pursue certification through the </a:t>
            </a:r>
            <a:r>
              <a:rPr lang="en-US">
                <a:hlinkClick r:id="rId2"/>
              </a:rPr>
              <a:t>Registry of Interpreters for the Deaf </a:t>
            </a:r>
            <a:r>
              <a:rPr lang="en-US"/>
              <a:t>(RID) and/or the </a:t>
            </a:r>
            <a:r>
              <a:rPr lang="en-US">
                <a:hlinkClick r:id="rId3"/>
              </a:rPr>
              <a:t>Board for Evaluation of Interpreters</a:t>
            </a:r>
            <a:r>
              <a:rPr lang="en-US"/>
              <a:t> (BEI). Each has their own educational requirements (Associates, Bachelors). </a:t>
            </a:r>
          </a:p>
          <a:p>
            <a:pPr marL="0" indent="0">
              <a:buNone/>
            </a:pPr>
            <a:r>
              <a:rPr lang="en-US"/>
              <a:t>Question: Don’t I need a Bachelors degree to work as an interpreter?</a:t>
            </a:r>
          </a:p>
          <a:p>
            <a:pPr marL="457200" lvl="1" indent="0">
              <a:buNone/>
            </a:pPr>
            <a:r>
              <a:rPr lang="en-US"/>
              <a:t>Answer: Yes and no.  The State of Colorado does not have a license requirement for sign language interpreters. Interpreters fall under what is called Title Protection. This means that if you are not yet certified, you must disclose that to the hiring agency/entity. There is plenty of work for non-certified. We will talk at length through the program about how/where to get a Bachelors and about certification. </a:t>
            </a:r>
          </a:p>
          <a:p>
            <a:pPr marL="0" indent="0">
              <a:buNone/>
            </a:pPr>
            <a:r>
              <a:rPr lang="en-US"/>
              <a:t>Question:  This looks like an intense program.  What are my options if I cannot attend full-time?</a:t>
            </a:r>
          </a:p>
          <a:p>
            <a:pPr marL="457200" lvl="1" indent="0">
              <a:buNone/>
            </a:pPr>
            <a:r>
              <a:rPr lang="en-US"/>
              <a:t>Answer: Schedule an appointment with Ilah to talk about your particular situation and options.</a:t>
            </a:r>
          </a:p>
          <a:p>
            <a:pPr marL="0" indent="0">
              <a:buNone/>
            </a:pPr>
            <a:r>
              <a:rPr lang="en-US"/>
              <a:t>Questions:  Why aren’t more classes offered online?</a:t>
            </a:r>
          </a:p>
          <a:p>
            <a:pPr marL="457200" lvl="1" indent="0">
              <a:buNone/>
            </a:pPr>
            <a:r>
              <a:rPr lang="en-US"/>
              <a:t>Answer: Learning a visual language like ASL in a 2D environment is challenging and does not offer the same quality of learning.  Additionally, there are many aspects of interpreting that require the use of a physical space.</a:t>
            </a:r>
          </a:p>
          <a:p>
            <a:pPr marL="0" indent="0">
              <a:buNone/>
            </a:pP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491598634"/>
      </p:ext>
    </p:extLst>
  </p:cSld>
  <p:clrMapOvr>
    <a:masterClrMapping/>
  </p:clrMapOvr>
</p:sld>
</file>

<file path=ppt/theme/theme1.xml><?xml version="1.0" encoding="utf-8"?>
<a:theme xmlns:a="http://schemas.openxmlformats.org/drawingml/2006/main" name="Office Theme">
  <a:themeElements>
    <a:clrScheme name="Pikes Peak State College Colors">
      <a:dk1>
        <a:srgbClr val="0A3A5F"/>
      </a:dk1>
      <a:lt1>
        <a:srgbClr val="FFFFFF"/>
      </a:lt1>
      <a:dk2>
        <a:srgbClr val="44546A"/>
      </a:dk2>
      <a:lt2>
        <a:srgbClr val="E7E6E6"/>
      </a:lt2>
      <a:accent1>
        <a:srgbClr val="F7B518"/>
      </a:accent1>
      <a:accent2>
        <a:srgbClr val="036F7F"/>
      </a:accent2>
      <a:accent3>
        <a:srgbClr val="D31968"/>
      </a:accent3>
      <a:accent4>
        <a:srgbClr val="507F3A"/>
      </a:accent4>
      <a:accent5>
        <a:srgbClr val="DB8127"/>
      </a:accent5>
      <a:accent6>
        <a:srgbClr val="9D1D55"/>
      </a:accent6>
      <a:hlink>
        <a:srgbClr val="0A3A5F"/>
      </a:hlink>
      <a:folHlink>
        <a:srgbClr val="D31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2022" id="{A1B7F423-6286-1C48-9A61-02892F55E86C}" vid="{BAB55EED-815F-7940-8FCB-EEDA02944BEE}"/>
    </a:ext>
  </a:extLst>
</a:theme>
</file>

<file path=docProps/app.xml><?xml version="1.0" encoding="utf-8"?>
<Properties xmlns="http://schemas.openxmlformats.org/officeDocument/2006/extended-properties" xmlns:vt="http://schemas.openxmlformats.org/officeDocument/2006/docPropsVTypes">
  <Template>PPT_Template2022</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The American Sign Language &amp; Sign Language Interpreter Preparation (ASL/SLIP) Department offers two different programs for interested students:</vt:lpstr>
      <vt:lpstr>PowerPoint Presentation</vt:lpstr>
      <vt:lpstr>PowerPoint Presentation</vt:lpstr>
      <vt:lpstr>Applying to the ASL/SLIP (note: links might need to be copied and pasted into your browser)</vt:lpstr>
      <vt:lpstr>Looking ahead…</vt:lpstr>
      <vt:lpstr>You might be wondering…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Ilah</dc:creator>
  <cp:revision>4</cp:revision>
  <dcterms:created xsi:type="dcterms:W3CDTF">2023-04-17T21:01:12Z</dcterms:created>
  <dcterms:modified xsi:type="dcterms:W3CDTF">2023-05-10T17:13:25Z</dcterms:modified>
</cp:coreProperties>
</file>