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8" r:id="rId4"/>
  </p:sldMasterIdLst>
  <p:notesMasterIdLst>
    <p:notesMasterId r:id="rId18"/>
  </p:notesMasterIdLst>
  <p:sldIdLst>
    <p:sldId id="258" r:id="rId5"/>
    <p:sldId id="257" r:id="rId6"/>
    <p:sldId id="292" r:id="rId7"/>
    <p:sldId id="272" r:id="rId8"/>
    <p:sldId id="288" r:id="rId9"/>
    <p:sldId id="270" r:id="rId10"/>
    <p:sldId id="265" r:id="rId11"/>
    <p:sldId id="284" r:id="rId12"/>
    <p:sldId id="262" r:id="rId13"/>
    <p:sldId id="259" r:id="rId14"/>
    <p:sldId id="289" r:id="rId15"/>
    <p:sldId id="285" r:id="rId16"/>
    <p:sldId id="279"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2FD"/>
    <a:srgbClr val="EFF3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FCD11-041C-4FF5-9FD1-40BE8915785C}" v="26" dt="2024-04-01T20:26:52.836"/>
  </p1510:revLst>
</p1510:revInfo>
</file>

<file path=ppt/tableStyles.xml><?xml version="1.0" encoding="utf-8"?>
<a:tblStyleLst xmlns:a="http://schemas.openxmlformats.org/drawingml/2006/main" def="{7F9469F1-F877-4AAC-9F7B-85CFA7E5BD68}">
  <a:tblStyle styleId="{7F9469F1-F877-4AAC-9F7B-85CFA7E5BD6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074" autoAdjust="0"/>
    <p:restoredTop sz="94626"/>
  </p:normalViewPr>
  <p:slideViewPr>
    <p:cSldViewPr snapToGrid="0">
      <p:cViewPr varScale="1">
        <p:scale>
          <a:sx n="138" d="100"/>
          <a:sy n="138" d="100"/>
        </p:scale>
        <p:origin x="144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3332131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988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2704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51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154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52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294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1635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21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85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01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69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609600" y="3439625"/>
            <a:ext cx="3962400" cy="11598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533400" y="3107350"/>
            <a:ext cx="4038600" cy="1159800"/>
          </a:xfrm>
          <a:prstGeom prst="rect">
            <a:avLst/>
          </a:prstGeom>
        </p:spPr>
        <p:txBody>
          <a:bodyPr spcFirstLastPara="1" wrap="square" lIns="91425" tIns="91425" rIns="91425" bIns="91425" anchor="b"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 name="Google Shape;14;p3"/>
          <p:cNvSpPr txBox="1">
            <a:spLocks noGrp="1"/>
          </p:cNvSpPr>
          <p:nvPr>
            <p:ph type="subTitle" idx="1"/>
          </p:nvPr>
        </p:nvSpPr>
        <p:spPr>
          <a:xfrm>
            <a:off x="533400" y="4211654"/>
            <a:ext cx="40386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348459" y="1521000"/>
            <a:ext cx="5942400" cy="2838600"/>
          </a:xfrm>
          <a:prstGeom prst="rect">
            <a:avLst/>
          </a:prstGeom>
        </p:spPr>
        <p:txBody>
          <a:bodyPr spcFirstLastPara="1" wrap="square" lIns="91425" tIns="91425" rIns="91425" bIns="91425" anchor="t" anchorCtr="0"/>
          <a:lstStyle>
            <a:lvl1pPr marL="457200" lvl="0" indent="-419100" rtl="0">
              <a:spcBef>
                <a:spcPts val="0"/>
              </a:spcBef>
              <a:spcAft>
                <a:spcPts val="0"/>
              </a:spcAft>
              <a:buSzPts val="3000"/>
              <a:buChar char="▫"/>
              <a:defRPr sz="3000"/>
            </a:lvl1pPr>
            <a:lvl2pPr marL="914400" lvl="1" indent="-419100" rtl="0">
              <a:spcBef>
                <a:spcPts val="0"/>
              </a:spcBef>
              <a:spcAft>
                <a:spcPts val="0"/>
              </a:spcAft>
              <a:buSzPts val="3000"/>
              <a:buChar char="▪"/>
              <a:defRPr sz="3000"/>
            </a:lvl2pPr>
            <a:lvl3pPr marL="1371600" lvl="2" indent="-419100" rtl="0">
              <a:spcBef>
                <a:spcPts val="0"/>
              </a:spcBef>
              <a:spcAft>
                <a:spcPts val="0"/>
              </a:spcAft>
              <a:buSzPts val="3000"/>
              <a:buChar char="▪"/>
              <a:defRPr sz="3000"/>
            </a:lvl3pPr>
            <a:lvl4pPr marL="1828800" lvl="3" indent="-419100" rtl="0">
              <a:spcBef>
                <a:spcPts val="0"/>
              </a:spcBef>
              <a:spcAft>
                <a:spcPts val="0"/>
              </a:spcAft>
              <a:buSzPts val="3000"/>
              <a:buChar char="▪"/>
              <a:defRPr sz="3000"/>
            </a:lvl4pPr>
            <a:lvl5pPr marL="2286000" lvl="4" indent="-419100" rtl="0">
              <a:spcBef>
                <a:spcPts val="0"/>
              </a:spcBef>
              <a:spcAft>
                <a:spcPts val="0"/>
              </a:spcAft>
              <a:buSzPts val="3000"/>
              <a:buChar char="▪"/>
              <a:defRPr sz="3000"/>
            </a:lvl5pPr>
            <a:lvl6pPr marL="2743200" lvl="5" indent="-419100" rtl="0">
              <a:spcBef>
                <a:spcPts val="0"/>
              </a:spcBef>
              <a:spcAft>
                <a:spcPts val="0"/>
              </a:spcAft>
              <a:buSzPts val="3000"/>
              <a:buChar char="▪"/>
              <a:defRPr sz="3000"/>
            </a:lvl6pPr>
            <a:lvl7pPr marL="3200400" lvl="6" indent="-419100" rtl="0">
              <a:spcBef>
                <a:spcPts val="0"/>
              </a:spcBef>
              <a:spcAft>
                <a:spcPts val="0"/>
              </a:spcAft>
              <a:buSzPts val="3000"/>
              <a:buChar char="▪"/>
              <a:defRPr sz="3000"/>
            </a:lvl7pPr>
            <a:lvl8pPr marL="3657600" lvl="7" indent="-419100" rtl="0">
              <a:spcBef>
                <a:spcPts val="0"/>
              </a:spcBef>
              <a:spcAft>
                <a:spcPts val="0"/>
              </a:spcAft>
              <a:buSzPts val="3000"/>
              <a:buChar char="▪"/>
              <a:defRPr sz="3000"/>
            </a:lvl8pPr>
            <a:lvl9pPr marL="4114800" lvl="8" indent="-419100">
              <a:spcBef>
                <a:spcPts val="0"/>
              </a:spcBef>
              <a:spcAft>
                <a:spcPts val="0"/>
              </a:spcAft>
              <a:buSzPts val="3000"/>
              <a:buChar char="▪"/>
              <a:defRPr sz="3000"/>
            </a:lvl9pPr>
          </a:lstStyle>
          <a:p>
            <a:endParaRPr/>
          </a:p>
        </p:txBody>
      </p:sp>
      <p:sp>
        <p:nvSpPr>
          <p:cNvPr id="17" name="Google Shape;17;p4"/>
          <p:cNvSpPr txBox="1">
            <a:spLocks noGrp="1"/>
          </p:cNvSpPr>
          <p:nvPr>
            <p:ph type="sldNum" idx="12"/>
          </p:nvPr>
        </p:nvSpPr>
        <p:spPr>
          <a:xfrm>
            <a:off x="8579950" y="4588275"/>
            <a:ext cx="525600" cy="555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 name="Google Shape;18;p4"/>
          <p:cNvSpPr/>
          <p:nvPr/>
        </p:nvSpPr>
        <p:spPr>
          <a:xfrm>
            <a:off x="457200" y="457200"/>
            <a:ext cx="819900" cy="819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p:nvPr/>
        </p:nvSpPr>
        <p:spPr>
          <a:xfrm>
            <a:off x="457200" y="311700"/>
            <a:ext cx="8199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a:solidFill>
                  <a:srgbClr val="101631"/>
                </a:solidFill>
              </a:rPr>
              <a:t>“</a:t>
            </a:r>
            <a:endParaRPr sz="9600" b="1">
              <a:solidFill>
                <a:srgbClr val="101631"/>
              </a:solidFill>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
        <p:cNvGrpSpPr/>
        <p:nvPr/>
      </p:nvGrpSpPr>
      <p:grpSpPr>
        <a:xfrm>
          <a:off x="0" y="0"/>
          <a:ext cx="0" cy="0"/>
          <a:chOff x="0" y="0"/>
          <a:chExt cx="0" cy="0"/>
        </a:xfrm>
      </p:grpSpPr>
      <p:sp>
        <p:nvSpPr>
          <p:cNvPr id="21" name="Google Shape;21;p5"/>
          <p:cNvSpPr txBox="1">
            <a:spLocks noGrp="1"/>
          </p:cNvSpPr>
          <p:nvPr>
            <p:ph type="sldNum" idx="12"/>
          </p:nvPr>
        </p:nvSpPr>
        <p:spPr>
          <a:xfrm>
            <a:off x="8579950" y="4588275"/>
            <a:ext cx="525600" cy="555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 name="Google Shape;22;p5"/>
          <p:cNvSpPr txBox="1">
            <a:spLocks noGrp="1"/>
          </p:cNvSpPr>
          <p:nvPr>
            <p:ph type="title"/>
          </p:nvPr>
        </p:nvSpPr>
        <p:spPr>
          <a:xfrm>
            <a:off x="457200" y="434587"/>
            <a:ext cx="4114800" cy="2137200"/>
          </a:xfrm>
          <a:prstGeom prst="rect">
            <a:avLst/>
          </a:prstGeom>
        </p:spPr>
        <p:txBody>
          <a:bodyPr spcFirstLastPara="1" wrap="square" lIns="91425" tIns="91425" rIns="91425" bIns="91425" anchor="b" anchorCtr="0"/>
          <a:lstStyle>
            <a:lvl1pPr lvl="0"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1pPr>
            <a:lvl2pPr lvl="1"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endParaRPr/>
          </a:p>
        </p:txBody>
      </p:sp>
      <p:sp>
        <p:nvSpPr>
          <p:cNvPr id="23" name="Google Shape;23;p5"/>
          <p:cNvSpPr txBox="1">
            <a:spLocks noGrp="1"/>
          </p:cNvSpPr>
          <p:nvPr>
            <p:ph type="body" idx="1"/>
          </p:nvPr>
        </p:nvSpPr>
        <p:spPr>
          <a:xfrm>
            <a:off x="457200" y="2647975"/>
            <a:ext cx="4114800" cy="21372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1pPr>
            <a:lvl2pPr marL="914400" lvl="1"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2pPr>
            <a:lvl3pPr marL="1371600" lvl="2"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3pPr>
            <a:lvl4pPr marL="1828800" lvl="3"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4pPr>
            <a:lvl5pPr marL="2286000" lvl="4"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5pPr>
            <a:lvl6pPr marL="2743200" lvl="5"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6pPr>
            <a:lvl7pPr marL="3200400" lvl="6"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7pPr>
            <a:lvl8pPr marL="3657600" lvl="7"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8pPr>
            <a:lvl9pPr marL="4114800" lvl="8" indent="-3429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434587"/>
            <a:ext cx="4114800" cy="2137200"/>
          </a:xfrm>
          <a:prstGeom prst="rect">
            <a:avLst/>
          </a:prstGeom>
        </p:spPr>
        <p:txBody>
          <a:bodyPr spcFirstLastPara="1" wrap="square" lIns="91425" tIns="91425" rIns="91425" bIns="91425" anchor="b" anchorCtr="0"/>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6" name="Google Shape;26;p6"/>
          <p:cNvSpPr txBox="1">
            <a:spLocks noGrp="1"/>
          </p:cNvSpPr>
          <p:nvPr>
            <p:ph type="body" idx="1"/>
          </p:nvPr>
        </p:nvSpPr>
        <p:spPr>
          <a:xfrm>
            <a:off x="457200" y="2571775"/>
            <a:ext cx="3121200" cy="2354100"/>
          </a:xfrm>
          <a:prstGeom prst="rect">
            <a:avLst/>
          </a:prstGeom>
        </p:spPr>
        <p:txBody>
          <a:bodyPr spcFirstLastPara="1" wrap="square" lIns="91425" tIns="91425" rIns="91425" bIns="91425" anchor="t" anchorCtr="0"/>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6"/>
          <p:cNvSpPr txBox="1">
            <a:spLocks noGrp="1"/>
          </p:cNvSpPr>
          <p:nvPr>
            <p:ph type="body" idx="2"/>
          </p:nvPr>
        </p:nvSpPr>
        <p:spPr>
          <a:xfrm>
            <a:off x="3766505" y="2571775"/>
            <a:ext cx="3121200" cy="2354100"/>
          </a:xfrm>
          <a:prstGeom prst="rect">
            <a:avLst/>
          </a:prstGeom>
        </p:spPr>
        <p:txBody>
          <a:bodyPr spcFirstLastPara="1" wrap="square" lIns="91425" tIns="91425" rIns="91425" bIns="91425" anchor="t" anchorCtr="0"/>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6"/>
          <p:cNvSpPr txBox="1">
            <a:spLocks noGrp="1"/>
          </p:cNvSpPr>
          <p:nvPr>
            <p:ph type="sldNum" idx="12"/>
          </p:nvPr>
        </p:nvSpPr>
        <p:spPr>
          <a:xfrm>
            <a:off x="8579950" y="4588275"/>
            <a:ext cx="525600" cy="555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434587"/>
            <a:ext cx="4114800" cy="2137200"/>
          </a:xfrm>
          <a:prstGeom prst="rect">
            <a:avLst/>
          </a:prstGeom>
        </p:spPr>
        <p:txBody>
          <a:bodyPr spcFirstLastPara="1" wrap="square" lIns="91425" tIns="91425" rIns="91425" bIns="91425" anchor="b" anchorCtr="0"/>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 name="Google Shape;31;p7"/>
          <p:cNvSpPr txBox="1">
            <a:spLocks noGrp="1"/>
          </p:cNvSpPr>
          <p:nvPr>
            <p:ph type="body" idx="1"/>
          </p:nvPr>
        </p:nvSpPr>
        <p:spPr>
          <a:xfrm>
            <a:off x="457200" y="2571775"/>
            <a:ext cx="2631900" cy="2354100"/>
          </a:xfrm>
          <a:prstGeom prst="rect">
            <a:avLst/>
          </a:prstGeom>
        </p:spPr>
        <p:txBody>
          <a:bodyPr spcFirstLastPara="1" wrap="square" lIns="91425" tIns="91425" rIns="91425" bIns="91425" anchor="t" anchorCtr="0"/>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2" name="Google Shape;32;p7"/>
          <p:cNvSpPr txBox="1">
            <a:spLocks noGrp="1"/>
          </p:cNvSpPr>
          <p:nvPr>
            <p:ph type="body" idx="2"/>
          </p:nvPr>
        </p:nvSpPr>
        <p:spPr>
          <a:xfrm>
            <a:off x="3223964" y="2571775"/>
            <a:ext cx="2631900" cy="2354100"/>
          </a:xfrm>
          <a:prstGeom prst="rect">
            <a:avLst/>
          </a:prstGeom>
        </p:spPr>
        <p:txBody>
          <a:bodyPr spcFirstLastPara="1" wrap="square" lIns="91425" tIns="91425" rIns="91425" bIns="91425" anchor="t" anchorCtr="0"/>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3" name="Google Shape;33;p7"/>
          <p:cNvSpPr txBox="1">
            <a:spLocks noGrp="1"/>
          </p:cNvSpPr>
          <p:nvPr>
            <p:ph type="body" idx="3"/>
          </p:nvPr>
        </p:nvSpPr>
        <p:spPr>
          <a:xfrm>
            <a:off x="5990727" y="2571775"/>
            <a:ext cx="2631900" cy="2354100"/>
          </a:xfrm>
          <a:prstGeom prst="rect">
            <a:avLst/>
          </a:prstGeom>
        </p:spPr>
        <p:txBody>
          <a:bodyPr spcFirstLastPara="1" wrap="square" lIns="91425" tIns="91425" rIns="91425" bIns="91425" anchor="t" anchorCtr="0"/>
          <a:lstStyle>
            <a:lvl1pPr marL="457200" lvl="0" indent="-330200" rtl="0">
              <a:spcBef>
                <a:spcPts val="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4" name="Google Shape;34;p7"/>
          <p:cNvSpPr txBox="1">
            <a:spLocks noGrp="1"/>
          </p:cNvSpPr>
          <p:nvPr>
            <p:ph type="sldNum" idx="12"/>
          </p:nvPr>
        </p:nvSpPr>
        <p:spPr>
          <a:xfrm>
            <a:off x="8579950" y="4588275"/>
            <a:ext cx="525600" cy="555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11"/>
          <p:cNvSpPr txBox="1">
            <a:spLocks noGrp="1"/>
          </p:cNvSpPr>
          <p:nvPr>
            <p:ph type="sldNum" idx="12"/>
          </p:nvPr>
        </p:nvSpPr>
        <p:spPr>
          <a:xfrm>
            <a:off x="8579950" y="4588275"/>
            <a:ext cx="525600" cy="5553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073763"/>
        </a:solidFill>
        <a:effectLst/>
      </p:bgPr>
    </p:bg>
    <p:spTree>
      <p:nvGrpSpPr>
        <p:cNvPr id="1" name="Shape 5"/>
        <p:cNvGrpSpPr/>
        <p:nvPr/>
      </p:nvGrpSpPr>
      <p:grpSpPr>
        <a:xfrm>
          <a:off x="0" y="0"/>
          <a:ext cx="0" cy="0"/>
          <a:chOff x="0" y="0"/>
          <a:chExt cx="0" cy="0"/>
        </a:xfrm>
      </p:grpSpPr>
      <p:sp>
        <p:nvSpPr>
          <p:cNvPr id="6" name="Google Shape;6;p1"/>
          <p:cNvSpPr/>
          <p:nvPr/>
        </p:nvSpPr>
        <p:spPr>
          <a:xfrm>
            <a:off x="-4225" y="4275"/>
            <a:ext cx="6859500" cy="5143500"/>
          </a:xfrm>
          <a:prstGeom prst="rect">
            <a:avLst/>
          </a:prstGeom>
          <a:gradFill>
            <a:gsLst>
              <a:gs pos="0">
                <a:srgbClr val="000208">
                  <a:alpha val="0"/>
                </a:srgbClr>
              </a:gs>
              <a:gs pos="100000">
                <a:srgbClr val="000208">
                  <a:alpha val="59607"/>
                </a:srgbClr>
              </a:gs>
            </a:gsLst>
            <a:lin ang="10800025"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7" name="Google Shape;7;p1"/>
          <p:cNvSpPr txBox="1">
            <a:spLocks noGrp="1"/>
          </p:cNvSpPr>
          <p:nvPr>
            <p:ph type="title"/>
          </p:nvPr>
        </p:nvSpPr>
        <p:spPr>
          <a:xfrm>
            <a:off x="457200" y="434587"/>
            <a:ext cx="4114800" cy="2137200"/>
          </a:xfrm>
          <a:prstGeom prst="rect">
            <a:avLst/>
          </a:prstGeom>
          <a:noFill/>
          <a:ln>
            <a:noFill/>
          </a:ln>
        </p:spPr>
        <p:txBody>
          <a:bodyPr spcFirstLastPara="1" wrap="square" lIns="91425" tIns="91425" rIns="91425" bIns="91425" anchor="b" anchorCtr="0"/>
          <a:lstStyle>
            <a:lvl1pPr lv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1pPr>
            <a:lvl2pPr lvl="1">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a:endParaRPr/>
          </a:p>
        </p:txBody>
      </p:sp>
      <p:sp>
        <p:nvSpPr>
          <p:cNvPr id="8" name="Google Shape;8;p1"/>
          <p:cNvSpPr txBox="1">
            <a:spLocks noGrp="1"/>
          </p:cNvSpPr>
          <p:nvPr>
            <p:ph type="body" idx="1"/>
          </p:nvPr>
        </p:nvSpPr>
        <p:spPr>
          <a:xfrm>
            <a:off x="457200" y="2647975"/>
            <a:ext cx="4114800" cy="2137200"/>
          </a:xfrm>
          <a:prstGeom prst="rect">
            <a:avLst/>
          </a:prstGeom>
          <a:noFill/>
          <a:ln>
            <a:noFill/>
          </a:ln>
          <a:effectLst>
            <a:outerShdw blurRad="57150" dist="19050" dir="5400000" algn="bl" rotWithShape="0">
              <a:srgbClr val="000000">
                <a:alpha val="10000"/>
              </a:srgbClr>
            </a:outerShdw>
          </a:effectLst>
        </p:spPr>
        <p:txBody>
          <a:bodyPr spcFirstLastPara="1" wrap="square" lIns="91425" tIns="91425" rIns="91425" bIns="91425" anchor="t" anchorCtr="0"/>
          <a:lstStyle>
            <a:lvl1pPr marL="457200" lvl="0"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1pPr>
            <a:lvl2pPr marL="914400" lvl="1"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2pPr>
            <a:lvl3pPr marL="1371600" lvl="2"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3pPr>
            <a:lvl4pPr marL="1828800" lvl="3"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4pPr>
            <a:lvl5pPr marL="2286000" lvl="4"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5pPr>
            <a:lvl6pPr marL="2743200" lvl="5"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6pPr>
            <a:lvl7pPr marL="3200400" lvl="6"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7pPr>
            <a:lvl8pPr marL="3657600" lvl="7"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8pPr>
            <a:lvl9pPr marL="4114800" lvl="8" indent="-34290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9pPr>
          </a:lstStyle>
          <a:p>
            <a:endParaRPr/>
          </a:p>
        </p:txBody>
      </p:sp>
      <p:sp>
        <p:nvSpPr>
          <p:cNvPr id="9" name="Google Shape;9;p1"/>
          <p:cNvSpPr txBox="1">
            <a:spLocks noGrp="1"/>
          </p:cNvSpPr>
          <p:nvPr>
            <p:ph type="sldNum" idx="12"/>
          </p:nvPr>
        </p:nvSpPr>
        <p:spPr>
          <a:xfrm>
            <a:off x="8579950" y="4588275"/>
            <a:ext cx="525600" cy="555300"/>
          </a:xfrm>
          <a:prstGeom prst="rect">
            <a:avLst/>
          </a:prstGeom>
          <a:noFill/>
          <a:ln>
            <a:noFill/>
          </a:ln>
        </p:spPr>
        <p:txBody>
          <a:bodyPr spcFirstLastPara="1" wrap="square" lIns="91425" tIns="91425" rIns="91425" bIns="91425" anchor="ctr" anchorCtr="0">
            <a:noAutofit/>
          </a:bodyPr>
          <a:lstStyle>
            <a:lvl1pPr lvl="0" algn="r">
              <a:buNone/>
              <a:defRPr sz="1800" b="1">
                <a:solidFill>
                  <a:srgbClr val="FFFFFF"/>
                </a:solidFill>
                <a:latin typeface="Zilla Slab Highlight"/>
                <a:ea typeface="Zilla Slab Highlight"/>
                <a:cs typeface="Zilla Slab Highlight"/>
                <a:sym typeface="Zilla Slab Highlight"/>
              </a:defRPr>
            </a:lvl1pPr>
            <a:lvl2pPr lvl="1" algn="r">
              <a:buNone/>
              <a:defRPr sz="1800" b="1">
                <a:solidFill>
                  <a:srgbClr val="FFFFFF"/>
                </a:solidFill>
                <a:latin typeface="Zilla Slab Highlight"/>
                <a:ea typeface="Zilla Slab Highlight"/>
                <a:cs typeface="Zilla Slab Highlight"/>
                <a:sym typeface="Zilla Slab Highlight"/>
              </a:defRPr>
            </a:lvl2pPr>
            <a:lvl3pPr lvl="2" algn="r">
              <a:buNone/>
              <a:defRPr sz="1800" b="1">
                <a:solidFill>
                  <a:srgbClr val="FFFFFF"/>
                </a:solidFill>
                <a:latin typeface="Zilla Slab Highlight"/>
                <a:ea typeface="Zilla Slab Highlight"/>
                <a:cs typeface="Zilla Slab Highlight"/>
                <a:sym typeface="Zilla Slab Highlight"/>
              </a:defRPr>
            </a:lvl3pPr>
            <a:lvl4pPr lvl="3" algn="r">
              <a:buNone/>
              <a:defRPr sz="1800" b="1">
                <a:solidFill>
                  <a:srgbClr val="FFFFFF"/>
                </a:solidFill>
                <a:latin typeface="Zilla Slab Highlight"/>
                <a:ea typeface="Zilla Slab Highlight"/>
                <a:cs typeface="Zilla Slab Highlight"/>
                <a:sym typeface="Zilla Slab Highlight"/>
              </a:defRPr>
            </a:lvl4pPr>
            <a:lvl5pPr lvl="4" algn="r">
              <a:buNone/>
              <a:defRPr sz="1800" b="1">
                <a:solidFill>
                  <a:srgbClr val="FFFFFF"/>
                </a:solidFill>
                <a:latin typeface="Zilla Slab Highlight"/>
                <a:ea typeface="Zilla Slab Highlight"/>
                <a:cs typeface="Zilla Slab Highlight"/>
                <a:sym typeface="Zilla Slab Highlight"/>
              </a:defRPr>
            </a:lvl5pPr>
            <a:lvl6pPr lvl="5" algn="r">
              <a:buNone/>
              <a:defRPr sz="1800" b="1">
                <a:solidFill>
                  <a:srgbClr val="FFFFFF"/>
                </a:solidFill>
                <a:latin typeface="Zilla Slab Highlight"/>
                <a:ea typeface="Zilla Slab Highlight"/>
                <a:cs typeface="Zilla Slab Highlight"/>
                <a:sym typeface="Zilla Slab Highlight"/>
              </a:defRPr>
            </a:lvl6pPr>
            <a:lvl7pPr lvl="6" algn="r">
              <a:buNone/>
              <a:defRPr sz="1800" b="1">
                <a:solidFill>
                  <a:srgbClr val="FFFFFF"/>
                </a:solidFill>
                <a:latin typeface="Zilla Slab Highlight"/>
                <a:ea typeface="Zilla Slab Highlight"/>
                <a:cs typeface="Zilla Slab Highlight"/>
                <a:sym typeface="Zilla Slab Highlight"/>
              </a:defRPr>
            </a:lvl7pPr>
            <a:lvl8pPr lvl="7" algn="r">
              <a:buNone/>
              <a:defRPr sz="1800" b="1">
                <a:solidFill>
                  <a:srgbClr val="FFFFFF"/>
                </a:solidFill>
                <a:latin typeface="Zilla Slab Highlight"/>
                <a:ea typeface="Zilla Slab Highlight"/>
                <a:cs typeface="Zilla Slab Highlight"/>
                <a:sym typeface="Zilla Slab Highlight"/>
              </a:defRPr>
            </a:lvl8pPr>
            <a:lvl9pPr lvl="8" algn="r">
              <a:buNone/>
              <a:defRPr sz="1800" b="1">
                <a:solidFill>
                  <a:srgbClr val="FFFFFF"/>
                </a:solidFill>
                <a:latin typeface="Zilla Slab Highlight"/>
                <a:ea typeface="Zilla Slab Highlight"/>
                <a:cs typeface="Zilla Slab Highlight"/>
                <a:sym typeface="Zilla Slab High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7" r:id="rId7"/>
  </p:sldLayoutIdLst>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Lisa.Heckel@pikespeak.edu" TargetMode="External"/><Relationship Id="rId5" Type="http://schemas.openxmlformats.org/officeDocument/2006/relationships/hyperlink" Target="mailto:Lindsey.Murphy@pikespeak.edu"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e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hyperlink" Target="mailto:Lisa.Heckel@pikespeak.edu" TargetMode="External"/><Relationship Id="rId5" Type="http://schemas.openxmlformats.org/officeDocument/2006/relationships/hyperlink" Target="mailto:Lindsey.Murphy@pikespeak.edu" TargetMode="External"/><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8.png"/><Relationship Id="rId5" Type="http://schemas.openxmlformats.org/officeDocument/2006/relationships/hyperlink" Target="https://www.castlebranch.com/online_submission/package_code.php"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1.png"/><Relationship Id="rId11"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63"/>
        <p:cNvGrpSpPr/>
        <p:nvPr/>
      </p:nvGrpSpPr>
      <p:grpSpPr>
        <a:xfrm>
          <a:off x="0" y="0"/>
          <a:ext cx="0" cy="0"/>
          <a:chOff x="0" y="0"/>
          <a:chExt cx="0" cy="0"/>
        </a:xfrm>
      </p:grpSpPr>
      <p:sp>
        <p:nvSpPr>
          <p:cNvPr id="66" name="Google Shape;66;p14"/>
          <p:cNvSpPr txBox="1">
            <a:spLocks noGrp="1"/>
          </p:cNvSpPr>
          <p:nvPr>
            <p:ph type="body" idx="1"/>
          </p:nvPr>
        </p:nvSpPr>
        <p:spPr>
          <a:xfrm>
            <a:off x="5276850" y="3133023"/>
            <a:ext cx="4514850" cy="16997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 sz="1600" b="1" dirty="0">
              <a:solidFill>
                <a:schemeClr val="lt1"/>
              </a:solidFill>
            </a:endParaRPr>
          </a:p>
          <a:p>
            <a:pPr marL="0" indent="0">
              <a:buSzPts val="1100"/>
              <a:buNone/>
            </a:pPr>
            <a:endParaRPr lang="en" sz="1600" dirty="0">
              <a:solidFill>
                <a:schemeClr val="lt1"/>
              </a:solidFill>
              <a:latin typeface="Arial"/>
            </a:endParaRPr>
          </a:p>
          <a:p>
            <a:pPr marL="0" indent="0">
              <a:buNone/>
            </a:pPr>
            <a:r>
              <a:rPr lang="en" sz="1600" dirty="0">
                <a:solidFill>
                  <a:schemeClr val="lt1"/>
                </a:solidFill>
                <a:latin typeface="Arial"/>
              </a:rPr>
              <a:t>Lindsey Murphy</a:t>
            </a:r>
            <a:endParaRPr lang="en" dirty="0">
              <a:solidFill>
                <a:schemeClr val="lt1"/>
              </a:solidFill>
              <a:latin typeface="Arial"/>
            </a:endParaRPr>
          </a:p>
          <a:p>
            <a:pPr marL="0" indent="0">
              <a:buNone/>
            </a:pPr>
            <a:r>
              <a:rPr lang="en" sz="1600" dirty="0">
                <a:solidFill>
                  <a:schemeClr val="lt1"/>
                </a:solidFill>
                <a:latin typeface="Arial"/>
              </a:rPr>
              <a:t>Instructional Coordinator</a:t>
            </a:r>
          </a:p>
          <a:p>
            <a:pPr marL="0" indent="0">
              <a:buNone/>
            </a:pPr>
            <a:r>
              <a:rPr lang="en" sz="1600" dirty="0">
                <a:solidFill>
                  <a:schemeClr val="lt1"/>
                </a:solidFill>
                <a:latin typeface="Arial"/>
                <a:hlinkClick r:id="rId5">
                  <a:extLst>
                    <a:ext uri="{A12FA001-AC4F-418D-AE19-62706E023703}">
                      <ahyp:hlinkClr xmlns:ahyp="http://schemas.microsoft.com/office/drawing/2018/hyperlinkcolor" val="tx"/>
                    </a:ext>
                  </a:extLst>
                </a:hlinkClick>
              </a:rPr>
              <a:t>Lindsey.Murphy@pikespeak.edu</a:t>
            </a:r>
            <a:endParaRPr lang="en" sz="1600" dirty="0">
              <a:solidFill>
                <a:schemeClr val="lt1"/>
              </a:solidFill>
              <a:latin typeface="Arial"/>
            </a:endParaRPr>
          </a:p>
          <a:p>
            <a:pPr marL="0" lvl="0" indent="0" algn="l" rtl="0">
              <a:spcBef>
                <a:spcPts val="0"/>
              </a:spcBef>
              <a:spcAft>
                <a:spcPts val="0"/>
              </a:spcAft>
              <a:buNone/>
            </a:pPr>
            <a:endParaRPr lang="en" sz="1600" b="1" dirty="0"/>
          </a:p>
          <a:p>
            <a:pPr marL="0" indent="0">
              <a:buNone/>
            </a:pPr>
            <a:endParaRPr lang="en-US" sz="1600" dirty="0"/>
          </a:p>
        </p:txBody>
      </p:sp>
      <p:sp>
        <p:nvSpPr>
          <p:cNvPr id="2" name="TextBox 1">
            <a:extLst>
              <a:ext uri="{FF2B5EF4-FFF2-40B4-BE49-F238E27FC236}">
                <a16:creationId xmlns:a16="http://schemas.microsoft.com/office/drawing/2014/main" id="{CE3335BB-1727-808D-D0C0-B8500DAA3D7E}"/>
              </a:ext>
            </a:extLst>
          </p:cNvPr>
          <p:cNvSpPr txBox="1"/>
          <p:nvPr/>
        </p:nvSpPr>
        <p:spPr>
          <a:xfrm>
            <a:off x="511398" y="2393592"/>
            <a:ext cx="3089319"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FFFF"/>
                </a:solidFill>
                <a:cs typeface="Segoe UI"/>
              </a:rPr>
              <a:t>Cathy Fontenot and Ellie Yoder</a:t>
            </a:r>
          </a:p>
          <a:p>
            <a:r>
              <a:rPr lang="en-US" sz="1600" dirty="0">
                <a:solidFill>
                  <a:srgbClr val="FFFFFF"/>
                </a:solidFill>
                <a:cs typeface="Segoe UI"/>
              </a:rPr>
              <a:t>Program Coordinator​</a:t>
            </a:r>
          </a:p>
          <a:p>
            <a:endParaRPr lang="en-US" b="1" dirty="0">
              <a:solidFill>
                <a:srgbClr val="FFFFFF"/>
              </a:solidFill>
              <a:latin typeface="Zilla Slab Light"/>
              <a:cs typeface="Segoe UI"/>
            </a:endParaRPr>
          </a:p>
        </p:txBody>
      </p:sp>
      <p:sp>
        <p:nvSpPr>
          <p:cNvPr id="5" name="TextBox 4">
            <a:extLst>
              <a:ext uri="{FF2B5EF4-FFF2-40B4-BE49-F238E27FC236}">
                <a16:creationId xmlns:a16="http://schemas.microsoft.com/office/drawing/2014/main" id="{9C45C72D-B33C-A214-BD37-FC5564CA930D}"/>
              </a:ext>
            </a:extLst>
          </p:cNvPr>
          <p:cNvSpPr txBox="1"/>
          <p:nvPr/>
        </p:nvSpPr>
        <p:spPr>
          <a:xfrm>
            <a:off x="511399" y="3346312"/>
            <a:ext cx="5161546" cy="1077218"/>
          </a:xfrm>
          <a:prstGeom prst="rect">
            <a:avLst/>
          </a:prstGeom>
          <a:noFill/>
        </p:spPr>
        <p:txBody>
          <a:bodyPr wrap="square" lIns="91440" tIns="45720" rIns="91440" bIns="45720" anchor="t">
            <a:spAutoFit/>
          </a:bodyPr>
          <a:lstStyle/>
          <a:p>
            <a:pPr marL="0" lvl="0" indent="0" algn="l" rtl="0">
              <a:spcBef>
                <a:spcPts val="0"/>
              </a:spcBef>
              <a:spcAft>
                <a:spcPts val="0"/>
              </a:spcAft>
              <a:buClr>
                <a:schemeClr val="dk1"/>
              </a:buClr>
              <a:buSzPts val="1100"/>
              <a:buFont typeface="Arial"/>
              <a:buNone/>
            </a:pPr>
            <a:endParaRPr lang="en" sz="1600" dirty="0">
              <a:solidFill>
                <a:schemeClr val="lt1"/>
              </a:solidFill>
            </a:endParaRPr>
          </a:p>
          <a:p>
            <a:pPr marL="0" indent="0">
              <a:buClr>
                <a:schemeClr val="dk1"/>
              </a:buClr>
              <a:buSzPts val="1100"/>
              <a:buNone/>
            </a:pPr>
            <a:r>
              <a:rPr lang="en" sz="1600" dirty="0">
                <a:solidFill>
                  <a:schemeClr val="lt1"/>
                </a:solidFill>
              </a:rPr>
              <a:t>Lisa Heckel</a:t>
            </a:r>
          </a:p>
          <a:p>
            <a:pPr marL="0" indent="0">
              <a:buSzPts val="1100"/>
              <a:buNone/>
            </a:pPr>
            <a:r>
              <a:rPr lang="en" sz="1600" dirty="0">
                <a:solidFill>
                  <a:schemeClr val="lt1"/>
                </a:solidFill>
              </a:rPr>
              <a:t>Clinical Coordinator</a:t>
            </a:r>
          </a:p>
          <a:p>
            <a:pPr marL="0" lvl="0" indent="0" algn="l">
              <a:spcBef>
                <a:spcPts val="0"/>
              </a:spcBef>
              <a:spcAft>
                <a:spcPts val="0"/>
              </a:spcAft>
              <a:buSzPts val="1100"/>
              <a:buFont typeface="Zilla Slab Light"/>
              <a:buNone/>
            </a:pPr>
            <a:r>
              <a:rPr lang="en" sz="1600" dirty="0">
                <a:solidFill>
                  <a:schemeClr val="lt1"/>
                </a:solidFill>
                <a:hlinkClick r:id="rId6">
                  <a:extLst>
                    <a:ext uri="{A12FA001-AC4F-418D-AE19-62706E023703}">
                      <ahyp:hlinkClr xmlns:ahyp="http://schemas.microsoft.com/office/drawing/2018/hyperlinkcolor" val="tx"/>
                    </a:ext>
                  </a:extLst>
                </a:hlinkClick>
              </a:rPr>
              <a:t>Lisa.Heckel@pikespeak.edu</a:t>
            </a:r>
          </a:p>
        </p:txBody>
      </p:sp>
      <p:pic>
        <p:nvPicPr>
          <p:cNvPr id="4" name="Picture 3" descr="A logo with green and blue triangles&#10;&#10;Description automatically generated">
            <a:extLst>
              <a:ext uri="{FF2B5EF4-FFF2-40B4-BE49-F238E27FC236}">
                <a16:creationId xmlns:a16="http://schemas.microsoft.com/office/drawing/2014/main" id="{9480E80C-7408-2787-179F-0E9D6B7CE20A}"/>
              </a:ext>
            </a:extLst>
          </p:cNvPr>
          <p:cNvPicPr>
            <a:picLocks noChangeAspect="1"/>
          </p:cNvPicPr>
          <p:nvPr/>
        </p:nvPicPr>
        <p:blipFill>
          <a:blip r:embed="rId7"/>
          <a:stretch>
            <a:fillRect/>
          </a:stretch>
        </p:blipFill>
        <p:spPr>
          <a:xfrm>
            <a:off x="5159600" y="428702"/>
            <a:ext cx="3464685" cy="2014137"/>
          </a:xfrm>
          <a:prstGeom prst="rect">
            <a:avLst/>
          </a:prstGeom>
        </p:spPr>
      </p:pic>
      <p:sp>
        <p:nvSpPr>
          <p:cNvPr id="6" name="Google Shape;50;p12">
            <a:extLst>
              <a:ext uri="{FF2B5EF4-FFF2-40B4-BE49-F238E27FC236}">
                <a16:creationId xmlns:a16="http://schemas.microsoft.com/office/drawing/2014/main" id="{22DDC041-092E-271A-9DD4-11E942019AEF}"/>
              </a:ext>
            </a:extLst>
          </p:cNvPr>
          <p:cNvSpPr txBox="1">
            <a:spLocks noGrp="1"/>
          </p:cNvSpPr>
          <p:nvPr/>
        </p:nvSpPr>
        <p:spPr>
          <a:xfrm>
            <a:off x="271530" y="1628532"/>
            <a:ext cx="4888070" cy="4514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1pPr>
            <a:lvl2pPr marR="0" lvl="1"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2pPr>
            <a:lvl3pPr marR="0" lvl="2"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3pPr>
            <a:lvl4pPr marR="0" lvl="3"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4pPr>
            <a:lvl5pPr marR="0" lvl="4"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5pPr>
            <a:lvl6pPr marR="0" lvl="5"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6pPr>
            <a:lvl7pPr marR="0" lvl="6"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7pPr>
            <a:lvl8pPr marR="0" lvl="7"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8pPr>
            <a:lvl9pPr marR="0" lvl="8" algn="l" rtl="0">
              <a:lnSpc>
                <a:spcPct val="115000"/>
              </a:lnSpc>
              <a:spcBef>
                <a:spcPts val="0"/>
              </a:spcBef>
              <a:spcAft>
                <a:spcPts val="0"/>
              </a:spcAft>
              <a:buClr>
                <a:srgbClr val="101631"/>
              </a:buClr>
              <a:buSzPts val="4800"/>
              <a:buFont typeface="Zilla Slab Light"/>
              <a:buNone/>
              <a:defRPr sz="4800" b="0" i="0" u="none" strike="noStrike" cap="none">
                <a:solidFill>
                  <a:srgbClr val="101631"/>
                </a:solidFill>
                <a:highlight>
                  <a:srgbClr val="FFFFFF"/>
                </a:highlight>
                <a:latin typeface="Zilla Slab Light"/>
                <a:ea typeface="Zilla Slab Light"/>
                <a:cs typeface="Zilla Slab Light"/>
                <a:sym typeface="Zilla Slab Light"/>
              </a:defRPr>
            </a:lvl9pPr>
          </a:lstStyle>
          <a:p>
            <a:r>
              <a:rPr lang="en-US" sz="4000" dirty="0"/>
              <a:t>Nursing Assistant Information </a:t>
            </a:r>
            <a:endParaRPr lang="en-US" sz="4000"/>
          </a:p>
        </p:txBody>
      </p:sp>
      <p:pic>
        <p:nvPicPr>
          <p:cNvPr id="14" name="slide1">
            <a:hlinkClick r:id="" action="ppaction://media"/>
            <a:extLst>
              <a:ext uri="{FF2B5EF4-FFF2-40B4-BE49-F238E27FC236}">
                <a16:creationId xmlns:a16="http://schemas.microsoft.com/office/drawing/2014/main" id="{57B9BF47-FF45-D68A-701B-7E9D5FB15B8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4890654"/>
            <a:ext cx="9144000" cy="2528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body" idx="1"/>
          </p:nvPr>
        </p:nvSpPr>
        <p:spPr>
          <a:xfrm>
            <a:off x="2590687" y="1768260"/>
            <a:ext cx="5204050" cy="19552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3600" b="1" dirty="0">
              <a:solidFill>
                <a:srgbClr val="FF0000"/>
              </a:solidFill>
            </a:endParaRPr>
          </a:p>
          <a:p>
            <a:pPr marL="0" lvl="0" indent="0" algn="l" rtl="0">
              <a:spcBef>
                <a:spcPts val="0"/>
              </a:spcBef>
              <a:spcAft>
                <a:spcPts val="0"/>
              </a:spcAft>
              <a:buNone/>
            </a:pPr>
            <a:r>
              <a:rPr lang="en-US" sz="2800" dirty="0">
                <a:solidFill>
                  <a:schemeClr val="bg1"/>
                </a:solidFill>
              </a:rPr>
              <a:t>Must be taught by </a:t>
            </a:r>
            <a:r>
              <a:rPr lang="en-US" sz="2800" b="1" u="sng" dirty="0">
                <a:solidFill>
                  <a:schemeClr val="bg1"/>
                </a:solidFill>
              </a:rPr>
              <a:t>American </a:t>
            </a:r>
          </a:p>
          <a:p>
            <a:pPr marL="0" lvl="0" indent="0" algn="l" rtl="0">
              <a:spcBef>
                <a:spcPts val="0"/>
              </a:spcBef>
              <a:spcAft>
                <a:spcPts val="0"/>
              </a:spcAft>
              <a:buNone/>
            </a:pPr>
            <a:r>
              <a:rPr lang="en-US" sz="2800" b="1" u="sng" dirty="0">
                <a:solidFill>
                  <a:schemeClr val="bg1"/>
                </a:solidFill>
              </a:rPr>
              <a:t>Heart Association:</a:t>
            </a:r>
          </a:p>
          <a:p>
            <a:pPr indent="-457200"/>
            <a:r>
              <a:rPr lang="en-US" sz="2400" dirty="0">
                <a:solidFill>
                  <a:schemeClr val="bg1"/>
                </a:solidFill>
              </a:rPr>
              <a:t>BLS Basic Life Support</a:t>
            </a:r>
          </a:p>
          <a:p>
            <a:pPr indent="-457200"/>
            <a:r>
              <a:rPr lang="en-US" sz="2400" dirty="0">
                <a:solidFill>
                  <a:schemeClr val="bg1"/>
                </a:solidFill>
              </a:rPr>
              <a:t>HPR 1011 at PPSC </a:t>
            </a:r>
          </a:p>
          <a:p>
            <a:pPr indent="-457200"/>
            <a:r>
              <a:rPr lang="en-US" sz="2400" dirty="0">
                <a:solidFill>
                  <a:schemeClr val="bg1"/>
                </a:solidFill>
              </a:rPr>
              <a:t>Skills portion must be hands on. Online classes will not be accepted.</a:t>
            </a:r>
            <a:endParaRPr lang="en-US" dirty="0">
              <a:solidFill>
                <a:schemeClr val="bg1"/>
              </a:solidFill>
            </a:endParaRPr>
          </a:p>
          <a:p>
            <a:pPr marL="0" indent="0">
              <a:buNone/>
            </a:pPr>
            <a:endParaRPr sz="2400" dirty="0">
              <a:solidFill>
                <a:schemeClr val="bg1"/>
              </a:solidFill>
            </a:endParaRPr>
          </a:p>
        </p:txBody>
      </p:sp>
      <p:sp>
        <p:nvSpPr>
          <p:cNvPr id="72" name="Google Shape;72;p15"/>
          <p:cNvSpPr txBox="1">
            <a:spLocks noGrp="1"/>
          </p:cNvSpPr>
          <p:nvPr>
            <p:ph type="sldNum" idx="12"/>
          </p:nvPr>
        </p:nvSpPr>
        <p:spPr>
          <a:xfrm>
            <a:off x="8579950" y="4588275"/>
            <a:ext cx="525600" cy="555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endParaRPr dirty="0"/>
          </a:p>
        </p:txBody>
      </p:sp>
      <p:pic>
        <p:nvPicPr>
          <p:cNvPr id="7" name="Picture 6">
            <a:extLst>
              <a:ext uri="{FF2B5EF4-FFF2-40B4-BE49-F238E27FC236}">
                <a16:creationId xmlns:a16="http://schemas.microsoft.com/office/drawing/2014/main" id="{253BEAD4-EDC0-BAD1-D09B-2CF3276C807F}"/>
              </a:ext>
            </a:extLst>
          </p:cNvPr>
          <p:cNvPicPr>
            <a:picLocks noChangeAspect="1"/>
          </p:cNvPicPr>
          <p:nvPr/>
        </p:nvPicPr>
        <p:blipFill>
          <a:blip r:embed="rId5"/>
          <a:stretch>
            <a:fillRect/>
          </a:stretch>
        </p:blipFill>
        <p:spPr>
          <a:xfrm>
            <a:off x="5601640" y="308689"/>
            <a:ext cx="3225706" cy="1783053"/>
          </a:xfrm>
          <a:prstGeom prst="rect">
            <a:avLst/>
          </a:prstGeom>
        </p:spPr>
      </p:pic>
      <p:pic>
        <p:nvPicPr>
          <p:cNvPr id="1026" name="Picture 2" descr="Cpr Drawing at GetDrawings | Free download">
            <a:extLst>
              <a:ext uri="{FF2B5EF4-FFF2-40B4-BE49-F238E27FC236}">
                <a16:creationId xmlns:a16="http://schemas.microsoft.com/office/drawing/2014/main" id="{C6D48628-B825-5F2A-9729-8A75B87D4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92" y="398580"/>
            <a:ext cx="2411092" cy="1783053"/>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10">
            <a:hlinkClick r:id="" action="ppaction://media"/>
            <a:extLst>
              <a:ext uri="{FF2B5EF4-FFF2-40B4-BE49-F238E27FC236}">
                <a16:creationId xmlns:a16="http://schemas.microsoft.com/office/drawing/2014/main" id="{79259EE0-C6F9-86EC-B3C4-1EF3E6F498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4834810"/>
            <a:ext cx="9144000" cy="30868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2333" y="507031"/>
            <a:ext cx="6347791" cy="837622"/>
          </a:xfrm>
        </p:spPr>
        <p:txBody>
          <a:bodyPr/>
          <a:lstStyle/>
          <a:p>
            <a:r>
              <a:rPr lang="en-US" sz="3600" dirty="0"/>
              <a:t>Student Acknowledgment Form</a:t>
            </a:r>
          </a:p>
        </p:txBody>
      </p:sp>
      <p:sp>
        <p:nvSpPr>
          <p:cNvPr id="5" name="Text Placeholder 4"/>
          <p:cNvSpPr>
            <a:spLocks noGrp="1"/>
          </p:cNvSpPr>
          <p:nvPr>
            <p:ph type="body" idx="1"/>
          </p:nvPr>
        </p:nvSpPr>
        <p:spPr>
          <a:xfrm>
            <a:off x="159328" y="1860694"/>
            <a:ext cx="6089072" cy="3065181"/>
          </a:xfrm>
          <a:noFill/>
        </p:spPr>
        <p:txBody>
          <a:bodyPr/>
          <a:lstStyle/>
          <a:p>
            <a:r>
              <a:rPr lang="en-US" dirty="0">
                <a:solidFill>
                  <a:schemeClr val="bg1"/>
                </a:solidFill>
              </a:rPr>
              <a:t>Agreeing to the following:</a:t>
            </a:r>
          </a:p>
          <a:p>
            <a:endParaRPr lang="en-US" dirty="0">
              <a:solidFill>
                <a:schemeClr val="bg1"/>
              </a:solidFill>
            </a:endParaRPr>
          </a:p>
          <a:p>
            <a:pPr lvl="1"/>
            <a:r>
              <a:rPr lang="en-US" dirty="0">
                <a:solidFill>
                  <a:schemeClr val="bg1"/>
                </a:solidFill>
              </a:rPr>
              <a:t>Have oriented self to D2L</a:t>
            </a:r>
          </a:p>
          <a:p>
            <a:pPr lvl="1"/>
            <a:r>
              <a:rPr lang="en-US" dirty="0">
                <a:solidFill>
                  <a:schemeClr val="bg1"/>
                </a:solidFill>
              </a:rPr>
              <a:t>Have read the NUA Student Handbook and agree to follow the requirements and guidelines including dress code and professionalism</a:t>
            </a:r>
          </a:p>
          <a:p>
            <a:pPr lvl="1"/>
            <a:r>
              <a:rPr lang="en-US" dirty="0">
                <a:solidFill>
                  <a:schemeClr val="bg1"/>
                </a:solidFill>
              </a:rPr>
              <a:t>Have read the course descriptions for NUA program</a:t>
            </a:r>
          </a:p>
          <a:p>
            <a:pPr lvl="1"/>
            <a:r>
              <a:rPr lang="en-US" dirty="0">
                <a:solidFill>
                  <a:schemeClr val="bg1"/>
                </a:solidFill>
              </a:rPr>
              <a:t>Agree to abide by NUA policies</a:t>
            </a:r>
          </a:p>
          <a:p>
            <a:pPr lvl="1"/>
            <a:r>
              <a:rPr lang="en-US" dirty="0">
                <a:solidFill>
                  <a:schemeClr val="bg1"/>
                </a:solidFill>
              </a:rPr>
              <a:t>Attest you can physically perform all Nursing Assistant duties</a:t>
            </a:r>
          </a:p>
          <a:p>
            <a:pPr marL="1041400" lvl="2" indent="0">
              <a:buNone/>
            </a:pPr>
            <a:endParaRPr lang="en-US" dirty="0">
              <a:solidFill>
                <a:schemeClr val="bg1"/>
              </a:solidFill>
            </a:endParaRPr>
          </a:p>
          <a:p>
            <a:pPr lvl="1"/>
            <a:endParaRPr lang="en-US" dirty="0">
              <a:solidFill>
                <a:schemeClr val="bg1"/>
              </a:solidFill>
            </a:endParaRPr>
          </a:p>
        </p:txBody>
      </p:sp>
      <p:pic>
        <p:nvPicPr>
          <p:cNvPr id="2" name="Picture 1">
            <a:extLst>
              <a:ext uri="{FF2B5EF4-FFF2-40B4-BE49-F238E27FC236}">
                <a16:creationId xmlns:a16="http://schemas.microsoft.com/office/drawing/2014/main" id="{F601A1F5-6FAA-C81E-40BF-9962C44467A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44266" y="1858473"/>
            <a:ext cx="2187799" cy="2239532"/>
          </a:xfrm>
          <a:prstGeom prst="rect">
            <a:avLst/>
          </a:prstGeom>
        </p:spPr>
      </p:pic>
      <p:pic>
        <p:nvPicPr>
          <p:cNvPr id="3" name="slide11">
            <a:hlinkClick r:id="" action="ppaction://media"/>
            <a:extLst>
              <a:ext uri="{FF2B5EF4-FFF2-40B4-BE49-F238E27FC236}">
                <a16:creationId xmlns:a16="http://schemas.microsoft.com/office/drawing/2014/main" id="{D63202D1-6C29-3F68-08C3-86CC3AC5F7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4925874"/>
            <a:ext cx="9144000" cy="217625"/>
          </a:xfrm>
          <a:prstGeom prst="rect">
            <a:avLst/>
          </a:prstGeom>
        </p:spPr>
      </p:pic>
    </p:spTree>
    <p:extLst>
      <p:ext uri="{BB962C8B-B14F-4D97-AF65-F5344CB8AC3E}">
        <p14:creationId xmlns:p14="http://schemas.microsoft.com/office/powerpoint/2010/main" val="3418415137"/>
      </p:ext>
    </p:extLst>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8454" y="386291"/>
            <a:ext cx="4114800" cy="829134"/>
          </a:xfrm>
        </p:spPr>
        <p:txBody>
          <a:bodyPr/>
          <a:lstStyle/>
          <a:p>
            <a:r>
              <a:rPr lang="en-US" sz="3200" dirty="0"/>
              <a:t>Additional Costs </a:t>
            </a:r>
            <a:endParaRPr lang="en-US" dirty="0"/>
          </a:p>
        </p:txBody>
      </p:sp>
      <p:sp>
        <p:nvSpPr>
          <p:cNvPr id="4" name="Text Placeholder 3"/>
          <p:cNvSpPr>
            <a:spLocks noGrp="1"/>
          </p:cNvSpPr>
          <p:nvPr>
            <p:ph type="body" idx="1"/>
          </p:nvPr>
        </p:nvSpPr>
        <p:spPr>
          <a:xfrm>
            <a:off x="875599" y="1790985"/>
            <a:ext cx="4411932" cy="2519925"/>
          </a:xfrm>
        </p:spPr>
        <p:txBody>
          <a:bodyPr/>
          <a:lstStyle/>
          <a:p>
            <a:r>
              <a:rPr lang="en-US" dirty="0"/>
              <a:t>Watch with 2</a:t>
            </a:r>
            <a:r>
              <a:rPr lang="en-US" baseline="30000" dirty="0"/>
              <a:t>nd</a:t>
            </a:r>
            <a:r>
              <a:rPr lang="en-US" dirty="0"/>
              <a:t> hand</a:t>
            </a:r>
          </a:p>
          <a:p>
            <a:r>
              <a:rPr lang="en-US" dirty="0"/>
              <a:t>CastleBranch Account </a:t>
            </a:r>
          </a:p>
          <a:p>
            <a:r>
              <a:rPr lang="en-US" dirty="0"/>
              <a:t>Immunizations</a:t>
            </a:r>
          </a:p>
          <a:p>
            <a:r>
              <a:rPr lang="en-US" dirty="0"/>
              <a:t>Uniform, shoes, patch</a:t>
            </a:r>
          </a:p>
          <a:p>
            <a:r>
              <a:rPr lang="en-US" dirty="0"/>
              <a:t>Student ID</a:t>
            </a:r>
          </a:p>
          <a:p>
            <a:r>
              <a:rPr lang="en-US" dirty="0"/>
              <a:t>Black pen and small notebook</a:t>
            </a:r>
          </a:p>
          <a:p>
            <a:r>
              <a:rPr lang="en-US" dirty="0"/>
              <a:t>No workbook or stethoscope needed</a:t>
            </a:r>
          </a:p>
          <a:p>
            <a:r>
              <a:rPr lang="en-US" dirty="0"/>
              <a:t>CNA State Test</a:t>
            </a:r>
          </a:p>
        </p:txBody>
      </p:sp>
      <p:pic>
        <p:nvPicPr>
          <p:cNvPr id="6" name="Picture 5" descr="Spend PNG Transparent Image PNG, SVG Clip art for Web - Download Clip Art,  PNG Icon Arts">
            <a:extLst>
              <a:ext uri="{FF2B5EF4-FFF2-40B4-BE49-F238E27FC236}">
                <a16:creationId xmlns:a16="http://schemas.microsoft.com/office/drawing/2014/main" id="{8960B0FC-EE2B-447A-0546-833E2F4989BC}"/>
              </a:ext>
            </a:extLst>
          </p:cNvPr>
          <p:cNvPicPr>
            <a:picLocks noChangeAspect="1"/>
          </p:cNvPicPr>
          <p:nvPr/>
        </p:nvPicPr>
        <p:blipFill>
          <a:blip r:embed="rId4"/>
          <a:stretch>
            <a:fillRect/>
          </a:stretch>
        </p:blipFill>
        <p:spPr>
          <a:xfrm>
            <a:off x="5566892" y="878179"/>
            <a:ext cx="2743200" cy="2743200"/>
          </a:xfrm>
          <a:prstGeom prst="rect">
            <a:avLst/>
          </a:prstGeom>
        </p:spPr>
      </p:pic>
      <p:pic>
        <p:nvPicPr>
          <p:cNvPr id="2" name="slide12">
            <a:hlinkClick r:id="" action="ppaction://media"/>
            <a:extLst>
              <a:ext uri="{FF2B5EF4-FFF2-40B4-BE49-F238E27FC236}">
                <a16:creationId xmlns:a16="http://schemas.microsoft.com/office/drawing/2014/main" id="{85CDF0E6-E0A4-3DDA-F24E-E20C2B66D5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86470"/>
            <a:ext cx="9144000" cy="257030"/>
          </a:xfrm>
          <a:prstGeom prst="rect">
            <a:avLst/>
          </a:prstGeom>
        </p:spPr>
      </p:pic>
    </p:spTree>
    <p:extLst>
      <p:ext uri="{BB962C8B-B14F-4D97-AF65-F5344CB8AC3E}">
        <p14:creationId xmlns:p14="http://schemas.microsoft.com/office/powerpoint/2010/main" val="705035724"/>
      </p:ext>
    </p:extLst>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253"/>
        <p:cNvGrpSpPr/>
        <p:nvPr/>
      </p:nvGrpSpPr>
      <p:grpSpPr>
        <a:xfrm>
          <a:off x="0" y="0"/>
          <a:ext cx="0" cy="0"/>
          <a:chOff x="0" y="0"/>
          <a:chExt cx="0" cy="0"/>
        </a:xfrm>
      </p:grpSpPr>
      <p:sp>
        <p:nvSpPr>
          <p:cNvPr id="255" name="Google Shape;255;p35"/>
          <p:cNvSpPr txBox="1">
            <a:spLocks noGrp="1"/>
          </p:cNvSpPr>
          <p:nvPr>
            <p:ph type="title" idx="4294967295"/>
          </p:nvPr>
        </p:nvSpPr>
        <p:spPr>
          <a:xfrm>
            <a:off x="3011118" y="251235"/>
            <a:ext cx="3121764" cy="167451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a:t>Thanks!</a:t>
            </a:r>
            <a:endParaRPr lang="en-US" sz="6600" dirty="0"/>
          </a:p>
        </p:txBody>
      </p:sp>
      <p:sp>
        <p:nvSpPr>
          <p:cNvPr id="256" name="Google Shape;256;p35"/>
          <p:cNvSpPr txBox="1">
            <a:spLocks noGrp="1"/>
          </p:cNvSpPr>
          <p:nvPr>
            <p:ph type="body" idx="4294967295"/>
          </p:nvPr>
        </p:nvSpPr>
        <p:spPr>
          <a:xfrm>
            <a:off x="1068946" y="1875242"/>
            <a:ext cx="7011573" cy="20486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sz="2000" b="1" dirty="0">
              <a:solidFill>
                <a:schemeClr val="bg1"/>
              </a:solidFill>
              <a:latin typeface="Arial"/>
            </a:endParaRPr>
          </a:p>
          <a:p>
            <a:pPr marL="0" indent="0" algn="ctr">
              <a:buNone/>
            </a:pPr>
            <a:r>
              <a:rPr lang="en-US" sz="2000" dirty="0">
                <a:solidFill>
                  <a:schemeClr val="bg1"/>
                </a:solidFill>
                <a:latin typeface="Arial"/>
              </a:rPr>
              <a:t>If you have any questions, please email </a:t>
            </a:r>
            <a:r>
              <a:rPr lang="en" sz="2000" dirty="0">
                <a:solidFill>
                  <a:schemeClr val="bg1"/>
                </a:solidFill>
                <a:latin typeface="Arial"/>
                <a:cs typeface="Arial"/>
                <a:hlinkClick r:id="rId5">
                  <a:extLst>
                    <a:ext uri="{A12FA001-AC4F-418D-AE19-62706E023703}">
                      <ahyp:hlinkClr xmlns:ahyp="http://schemas.microsoft.com/office/drawing/2018/hyperlinkcolor" val="tx"/>
                    </a:ext>
                  </a:extLst>
                </a:hlinkClick>
              </a:rPr>
              <a:t>Lindsey.Murphy@pikespeak.edu</a:t>
            </a:r>
            <a:r>
              <a:rPr lang="en" sz="2000" dirty="0">
                <a:solidFill>
                  <a:schemeClr val="bg1"/>
                </a:solidFill>
                <a:latin typeface="Arial"/>
                <a:cs typeface="Arial"/>
              </a:rPr>
              <a:t> or </a:t>
            </a:r>
          </a:p>
          <a:p>
            <a:pPr marL="0" indent="0" algn="ctr">
              <a:buNone/>
            </a:pPr>
            <a:r>
              <a:rPr lang="en-US" sz="2000" dirty="0">
                <a:solidFill>
                  <a:schemeClr val="bg1"/>
                </a:solidFill>
                <a:latin typeface="Arial"/>
                <a:hlinkClick r:id="rId6">
                  <a:extLst>
                    <a:ext uri="{A12FA001-AC4F-418D-AE19-62706E023703}">
                      <ahyp:hlinkClr xmlns:ahyp="http://schemas.microsoft.com/office/drawing/2018/hyperlinkcolor" val="tx"/>
                    </a:ext>
                  </a:extLst>
                </a:hlinkClick>
              </a:rPr>
              <a:t>Lisa.Heckel@pikespeak.edu</a:t>
            </a:r>
            <a:r>
              <a:rPr lang="en-US" sz="2000" dirty="0">
                <a:solidFill>
                  <a:schemeClr val="bg1"/>
                </a:solidFill>
                <a:latin typeface="Arial"/>
              </a:rPr>
              <a:t>  </a:t>
            </a:r>
            <a:endParaRPr sz="2000" dirty="0">
              <a:solidFill>
                <a:schemeClr val="bg1"/>
              </a:solidFill>
              <a:latin typeface="Arial"/>
            </a:endParaRPr>
          </a:p>
        </p:txBody>
      </p:sp>
      <p:pic>
        <p:nvPicPr>
          <p:cNvPr id="3" name="Picture 2" descr="A logo with green and blue triangles&#10;&#10;Description automatically generated">
            <a:extLst>
              <a:ext uri="{FF2B5EF4-FFF2-40B4-BE49-F238E27FC236}">
                <a16:creationId xmlns:a16="http://schemas.microsoft.com/office/drawing/2014/main" id="{CED7D1F9-A4E3-9B6B-1712-D019817BD4AB}"/>
              </a:ext>
            </a:extLst>
          </p:cNvPr>
          <p:cNvPicPr>
            <a:picLocks noChangeAspect="1"/>
          </p:cNvPicPr>
          <p:nvPr/>
        </p:nvPicPr>
        <p:blipFill>
          <a:blip r:embed="rId7"/>
          <a:stretch>
            <a:fillRect/>
          </a:stretch>
        </p:blipFill>
        <p:spPr>
          <a:xfrm>
            <a:off x="3382606" y="3591691"/>
            <a:ext cx="2237705" cy="1300574"/>
          </a:xfrm>
          <a:prstGeom prst="rect">
            <a:avLst/>
          </a:prstGeom>
        </p:spPr>
      </p:pic>
      <p:pic>
        <p:nvPicPr>
          <p:cNvPr id="2" name="slide13">
            <a:hlinkClick r:id="" action="ppaction://media"/>
            <a:extLst>
              <a:ext uri="{FF2B5EF4-FFF2-40B4-BE49-F238E27FC236}">
                <a16:creationId xmlns:a16="http://schemas.microsoft.com/office/drawing/2014/main" id="{917A8310-E4F1-6942-29C8-4DAF369021E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4892264"/>
            <a:ext cx="9144000" cy="2512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460902" y="845842"/>
            <a:ext cx="8157802" cy="469959"/>
          </a:xfrm>
          <a:prstGeom prst="rect">
            <a:avLst/>
          </a:prstGeom>
        </p:spPr>
        <p:txBody>
          <a:bodyPr spcFirstLastPara="1" wrap="square" lIns="91425" tIns="91425" rIns="91425" bIns="91425" anchor="b" anchorCtr="0">
            <a:noAutofit/>
          </a:bodyPr>
          <a:lstStyle/>
          <a:p>
            <a:r>
              <a:rPr lang="en" sz="3200" dirty="0"/>
              <a:t>Overview of NUA Program</a:t>
            </a:r>
            <a:endParaRPr lang="en" sz="1400" dirty="0"/>
          </a:p>
        </p:txBody>
      </p:sp>
      <p:sp>
        <p:nvSpPr>
          <p:cNvPr id="56" name="Google Shape;56;p13"/>
          <p:cNvSpPr txBox="1">
            <a:spLocks noGrp="1"/>
          </p:cNvSpPr>
          <p:nvPr>
            <p:ph type="body" idx="2"/>
          </p:nvPr>
        </p:nvSpPr>
        <p:spPr>
          <a:xfrm>
            <a:off x="3060192" y="1538675"/>
            <a:ext cx="5811741" cy="2853800"/>
          </a:xfrm>
          <a:prstGeom prst="rect">
            <a:avLst/>
          </a:prstGeom>
        </p:spPr>
        <p:txBody>
          <a:bodyPr spcFirstLastPara="1" wrap="square" lIns="91425" tIns="91425" rIns="91425" bIns="91425" anchor="t" anchorCtr="0">
            <a:noAutofit/>
          </a:bodyPr>
          <a:lstStyle/>
          <a:p>
            <a:pPr marL="0" indent="0">
              <a:buClr>
                <a:schemeClr val="dk1"/>
              </a:buClr>
              <a:buSzPts val="1100"/>
              <a:buNone/>
            </a:pPr>
            <a:r>
              <a:rPr lang="en-US" sz="1400" dirty="0">
                <a:solidFill>
                  <a:schemeClr val="bg1"/>
                </a:solidFill>
              </a:rPr>
              <a:t>5 Weeks Lecture/Lab (2 days a week) or  10 Weeks Lecture/Lab (1 day a week)  Classes are offered Spring, Summer, and Fall.  The 10 week program does not run during summer.  </a:t>
            </a:r>
          </a:p>
          <a:p>
            <a:pPr marL="0" indent="0">
              <a:buClr>
                <a:schemeClr val="dk1"/>
              </a:buClr>
              <a:buSzPts val="1100"/>
              <a:buNone/>
            </a:pPr>
            <a:r>
              <a:rPr lang="en-US" sz="1400" dirty="0">
                <a:solidFill>
                  <a:schemeClr val="bg1"/>
                </a:solidFill>
              </a:rPr>
              <a:t>Total of 30 Hours Lecture and 45 Hours Lab </a:t>
            </a:r>
          </a:p>
          <a:p>
            <a:pPr marL="0" lvl="0" indent="0" algn="l" rtl="0">
              <a:spcBef>
                <a:spcPts val="0"/>
              </a:spcBef>
              <a:spcAft>
                <a:spcPts val="0"/>
              </a:spcAft>
              <a:buClr>
                <a:schemeClr val="dk1"/>
              </a:buClr>
              <a:buSzPts val="1100"/>
              <a:buFont typeface="Arial"/>
              <a:buNone/>
            </a:pPr>
            <a:endParaRPr lang="en-US" sz="1400" dirty="0">
              <a:solidFill>
                <a:schemeClr val="bg1"/>
              </a:solidFill>
            </a:endParaRPr>
          </a:p>
          <a:p>
            <a:pPr marL="0" lvl="0" indent="0" algn="l" rtl="0">
              <a:spcBef>
                <a:spcPts val="0"/>
              </a:spcBef>
              <a:spcAft>
                <a:spcPts val="0"/>
              </a:spcAft>
              <a:buClr>
                <a:schemeClr val="dk1"/>
              </a:buClr>
              <a:buSzPts val="1100"/>
              <a:buFont typeface="Arial"/>
              <a:buNone/>
            </a:pPr>
            <a:endParaRPr lang="en-US" sz="1400" dirty="0">
              <a:solidFill>
                <a:schemeClr val="bg1"/>
              </a:solidFill>
            </a:endParaRPr>
          </a:p>
          <a:p>
            <a:pPr marL="0" lvl="0" indent="0" algn="l" rtl="0">
              <a:spcBef>
                <a:spcPts val="0"/>
              </a:spcBef>
              <a:spcAft>
                <a:spcPts val="0"/>
              </a:spcAft>
              <a:buClr>
                <a:schemeClr val="dk1"/>
              </a:buClr>
              <a:buSzPts val="1100"/>
              <a:buFont typeface="Arial"/>
              <a:buNone/>
            </a:pPr>
            <a:endParaRPr lang="en-US" sz="1400" dirty="0">
              <a:solidFill>
                <a:schemeClr val="bg1"/>
              </a:solidFill>
            </a:endParaRPr>
          </a:p>
          <a:p>
            <a:pPr marL="0" indent="0">
              <a:buClr>
                <a:schemeClr val="dk1"/>
              </a:buClr>
              <a:buSzPts val="1100"/>
              <a:buNone/>
            </a:pPr>
            <a:r>
              <a:rPr lang="en-US" sz="1400" dirty="0">
                <a:solidFill>
                  <a:schemeClr val="bg1"/>
                </a:solidFill>
              </a:rPr>
              <a:t>6 days at a skilled nursing, rehab, and/or hospital during the next 5 weeks.  3 days for NUA 1070 and 3 days for NUA 1071. Clinical days are 10-12 </a:t>
            </a:r>
            <a:r>
              <a:rPr lang="en-US" sz="1400" dirty="0" err="1">
                <a:solidFill>
                  <a:schemeClr val="bg1"/>
                </a:solidFill>
              </a:rPr>
              <a:t>hrs</a:t>
            </a:r>
            <a:r>
              <a:rPr lang="en-US" sz="1400" dirty="0">
                <a:solidFill>
                  <a:schemeClr val="bg1"/>
                </a:solidFill>
              </a:rPr>
              <a:t> long.</a:t>
            </a:r>
          </a:p>
          <a:p>
            <a:pPr marL="0" lvl="0" indent="0" algn="l" rtl="0">
              <a:spcBef>
                <a:spcPts val="0"/>
              </a:spcBef>
              <a:spcAft>
                <a:spcPts val="0"/>
              </a:spcAft>
              <a:buClr>
                <a:schemeClr val="dk1"/>
              </a:buClr>
              <a:buSzPts val="1100"/>
              <a:buFont typeface="Arial"/>
              <a:buNone/>
            </a:pPr>
            <a:r>
              <a:rPr lang="en-US" sz="1400" dirty="0">
                <a:solidFill>
                  <a:schemeClr val="bg1"/>
                </a:solidFill>
              </a:rPr>
              <a:t>Total of 60 Hours for clinical</a:t>
            </a:r>
          </a:p>
          <a:p>
            <a:pPr marL="0" lvl="0" indent="0" algn="l" rtl="0">
              <a:spcBef>
                <a:spcPts val="0"/>
              </a:spcBef>
              <a:spcAft>
                <a:spcPts val="0"/>
              </a:spcAft>
              <a:buClr>
                <a:schemeClr val="dk1"/>
              </a:buClr>
              <a:buSzPts val="1100"/>
              <a:buFont typeface="Arial"/>
              <a:buNone/>
            </a:pPr>
            <a:endParaRPr lang="en-US" sz="1400" dirty="0">
              <a:solidFill>
                <a:schemeClr val="bg1"/>
              </a:solidFill>
            </a:endParaRPr>
          </a:p>
          <a:p>
            <a:pPr marL="0" lvl="0" indent="0" algn="l" rtl="0">
              <a:spcBef>
                <a:spcPts val="0"/>
              </a:spcBef>
              <a:spcAft>
                <a:spcPts val="0"/>
              </a:spcAft>
              <a:buClr>
                <a:schemeClr val="dk1"/>
              </a:buClr>
              <a:buSzPts val="1100"/>
              <a:buFont typeface="Arial"/>
              <a:buNone/>
            </a:pPr>
            <a:endParaRPr lang="en-US" sz="1400" dirty="0">
              <a:solidFill>
                <a:schemeClr val="bg1"/>
              </a:solidFill>
            </a:endParaRPr>
          </a:p>
          <a:p>
            <a:pPr marL="0" lvl="0" indent="0" algn="l" rtl="0">
              <a:spcBef>
                <a:spcPts val="0"/>
              </a:spcBef>
              <a:spcAft>
                <a:spcPts val="0"/>
              </a:spcAft>
              <a:buClr>
                <a:schemeClr val="dk1"/>
              </a:buClr>
              <a:buSzPts val="1100"/>
              <a:buFont typeface="Arial"/>
              <a:buNone/>
            </a:pPr>
            <a:endParaRPr lang="en-US" sz="1400" dirty="0">
              <a:solidFill>
                <a:schemeClr val="bg1"/>
              </a:solidFill>
            </a:endParaRPr>
          </a:p>
          <a:p>
            <a:pPr marL="0" indent="0">
              <a:buClr>
                <a:schemeClr val="dk1"/>
              </a:buClr>
              <a:buSzPts val="1100"/>
              <a:buNone/>
            </a:pPr>
            <a:endParaRPr lang="en-US" sz="1400" dirty="0">
              <a:solidFill>
                <a:schemeClr val="bg1"/>
              </a:solidFill>
            </a:endParaRPr>
          </a:p>
        </p:txBody>
      </p:sp>
      <p:sp>
        <p:nvSpPr>
          <p:cNvPr id="57" name="Google Shape;57;p13"/>
          <p:cNvSpPr txBox="1">
            <a:spLocks noGrp="1"/>
          </p:cNvSpPr>
          <p:nvPr>
            <p:ph type="body" idx="1"/>
          </p:nvPr>
        </p:nvSpPr>
        <p:spPr>
          <a:xfrm>
            <a:off x="272066" y="1508391"/>
            <a:ext cx="3121200" cy="290823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dirty="0">
                <a:solidFill>
                  <a:schemeClr val="bg1"/>
                </a:solidFill>
              </a:rPr>
              <a:t>NUA 1001</a:t>
            </a:r>
          </a:p>
          <a:p>
            <a:pPr marL="0" lvl="0" indent="0" algn="l" rtl="0">
              <a:spcBef>
                <a:spcPts val="0"/>
              </a:spcBef>
              <a:spcAft>
                <a:spcPts val="0"/>
              </a:spcAft>
              <a:buClr>
                <a:schemeClr val="dk1"/>
              </a:buClr>
              <a:buSzPts val="1100"/>
              <a:buFont typeface="Arial"/>
              <a:buNone/>
            </a:pPr>
            <a:r>
              <a:rPr lang="en-US" sz="1200" dirty="0">
                <a:solidFill>
                  <a:schemeClr val="bg1"/>
                </a:solidFill>
              </a:rPr>
              <a:t>Nurse Aide Health Care Skills</a:t>
            </a:r>
          </a:p>
          <a:p>
            <a:pPr marL="0" lvl="0" indent="0" algn="l" rtl="0">
              <a:spcBef>
                <a:spcPts val="0"/>
              </a:spcBef>
              <a:spcAft>
                <a:spcPts val="0"/>
              </a:spcAft>
              <a:buClr>
                <a:schemeClr val="dk1"/>
              </a:buClr>
              <a:buSzPts val="1100"/>
              <a:buFont typeface="Arial"/>
              <a:buNone/>
            </a:pPr>
            <a:endParaRPr lang="en-US" sz="2800" dirty="0">
              <a:solidFill>
                <a:schemeClr val="bg1"/>
              </a:solidFill>
            </a:endParaRPr>
          </a:p>
          <a:p>
            <a:pPr marL="0" indent="0">
              <a:buSzPts val="1100"/>
              <a:buNone/>
            </a:pPr>
            <a:endParaRPr lang="en-US" sz="2800" dirty="0">
              <a:solidFill>
                <a:schemeClr val="bg1"/>
              </a:solidFill>
            </a:endParaRPr>
          </a:p>
          <a:p>
            <a:pPr marL="0" lvl="0" indent="0" algn="l" rtl="0">
              <a:spcBef>
                <a:spcPts val="0"/>
              </a:spcBef>
              <a:spcAft>
                <a:spcPts val="0"/>
              </a:spcAft>
              <a:buClr>
                <a:schemeClr val="dk1"/>
              </a:buClr>
              <a:buSzPts val="1100"/>
              <a:buFont typeface="Arial"/>
              <a:buNone/>
            </a:pPr>
            <a:r>
              <a:rPr lang="en-US" sz="2800" dirty="0">
                <a:solidFill>
                  <a:schemeClr val="bg1"/>
                </a:solidFill>
              </a:rPr>
              <a:t>NUA 1070/1071	</a:t>
            </a:r>
          </a:p>
          <a:p>
            <a:pPr marL="0" lvl="0" indent="0" algn="l" rtl="0">
              <a:spcBef>
                <a:spcPts val="0"/>
              </a:spcBef>
              <a:spcAft>
                <a:spcPts val="0"/>
              </a:spcAft>
              <a:buClr>
                <a:schemeClr val="dk1"/>
              </a:buClr>
              <a:buSzPts val="1100"/>
              <a:buFont typeface="Arial"/>
              <a:buNone/>
            </a:pPr>
            <a:r>
              <a:rPr lang="en-US" sz="1200" dirty="0">
                <a:solidFill>
                  <a:schemeClr val="bg1"/>
                </a:solidFill>
              </a:rPr>
              <a:t>Nurse Aide Clinical</a:t>
            </a:r>
          </a:p>
          <a:p>
            <a:pPr marL="0" lvl="0" indent="0" algn="l" rtl="0">
              <a:spcBef>
                <a:spcPts val="0"/>
              </a:spcBef>
              <a:spcAft>
                <a:spcPts val="0"/>
              </a:spcAft>
              <a:buClr>
                <a:schemeClr val="dk1"/>
              </a:buClr>
              <a:buSzPts val="1100"/>
              <a:buFont typeface="Arial"/>
              <a:buNone/>
            </a:pPr>
            <a:r>
              <a:rPr lang="en-US" sz="1200" dirty="0">
                <a:solidFill>
                  <a:schemeClr val="bg1"/>
                </a:solidFill>
              </a:rPr>
              <a:t>Advanced Nurse Aide Clinical</a:t>
            </a:r>
          </a:p>
          <a:p>
            <a:pPr marL="0" lvl="0" indent="0" algn="l" rtl="0">
              <a:spcBef>
                <a:spcPts val="0"/>
              </a:spcBef>
              <a:spcAft>
                <a:spcPts val="0"/>
              </a:spcAft>
              <a:buClr>
                <a:schemeClr val="dk1"/>
              </a:buClr>
              <a:buSzPts val="1100"/>
              <a:buFont typeface="Arial"/>
              <a:buNone/>
            </a:pPr>
            <a:endParaRPr lang="en-US" sz="1200" dirty="0">
              <a:solidFill>
                <a:schemeClr val="bg1"/>
              </a:solidFill>
            </a:endParaRPr>
          </a:p>
          <a:p>
            <a:pPr marL="0" lvl="0" indent="0" algn="l" rtl="0">
              <a:spcBef>
                <a:spcPts val="0"/>
              </a:spcBef>
              <a:spcAft>
                <a:spcPts val="0"/>
              </a:spcAft>
              <a:buClr>
                <a:schemeClr val="dk1"/>
              </a:buClr>
              <a:buSzPts val="1100"/>
              <a:buFont typeface="Arial"/>
              <a:buNone/>
            </a:pPr>
            <a:endParaRPr lang="en-US" sz="2800" dirty="0">
              <a:solidFill>
                <a:schemeClr val="bg1"/>
              </a:solidFill>
            </a:endParaRPr>
          </a:p>
        </p:txBody>
      </p:sp>
      <p:sp>
        <p:nvSpPr>
          <p:cNvPr id="2" name="TextBox 1">
            <a:extLst>
              <a:ext uri="{FF2B5EF4-FFF2-40B4-BE49-F238E27FC236}">
                <a16:creationId xmlns:a16="http://schemas.microsoft.com/office/drawing/2014/main" id="{A8038F77-C931-2578-9976-3A6AFC1A892B}"/>
              </a:ext>
            </a:extLst>
          </p:cNvPr>
          <p:cNvSpPr txBox="1"/>
          <p:nvPr/>
        </p:nvSpPr>
        <p:spPr>
          <a:xfrm>
            <a:off x="6065949" y="92647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01631"/>
                </a:solidFill>
                <a:highlight>
                  <a:srgbClr val="FFFFFF"/>
                </a:highlight>
                <a:latin typeface="Zilla Slab Light"/>
              </a:rPr>
              <a:t>Must be 16 year or older</a:t>
            </a:r>
            <a:r>
              <a:rPr lang="en-US">
                <a:latin typeface="Zilla Slab Light"/>
              </a:rPr>
              <a:t>​</a:t>
            </a:r>
            <a:endParaRPr lang="en-US"/>
          </a:p>
        </p:txBody>
      </p:sp>
      <p:sp>
        <p:nvSpPr>
          <p:cNvPr id="7" name="TextBox 6">
            <a:extLst>
              <a:ext uri="{FF2B5EF4-FFF2-40B4-BE49-F238E27FC236}">
                <a16:creationId xmlns:a16="http://schemas.microsoft.com/office/drawing/2014/main" id="{E2674CFF-0B54-4703-8F4B-1B07CDAD0529}"/>
              </a:ext>
            </a:extLst>
          </p:cNvPr>
          <p:cNvSpPr txBox="1"/>
          <p:nvPr/>
        </p:nvSpPr>
        <p:spPr>
          <a:xfrm>
            <a:off x="1566393" y="4242784"/>
            <a:ext cx="65102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FFFF"/>
                </a:solidFill>
                <a:latin typeface="Zilla Slab Light"/>
              </a:rPr>
              <a:t>All three classes must be completed within 1 year from start to finish. </a:t>
            </a:r>
            <a:endParaRPr lang="en-US" b="1" dirty="0"/>
          </a:p>
        </p:txBody>
      </p:sp>
      <p:pic>
        <p:nvPicPr>
          <p:cNvPr id="3" name="slide2">
            <a:hlinkClick r:id="" action="ppaction://media"/>
            <a:extLst>
              <a:ext uri="{FF2B5EF4-FFF2-40B4-BE49-F238E27FC236}">
                <a16:creationId xmlns:a16="http://schemas.microsoft.com/office/drawing/2014/main" id="{95CA2385-DE1F-3216-5D03-9CB9BB91D8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35722"/>
            <a:ext cx="9144000" cy="307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B27EF6-4079-3399-6774-7E25D879678B}"/>
              </a:ext>
            </a:extLst>
          </p:cNvPr>
          <p:cNvSpPr>
            <a:spLocks noGrp="1"/>
          </p:cNvSpPr>
          <p:nvPr>
            <p:ph type="body" idx="1"/>
          </p:nvPr>
        </p:nvSpPr>
        <p:spPr>
          <a:xfrm>
            <a:off x="883813" y="2153212"/>
            <a:ext cx="3121200" cy="2354100"/>
          </a:xfrm>
        </p:spPr>
        <p:txBody>
          <a:bodyPr/>
          <a:lstStyle/>
          <a:p>
            <a:r>
              <a:rPr lang="en-US" sz="2000" dirty="0"/>
              <a:t>Read the chapters in the book</a:t>
            </a:r>
          </a:p>
          <a:p>
            <a:endParaRPr lang="en-US" sz="2000" dirty="0"/>
          </a:p>
          <a:p>
            <a:r>
              <a:rPr lang="en-US" sz="2000" dirty="0"/>
              <a:t>Complete homework and quizzes on time</a:t>
            </a:r>
          </a:p>
          <a:p>
            <a:endParaRPr lang="en-US" dirty="0"/>
          </a:p>
          <a:p>
            <a:endParaRPr lang="en-US" dirty="0"/>
          </a:p>
        </p:txBody>
      </p:sp>
      <p:sp>
        <p:nvSpPr>
          <p:cNvPr id="4" name="Text Placeholder 3">
            <a:extLst>
              <a:ext uri="{FF2B5EF4-FFF2-40B4-BE49-F238E27FC236}">
                <a16:creationId xmlns:a16="http://schemas.microsoft.com/office/drawing/2014/main" id="{CF9BBC66-BEC9-9206-BCB9-FB362632D16C}"/>
              </a:ext>
            </a:extLst>
          </p:cNvPr>
          <p:cNvSpPr>
            <a:spLocks noGrp="1"/>
          </p:cNvSpPr>
          <p:nvPr>
            <p:ph type="body" idx="2"/>
          </p:nvPr>
        </p:nvSpPr>
        <p:spPr>
          <a:xfrm>
            <a:off x="4901456" y="2153212"/>
            <a:ext cx="3121200" cy="2354100"/>
          </a:xfrm>
        </p:spPr>
        <p:txBody>
          <a:bodyPr/>
          <a:lstStyle/>
          <a:p>
            <a:r>
              <a:rPr lang="en-US" sz="2000" dirty="0"/>
              <a:t>Punctuality and attendance</a:t>
            </a:r>
          </a:p>
          <a:p>
            <a:endParaRPr lang="en-US" sz="2000" dirty="0"/>
          </a:p>
          <a:p>
            <a:r>
              <a:rPr lang="en-US" sz="2000" dirty="0"/>
              <a:t>Active participation in class</a:t>
            </a:r>
          </a:p>
          <a:p>
            <a:endParaRPr lang="en-US" sz="2000" dirty="0"/>
          </a:p>
          <a:p>
            <a:r>
              <a:rPr lang="en-US" sz="2000" dirty="0"/>
              <a:t>74% to pass and advance to clinical</a:t>
            </a:r>
          </a:p>
        </p:txBody>
      </p:sp>
      <p:sp>
        <p:nvSpPr>
          <p:cNvPr id="7" name="Google Shape;192;p28">
            <a:extLst>
              <a:ext uri="{FF2B5EF4-FFF2-40B4-BE49-F238E27FC236}">
                <a16:creationId xmlns:a16="http://schemas.microsoft.com/office/drawing/2014/main" id="{991CCE7B-B0CD-C5F2-8904-CFAADEC488F8}"/>
              </a:ext>
            </a:extLst>
          </p:cNvPr>
          <p:cNvSpPr txBox="1">
            <a:spLocks/>
          </p:cNvSpPr>
          <p:nvPr/>
        </p:nvSpPr>
        <p:spPr>
          <a:xfrm>
            <a:off x="457200" y="434587"/>
            <a:ext cx="4831187" cy="115670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1pPr>
            <a:lvl2pPr marR="0" lvl="1"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2pPr>
            <a:lvl3pPr marR="0" lvl="2"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3pPr>
            <a:lvl4pPr marR="0" lvl="3"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4pPr>
            <a:lvl5pPr marR="0" lvl="4"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5pPr>
            <a:lvl6pPr marR="0" lvl="5"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6pPr>
            <a:lvl7pPr marR="0" lvl="6"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7pPr>
            <a:lvl8pPr marR="0" lvl="7"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8pPr>
            <a:lvl9pPr marR="0" lvl="8" algn="l" rtl="0">
              <a:lnSpc>
                <a:spcPct val="115000"/>
              </a:lnSpc>
              <a:spcBef>
                <a:spcPts val="0"/>
              </a:spcBef>
              <a:spcAft>
                <a:spcPts val="0"/>
              </a:spcAft>
              <a:buClr>
                <a:srgbClr val="101631"/>
              </a:buClr>
              <a:buSzPts val="4000"/>
              <a:buFont typeface="Zilla Slab Light"/>
              <a:buNone/>
              <a:defRPr sz="4000" b="0" i="0" u="none" strike="noStrike" cap="none">
                <a:solidFill>
                  <a:srgbClr val="101631"/>
                </a:solidFill>
                <a:highlight>
                  <a:srgbClr val="FFFFFF"/>
                </a:highlight>
                <a:latin typeface="Zilla Slab Light"/>
                <a:ea typeface="Zilla Slab Light"/>
                <a:cs typeface="Zilla Slab Light"/>
                <a:sym typeface="Zilla Slab Light"/>
              </a:defRPr>
            </a:lvl9pPr>
          </a:lstStyle>
          <a:p>
            <a:r>
              <a:rPr lang="en-US" dirty="0"/>
              <a:t>Lecture Expectations</a:t>
            </a:r>
          </a:p>
        </p:txBody>
      </p:sp>
      <p:pic>
        <p:nvPicPr>
          <p:cNvPr id="2" name="Picture 1" descr="Taking Your Life To The Next Level | WHUR 96.3 FM">
            <a:extLst>
              <a:ext uri="{FF2B5EF4-FFF2-40B4-BE49-F238E27FC236}">
                <a16:creationId xmlns:a16="http://schemas.microsoft.com/office/drawing/2014/main" id="{D53425EB-F202-0F6D-2AD3-574CA75B8E11}"/>
              </a:ext>
            </a:extLst>
          </p:cNvPr>
          <p:cNvPicPr>
            <a:picLocks noChangeAspect="1"/>
          </p:cNvPicPr>
          <p:nvPr/>
        </p:nvPicPr>
        <p:blipFill>
          <a:blip r:embed="rId4"/>
          <a:stretch>
            <a:fillRect/>
          </a:stretch>
        </p:blipFill>
        <p:spPr>
          <a:xfrm>
            <a:off x="6146442" y="506494"/>
            <a:ext cx="1978517" cy="1361555"/>
          </a:xfrm>
          <a:prstGeom prst="rect">
            <a:avLst/>
          </a:prstGeom>
        </p:spPr>
      </p:pic>
      <p:pic>
        <p:nvPicPr>
          <p:cNvPr id="6" name="slide3">
            <a:hlinkClick r:id="" action="ppaction://media"/>
            <a:extLst>
              <a:ext uri="{FF2B5EF4-FFF2-40B4-BE49-F238E27FC236}">
                <a16:creationId xmlns:a16="http://schemas.microsoft.com/office/drawing/2014/main" id="{663B2DAC-D5D9-9A15-1CBA-B7AE707836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56018"/>
            <a:ext cx="9144000" cy="287482"/>
          </a:xfrm>
          <a:prstGeom prst="rect">
            <a:avLst/>
          </a:prstGeom>
        </p:spPr>
      </p:pic>
    </p:spTree>
    <p:extLst>
      <p:ext uri="{BB962C8B-B14F-4D97-AF65-F5344CB8AC3E}">
        <p14:creationId xmlns:p14="http://schemas.microsoft.com/office/powerpoint/2010/main" val="3300400948"/>
      </p:ext>
    </p:extLst>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457200" y="434587"/>
            <a:ext cx="4114800" cy="115670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Lab Expectations</a:t>
            </a:r>
            <a:endParaRPr dirty="0"/>
          </a:p>
        </p:txBody>
      </p:sp>
      <p:sp>
        <p:nvSpPr>
          <p:cNvPr id="2" name="Text Placeholder 1"/>
          <p:cNvSpPr>
            <a:spLocks noGrp="1"/>
          </p:cNvSpPr>
          <p:nvPr>
            <p:ph type="body" idx="1"/>
          </p:nvPr>
        </p:nvSpPr>
        <p:spPr>
          <a:xfrm>
            <a:off x="457200" y="2185409"/>
            <a:ext cx="2631900" cy="2740466"/>
          </a:xfrm>
        </p:spPr>
        <p:txBody>
          <a:bodyPr/>
          <a:lstStyle/>
          <a:p>
            <a:r>
              <a:rPr lang="en-US" b="1" dirty="0"/>
              <a:t>Dress in solid colored matching scrubs</a:t>
            </a:r>
          </a:p>
          <a:p>
            <a:endParaRPr lang="en-US" b="1" dirty="0"/>
          </a:p>
          <a:p>
            <a:endParaRPr lang="en-US" b="1" dirty="0"/>
          </a:p>
          <a:p>
            <a:r>
              <a:rPr lang="en-US" b="1" dirty="0"/>
              <a:t>Watch your skills videos and come prepared</a:t>
            </a:r>
            <a:endParaRPr lang="en-US" dirty="0"/>
          </a:p>
          <a:p>
            <a:endParaRPr lang="en-US" b="1" dirty="0"/>
          </a:p>
          <a:p>
            <a:endParaRPr lang="en-US" b="1" dirty="0"/>
          </a:p>
          <a:p>
            <a:pPr marL="127000" indent="0">
              <a:buNone/>
            </a:pPr>
            <a:endParaRPr lang="en-US" b="1" dirty="0"/>
          </a:p>
          <a:p>
            <a:endParaRPr lang="en-US" b="1" dirty="0"/>
          </a:p>
        </p:txBody>
      </p:sp>
      <p:sp>
        <p:nvSpPr>
          <p:cNvPr id="3" name="Text Placeholder 2"/>
          <p:cNvSpPr>
            <a:spLocks noGrp="1"/>
          </p:cNvSpPr>
          <p:nvPr>
            <p:ph type="body" idx="2"/>
          </p:nvPr>
        </p:nvSpPr>
        <p:spPr>
          <a:xfrm>
            <a:off x="3223964" y="2185409"/>
            <a:ext cx="2631900" cy="2740466"/>
          </a:xfrm>
        </p:spPr>
        <p:txBody>
          <a:bodyPr/>
          <a:lstStyle/>
          <a:p>
            <a:r>
              <a:rPr lang="en-US" b="1" dirty="0"/>
              <a:t>Respect your classmates and your instructor</a:t>
            </a:r>
          </a:p>
          <a:p>
            <a:endParaRPr lang="en-US" b="1" dirty="0"/>
          </a:p>
          <a:p>
            <a:r>
              <a:rPr lang="en-US" b="1" dirty="0"/>
              <a:t>Participate and utilize lab time responsibly</a:t>
            </a:r>
          </a:p>
        </p:txBody>
      </p:sp>
      <p:sp>
        <p:nvSpPr>
          <p:cNvPr id="4" name="Text Placeholder 3"/>
          <p:cNvSpPr>
            <a:spLocks noGrp="1"/>
          </p:cNvSpPr>
          <p:nvPr>
            <p:ph type="body" idx="3"/>
          </p:nvPr>
        </p:nvSpPr>
        <p:spPr>
          <a:xfrm>
            <a:off x="5990728" y="1347209"/>
            <a:ext cx="2631900" cy="2740466"/>
          </a:xfrm>
        </p:spPr>
        <p:txBody>
          <a:bodyPr/>
          <a:lstStyle/>
          <a:p>
            <a:r>
              <a:rPr lang="en-US" b="1" dirty="0"/>
              <a:t>Meet class competencies</a:t>
            </a:r>
          </a:p>
          <a:p>
            <a:endParaRPr lang="en-US" b="1" dirty="0"/>
          </a:p>
          <a:p>
            <a:endParaRPr lang="en-US" b="1" dirty="0"/>
          </a:p>
          <a:p>
            <a:r>
              <a:rPr lang="en-US" b="1" dirty="0"/>
              <a:t>Pass 23 skills for the state test</a:t>
            </a:r>
          </a:p>
          <a:p>
            <a:endParaRPr lang="en-US" b="1" dirty="0"/>
          </a:p>
          <a:p>
            <a:endParaRPr lang="en-US" b="1" dirty="0"/>
          </a:p>
          <a:p>
            <a:r>
              <a:rPr lang="en-US" b="1" dirty="0"/>
              <a:t>Attendance and punctuality</a:t>
            </a:r>
          </a:p>
        </p:txBody>
      </p:sp>
      <p:pic>
        <p:nvPicPr>
          <p:cNvPr id="5" name="slide4">
            <a:hlinkClick r:id="" action="ppaction://media"/>
            <a:extLst>
              <a:ext uri="{FF2B5EF4-FFF2-40B4-BE49-F238E27FC236}">
                <a16:creationId xmlns:a16="http://schemas.microsoft.com/office/drawing/2014/main" id="{ED04EEEE-47D1-DC3A-4C1F-959B36BB5F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62944"/>
            <a:ext cx="9144000" cy="2805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60"/>
        <p:cNvGrpSpPr/>
        <p:nvPr/>
      </p:nvGrpSpPr>
      <p:grpSpPr>
        <a:xfrm>
          <a:off x="0" y="0"/>
          <a:ext cx="0" cy="0"/>
          <a:chOff x="0" y="0"/>
          <a:chExt cx="0" cy="0"/>
        </a:xfrm>
      </p:grpSpPr>
      <p:sp>
        <p:nvSpPr>
          <p:cNvPr id="262" name="Google Shape;262;p36"/>
          <p:cNvSpPr txBox="1">
            <a:spLocks noGrp="1"/>
          </p:cNvSpPr>
          <p:nvPr>
            <p:ph type="title"/>
          </p:nvPr>
        </p:nvSpPr>
        <p:spPr>
          <a:xfrm>
            <a:off x="141576" y="110835"/>
            <a:ext cx="8572118" cy="97129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1070 and 1071 Clinical Expectations</a:t>
            </a:r>
            <a:endParaRPr dirty="0"/>
          </a:p>
        </p:txBody>
      </p:sp>
      <p:sp>
        <p:nvSpPr>
          <p:cNvPr id="263" name="Google Shape;263;p36"/>
          <p:cNvSpPr txBox="1">
            <a:spLocks noGrp="1"/>
          </p:cNvSpPr>
          <p:nvPr>
            <p:ph type="body" idx="1"/>
          </p:nvPr>
        </p:nvSpPr>
        <p:spPr>
          <a:xfrm>
            <a:off x="446049" y="1195546"/>
            <a:ext cx="8323984" cy="3611777"/>
          </a:xfrm>
          <a:prstGeom prst="rect">
            <a:avLst/>
          </a:prstGeom>
        </p:spPr>
        <p:txBody>
          <a:bodyPr spcFirstLastPara="1" wrap="square" lIns="91425" tIns="91425" rIns="91425" bIns="91425" anchor="t" anchorCtr="0">
            <a:noAutofit/>
          </a:bodyPr>
          <a:lstStyle/>
          <a:p>
            <a:pPr marL="285750" indent="-285750"/>
            <a:r>
              <a:rPr lang="en-US" sz="1600" dirty="0">
                <a:solidFill>
                  <a:schemeClr val="bg1"/>
                </a:solidFill>
              </a:rPr>
              <a:t>Pass NUA 1001 with a 74%, pass terminal competencies, pass all 23 skills.  </a:t>
            </a:r>
          </a:p>
          <a:p>
            <a:pPr marL="285750" indent="-285750"/>
            <a:endParaRPr lang="en-US" sz="1600" dirty="0">
              <a:solidFill>
                <a:schemeClr val="bg1"/>
              </a:solidFill>
            </a:endParaRPr>
          </a:p>
          <a:p>
            <a:pPr marL="285750" indent="-285750"/>
            <a:r>
              <a:rPr lang="en-US" sz="1600" dirty="0">
                <a:solidFill>
                  <a:schemeClr val="bg1"/>
                </a:solidFill>
              </a:rPr>
              <a:t>Complete clinical compliance paperwork, background check, and drug screen.</a:t>
            </a:r>
          </a:p>
          <a:p>
            <a:pPr marL="285750" indent="-285750"/>
            <a:r>
              <a:rPr lang="en-US" sz="1600" dirty="0">
                <a:solidFill>
                  <a:schemeClr val="bg1"/>
                </a:solidFill>
              </a:rPr>
              <a:t>Arrive early to your scheduled days of clinical in your professional PPSC uniform (white scrub top with nursing patch, maroon scrub bottom, white socks, white non mesh shoes) per handbook guidelines.</a:t>
            </a:r>
          </a:p>
          <a:p>
            <a:pPr marL="285750" indent="-285750"/>
            <a:endParaRPr lang="en-US" sz="1600" dirty="0">
              <a:solidFill>
                <a:schemeClr val="bg1"/>
              </a:solidFill>
            </a:endParaRPr>
          </a:p>
          <a:p>
            <a:pPr marL="285750" indent="-285750"/>
            <a:r>
              <a:rPr lang="en-US" sz="1600" dirty="0">
                <a:solidFill>
                  <a:schemeClr val="bg1"/>
                </a:solidFill>
              </a:rPr>
              <a:t>You will also need a Nursing Assistant Student ID, black pen, small notebook, lunch, water bottle, analog watch with a second hand, tattoos covered, piercings per handbook.  </a:t>
            </a:r>
          </a:p>
          <a:p>
            <a:pPr marL="0" indent="0">
              <a:buNone/>
            </a:pPr>
            <a:endParaRPr lang="en-US" sz="1600" dirty="0">
              <a:solidFill>
                <a:schemeClr val="bg1"/>
              </a:solidFill>
            </a:endParaRPr>
          </a:p>
          <a:p>
            <a:pPr marL="285750" indent="-285750"/>
            <a:r>
              <a:rPr lang="en-US" sz="1600" dirty="0">
                <a:solidFill>
                  <a:schemeClr val="bg1"/>
                </a:solidFill>
              </a:rPr>
              <a:t>Look and act professional, you represent yourself, PPSC, and your instructor as you work alongside a CNA. </a:t>
            </a:r>
          </a:p>
          <a:p>
            <a:pPr marL="285750" indent="-285750"/>
            <a:endParaRPr lang="en-US" sz="1600" dirty="0">
              <a:solidFill>
                <a:schemeClr val="bg1"/>
              </a:solidFill>
            </a:endParaRPr>
          </a:p>
          <a:p>
            <a:pPr marL="285750" indent="-285750"/>
            <a:r>
              <a:rPr lang="en-US" sz="1600" dirty="0">
                <a:solidFill>
                  <a:schemeClr val="bg1"/>
                </a:solidFill>
              </a:rPr>
              <a:t>Check your PPSC email and stay in contact with your Clinical Instructor</a:t>
            </a:r>
          </a:p>
          <a:p>
            <a:pPr marL="285750" indent="-285750"/>
            <a:endParaRPr lang="en-US" sz="1600" dirty="0">
              <a:solidFill>
                <a:schemeClr val="bg1"/>
              </a:solidFill>
            </a:endParaRPr>
          </a:p>
          <a:p>
            <a:pPr marL="0" indent="0">
              <a:buNone/>
            </a:pPr>
            <a:endParaRPr sz="1600" dirty="0">
              <a:solidFill>
                <a:schemeClr val="bg1"/>
              </a:solidFill>
            </a:endParaRPr>
          </a:p>
        </p:txBody>
      </p:sp>
      <p:pic>
        <p:nvPicPr>
          <p:cNvPr id="2" name="slide5">
            <a:hlinkClick r:id="" action="ppaction://media"/>
            <a:extLst>
              <a:ext uri="{FF2B5EF4-FFF2-40B4-BE49-F238E27FC236}">
                <a16:creationId xmlns:a16="http://schemas.microsoft.com/office/drawing/2014/main" id="{2996492B-355E-F5E5-B561-8C7642AF28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0736"/>
            <a:ext cx="9144000" cy="222763"/>
          </a:xfrm>
          <a:prstGeom prst="rect">
            <a:avLst/>
          </a:prstGeom>
        </p:spPr>
      </p:pic>
    </p:spTree>
    <p:extLst>
      <p:ext uri="{BB962C8B-B14F-4D97-AF65-F5344CB8AC3E}">
        <p14:creationId xmlns:p14="http://schemas.microsoft.com/office/powerpoint/2010/main" val="1182385552"/>
      </p:ext>
    </p:extLst>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73"/>
        <p:cNvGrpSpPr/>
        <p:nvPr/>
      </p:nvGrpSpPr>
      <p:grpSpPr>
        <a:xfrm>
          <a:off x="0" y="0"/>
          <a:ext cx="0" cy="0"/>
          <a:chOff x="0" y="0"/>
          <a:chExt cx="0" cy="0"/>
        </a:xfrm>
      </p:grpSpPr>
      <p:sp>
        <p:nvSpPr>
          <p:cNvPr id="174" name="Google Shape;174;p26"/>
          <p:cNvSpPr txBox="1">
            <a:spLocks noGrp="1"/>
          </p:cNvSpPr>
          <p:nvPr>
            <p:ph type="ctrTitle" idx="4294967295"/>
          </p:nvPr>
        </p:nvSpPr>
        <p:spPr>
          <a:xfrm>
            <a:off x="2575756" y="720945"/>
            <a:ext cx="6983570" cy="82977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Attendance</a:t>
            </a:r>
            <a:endParaRPr lang="en-US" sz="6000" dirty="0"/>
          </a:p>
        </p:txBody>
      </p:sp>
      <p:sp>
        <p:nvSpPr>
          <p:cNvPr id="175" name="Google Shape;175;p26"/>
          <p:cNvSpPr txBox="1">
            <a:spLocks noGrp="1"/>
          </p:cNvSpPr>
          <p:nvPr>
            <p:ph type="subTitle" idx="4294967295"/>
          </p:nvPr>
        </p:nvSpPr>
        <p:spPr>
          <a:xfrm>
            <a:off x="526999" y="1799018"/>
            <a:ext cx="8154395" cy="211655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t>Attendance is Mandatory</a:t>
            </a:r>
          </a:p>
          <a:p>
            <a:pPr marL="0" indent="0">
              <a:buNone/>
            </a:pPr>
            <a:endParaRPr lang="en" sz="2800" b="1" dirty="0"/>
          </a:p>
          <a:p>
            <a:pPr marL="285750" indent="-285750"/>
            <a:r>
              <a:rPr lang="en" sz="2000" b="1" dirty="0"/>
              <a:t>State requires a minimum number of hours for licensing.</a:t>
            </a:r>
          </a:p>
          <a:p>
            <a:pPr marL="285750" indent="-285750"/>
            <a:r>
              <a:rPr lang="en" sz="2000" b="1" dirty="0"/>
              <a:t>Any missed lab MUST be made up </a:t>
            </a:r>
          </a:p>
          <a:p>
            <a:pPr marL="285750" indent="-285750"/>
            <a:r>
              <a:rPr lang="en-US" sz="2000" b="1" dirty="0"/>
              <a:t>Missing more than 10% of any class could result in an incomplete or failure of the class.</a:t>
            </a:r>
          </a:p>
          <a:p>
            <a:pPr marL="285750" indent="-285750"/>
            <a:r>
              <a:rPr lang="en-US" sz="2000" b="1" dirty="0"/>
              <a:t>If you do not show up for clinical and have not contacted your instructor you will fail clinical.  </a:t>
            </a:r>
          </a:p>
        </p:txBody>
      </p:sp>
      <p:pic>
        <p:nvPicPr>
          <p:cNvPr id="2" name="slide6">
            <a:hlinkClick r:id="" action="ppaction://media"/>
            <a:extLst>
              <a:ext uri="{FF2B5EF4-FFF2-40B4-BE49-F238E27FC236}">
                <a16:creationId xmlns:a16="http://schemas.microsoft.com/office/drawing/2014/main" id="{FFD736CC-2371-28A6-CB33-5AB8AF6404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897582"/>
            <a:ext cx="9144000" cy="24591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25"/>
        <p:cNvGrpSpPr/>
        <p:nvPr/>
      </p:nvGrpSpPr>
      <p:grpSpPr>
        <a:xfrm>
          <a:off x="0" y="0"/>
          <a:ext cx="0" cy="0"/>
          <a:chOff x="0" y="0"/>
          <a:chExt cx="0" cy="0"/>
        </a:xfrm>
      </p:grpSpPr>
      <p:sp>
        <p:nvSpPr>
          <p:cNvPr id="127" name="Google Shape;127;p21"/>
          <p:cNvSpPr txBox="1">
            <a:spLocks noGrp="1"/>
          </p:cNvSpPr>
          <p:nvPr>
            <p:ph type="title"/>
          </p:nvPr>
        </p:nvSpPr>
        <p:spPr>
          <a:xfrm>
            <a:off x="8836819" y="4753915"/>
            <a:ext cx="85018" cy="24200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dirty="0"/>
              <a:t> </a:t>
            </a:r>
          </a:p>
        </p:txBody>
      </p:sp>
      <p:sp>
        <p:nvSpPr>
          <p:cNvPr id="128" name="Google Shape;128;p21"/>
          <p:cNvSpPr txBox="1">
            <a:spLocks noGrp="1"/>
          </p:cNvSpPr>
          <p:nvPr>
            <p:ph type="body" idx="1"/>
          </p:nvPr>
        </p:nvSpPr>
        <p:spPr>
          <a:xfrm>
            <a:off x="170756" y="245200"/>
            <a:ext cx="8743951" cy="72484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bg1"/>
                </a:solidFill>
              </a:rPr>
              <a:t>Documentation must be turned in prior to enrollment into the NUA program</a:t>
            </a:r>
          </a:p>
          <a:p>
            <a:pPr marL="0" lvl="0" indent="0" algn="ctr" rtl="0">
              <a:spcBef>
                <a:spcPts val="0"/>
              </a:spcBef>
              <a:spcAft>
                <a:spcPts val="0"/>
              </a:spcAft>
              <a:buNone/>
            </a:pPr>
            <a:endParaRPr lang="en-US" sz="2800" b="1" dirty="0">
              <a:solidFill>
                <a:schemeClr val="bg1"/>
              </a:solidFill>
            </a:endParaRPr>
          </a:p>
        </p:txBody>
      </p:sp>
      <p:pic>
        <p:nvPicPr>
          <p:cNvPr id="8" name="Picture 7">
            <a:extLst>
              <a:ext uri="{FF2B5EF4-FFF2-40B4-BE49-F238E27FC236}">
                <a16:creationId xmlns:a16="http://schemas.microsoft.com/office/drawing/2014/main" id="{C09EC4E8-C1CB-4CF7-A434-0ED576ED53D5}"/>
              </a:ext>
            </a:extLst>
          </p:cNvPr>
          <p:cNvPicPr>
            <a:picLocks noChangeAspect="1"/>
          </p:cNvPicPr>
          <p:nvPr/>
        </p:nvPicPr>
        <p:blipFill>
          <a:blip r:embed="rId5"/>
          <a:stretch>
            <a:fillRect/>
          </a:stretch>
        </p:blipFill>
        <p:spPr>
          <a:xfrm>
            <a:off x="271122" y="1923169"/>
            <a:ext cx="2471738" cy="1195498"/>
          </a:xfrm>
          <a:prstGeom prst="rect">
            <a:avLst/>
          </a:prstGeom>
        </p:spPr>
      </p:pic>
      <p:pic>
        <p:nvPicPr>
          <p:cNvPr id="10" name="Picture 9">
            <a:extLst>
              <a:ext uri="{FF2B5EF4-FFF2-40B4-BE49-F238E27FC236}">
                <a16:creationId xmlns:a16="http://schemas.microsoft.com/office/drawing/2014/main" id="{53A273DC-82C1-48D0-AC15-99164CD4CF34}"/>
              </a:ext>
            </a:extLst>
          </p:cNvPr>
          <p:cNvPicPr>
            <a:picLocks noChangeAspect="1"/>
          </p:cNvPicPr>
          <p:nvPr/>
        </p:nvPicPr>
        <p:blipFill>
          <a:blip r:embed="rId6"/>
          <a:stretch>
            <a:fillRect/>
          </a:stretch>
        </p:blipFill>
        <p:spPr>
          <a:xfrm>
            <a:off x="4138537" y="1902262"/>
            <a:ext cx="2476577" cy="1195498"/>
          </a:xfrm>
          <a:prstGeom prst="rect">
            <a:avLst/>
          </a:prstGeom>
        </p:spPr>
      </p:pic>
      <p:pic>
        <p:nvPicPr>
          <p:cNvPr id="12" name="Picture 11">
            <a:extLst>
              <a:ext uri="{FF2B5EF4-FFF2-40B4-BE49-F238E27FC236}">
                <a16:creationId xmlns:a16="http://schemas.microsoft.com/office/drawing/2014/main" id="{084AACE1-A133-4072-8B46-B62BF7C21497}"/>
              </a:ext>
            </a:extLst>
          </p:cNvPr>
          <p:cNvPicPr>
            <a:picLocks noChangeAspect="1"/>
          </p:cNvPicPr>
          <p:nvPr/>
        </p:nvPicPr>
        <p:blipFill>
          <a:blip r:embed="rId7"/>
          <a:stretch>
            <a:fillRect/>
          </a:stretch>
        </p:blipFill>
        <p:spPr>
          <a:xfrm>
            <a:off x="915875" y="3679418"/>
            <a:ext cx="2551849" cy="1195498"/>
          </a:xfrm>
          <a:prstGeom prst="rect">
            <a:avLst/>
          </a:prstGeom>
        </p:spPr>
      </p:pic>
      <p:pic>
        <p:nvPicPr>
          <p:cNvPr id="14" name="Picture 13">
            <a:extLst>
              <a:ext uri="{FF2B5EF4-FFF2-40B4-BE49-F238E27FC236}">
                <a16:creationId xmlns:a16="http://schemas.microsoft.com/office/drawing/2014/main" id="{26CB60CE-522D-4F27-947A-0318CCAE9C07}"/>
              </a:ext>
            </a:extLst>
          </p:cNvPr>
          <p:cNvPicPr>
            <a:picLocks noChangeAspect="1"/>
          </p:cNvPicPr>
          <p:nvPr/>
        </p:nvPicPr>
        <p:blipFill>
          <a:blip r:embed="rId8"/>
          <a:stretch>
            <a:fillRect/>
          </a:stretch>
        </p:blipFill>
        <p:spPr>
          <a:xfrm>
            <a:off x="5030612" y="3658373"/>
            <a:ext cx="2481747" cy="1179031"/>
          </a:xfrm>
          <a:prstGeom prst="rect">
            <a:avLst/>
          </a:prstGeom>
        </p:spPr>
      </p:pic>
      <p:sp>
        <p:nvSpPr>
          <p:cNvPr id="18" name="TextBox 17">
            <a:extLst>
              <a:ext uri="{FF2B5EF4-FFF2-40B4-BE49-F238E27FC236}">
                <a16:creationId xmlns:a16="http://schemas.microsoft.com/office/drawing/2014/main" id="{780452F9-B429-4B0D-8200-D7E5D0FD0D32}"/>
              </a:ext>
            </a:extLst>
          </p:cNvPr>
          <p:cNvSpPr txBox="1"/>
          <p:nvPr/>
        </p:nvSpPr>
        <p:spPr>
          <a:xfrm>
            <a:off x="554540" y="1118138"/>
            <a:ext cx="8525725" cy="400110"/>
          </a:xfrm>
          <a:prstGeom prst="rect">
            <a:avLst/>
          </a:prstGeom>
          <a:noFill/>
        </p:spPr>
        <p:txBody>
          <a:bodyPr wrap="square">
            <a:spAutoFit/>
          </a:bodyPr>
          <a:lstStyle/>
          <a:p>
            <a:r>
              <a:rPr lang="en-US" sz="2000" dirty="0">
                <a:solidFill>
                  <a:srgbClr val="FF0000"/>
                </a:solidFill>
              </a:rPr>
              <a:t>www.pikespeak.edu/programs/nursing/nursing-assistant/application.php</a:t>
            </a:r>
            <a:endParaRPr lang="en-US" sz="1600" dirty="0">
              <a:solidFill>
                <a:srgbClr val="FF0000"/>
              </a:solidFill>
            </a:endParaRPr>
          </a:p>
        </p:txBody>
      </p:sp>
      <p:sp>
        <p:nvSpPr>
          <p:cNvPr id="16" name="Arrow: Right 15">
            <a:extLst>
              <a:ext uri="{FF2B5EF4-FFF2-40B4-BE49-F238E27FC236}">
                <a16:creationId xmlns:a16="http://schemas.microsoft.com/office/drawing/2014/main" id="{4CC8CD06-545E-49F3-9B05-DB80D69C97CC}"/>
              </a:ext>
            </a:extLst>
          </p:cNvPr>
          <p:cNvSpPr/>
          <p:nvPr/>
        </p:nvSpPr>
        <p:spPr>
          <a:xfrm>
            <a:off x="2912766" y="2195887"/>
            <a:ext cx="950118" cy="640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898E342B-BA3F-4C1F-A591-9ADE5340FC1C}"/>
              </a:ext>
            </a:extLst>
          </p:cNvPr>
          <p:cNvSpPr/>
          <p:nvPr/>
        </p:nvSpPr>
        <p:spPr>
          <a:xfrm>
            <a:off x="7037300" y="2179993"/>
            <a:ext cx="950118" cy="640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56557F2F-EB94-442B-A296-E7099462144A}"/>
              </a:ext>
            </a:extLst>
          </p:cNvPr>
          <p:cNvSpPr/>
          <p:nvPr/>
        </p:nvSpPr>
        <p:spPr>
          <a:xfrm>
            <a:off x="3764895" y="3957149"/>
            <a:ext cx="950118" cy="640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7">
            <a:hlinkClick r:id="" action="ppaction://media"/>
            <a:extLst>
              <a:ext uri="{FF2B5EF4-FFF2-40B4-BE49-F238E27FC236}">
                <a16:creationId xmlns:a16="http://schemas.microsoft.com/office/drawing/2014/main" id="{FEA3F02D-0758-5947-73A1-CEC9F5D7FF0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4960154"/>
            <a:ext cx="9144000" cy="18334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7921" y="197577"/>
            <a:ext cx="8440607" cy="1095198"/>
          </a:xfrm>
        </p:spPr>
        <p:txBody>
          <a:bodyPr/>
          <a:lstStyle/>
          <a:p>
            <a:r>
              <a:rPr lang="en-US" sz="3200" dirty="0" err="1">
                <a:solidFill>
                  <a:schemeClr val="bg1"/>
                </a:solidFill>
              </a:rPr>
              <a:t>CastleBranch</a:t>
            </a:r>
            <a:r>
              <a:rPr lang="en-US" sz="3200" dirty="0">
                <a:solidFill>
                  <a:schemeClr val="bg1"/>
                </a:solidFill>
              </a:rPr>
              <a:t> Data Repository </a:t>
            </a:r>
            <a:r>
              <a:rPr lang="en-US" sz="1800" dirty="0">
                <a:solidFill>
                  <a:schemeClr val="bg1"/>
                </a:solidFill>
              </a:rPr>
              <a:t>Code PK35</a:t>
            </a:r>
            <a:br>
              <a:rPr lang="en-US" sz="3200" dirty="0"/>
            </a:br>
            <a:r>
              <a:rPr lang="en-US" sz="1200" dirty="0">
                <a:hlinkClick r:id="rId5"/>
              </a:rPr>
              <a:t>https://www.castlebranch.com/online_submission/package_code.php</a:t>
            </a:r>
            <a:endParaRPr lang="en-US" sz="3200" dirty="0"/>
          </a:p>
        </p:txBody>
      </p:sp>
      <p:sp>
        <p:nvSpPr>
          <p:cNvPr id="5" name="Text Placeholder 4"/>
          <p:cNvSpPr>
            <a:spLocks noGrp="1"/>
          </p:cNvSpPr>
          <p:nvPr>
            <p:ph type="body" idx="1"/>
          </p:nvPr>
        </p:nvSpPr>
        <p:spPr>
          <a:xfrm>
            <a:off x="-111452" y="1055765"/>
            <a:ext cx="8932757" cy="3870110"/>
          </a:xfrm>
          <a:noFill/>
        </p:spPr>
        <p:txBody>
          <a:bodyPr/>
          <a:lstStyle/>
          <a:p>
            <a:pPr marL="127000" indent="0">
              <a:buNone/>
            </a:pPr>
            <a:endParaRPr lang="en-US" dirty="0">
              <a:solidFill>
                <a:schemeClr val="bg1"/>
              </a:solidFill>
            </a:endParaRPr>
          </a:p>
          <a:p>
            <a:pPr lvl="1"/>
            <a:r>
              <a:rPr lang="en-US" dirty="0">
                <a:solidFill>
                  <a:schemeClr val="bg1"/>
                </a:solidFill>
              </a:rPr>
              <a:t>Health Form – Physical and Vaccination Record</a:t>
            </a:r>
          </a:p>
          <a:p>
            <a:pPr marL="1041400" lvl="2" indent="0">
              <a:buNone/>
            </a:pPr>
            <a:r>
              <a:rPr lang="en-US" dirty="0">
                <a:solidFill>
                  <a:schemeClr val="bg1"/>
                </a:solidFill>
              </a:rPr>
              <a:t>MMR, Tdap, Varicella, Hep B, TB skin test, Influenza</a:t>
            </a:r>
          </a:p>
          <a:p>
            <a:pPr lvl="1"/>
            <a:r>
              <a:rPr lang="en-US" dirty="0">
                <a:solidFill>
                  <a:schemeClr val="bg1"/>
                </a:solidFill>
              </a:rPr>
              <a:t>Current CPR for Healthcare Providers or BLS </a:t>
            </a:r>
          </a:p>
          <a:p>
            <a:pPr marL="584200" lvl="1" indent="0">
              <a:buNone/>
            </a:pPr>
            <a:r>
              <a:rPr lang="en-US" dirty="0">
                <a:solidFill>
                  <a:schemeClr val="bg1"/>
                </a:solidFill>
              </a:rPr>
              <a:t>		</a:t>
            </a:r>
            <a:r>
              <a:rPr lang="en-US" b="1" dirty="0">
                <a:solidFill>
                  <a:schemeClr val="bg1"/>
                </a:solidFill>
                <a:highlight>
                  <a:srgbClr val="800000"/>
                </a:highlight>
              </a:rPr>
              <a:t>American Heart Association</a:t>
            </a:r>
          </a:p>
          <a:p>
            <a:pPr lvl="1"/>
            <a:r>
              <a:rPr lang="en-US" dirty="0">
                <a:solidFill>
                  <a:schemeClr val="bg1"/>
                </a:solidFill>
              </a:rPr>
              <a:t>COVID vaccine is not currently required , however clinical partners </a:t>
            </a:r>
          </a:p>
          <a:p>
            <a:pPr marL="584200" lvl="1" indent="0">
              <a:buNone/>
            </a:pPr>
            <a:r>
              <a:rPr lang="en-US" dirty="0">
                <a:solidFill>
                  <a:schemeClr val="bg1"/>
                </a:solidFill>
              </a:rPr>
              <a:t>   often change requirements which could cause a disruption in your</a:t>
            </a:r>
          </a:p>
          <a:p>
            <a:pPr marL="584200" lvl="1" indent="0">
              <a:buNone/>
            </a:pPr>
            <a:r>
              <a:rPr lang="en-US" dirty="0">
                <a:solidFill>
                  <a:schemeClr val="bg1"/>
                </a:solidFill>
              </a:rPr>
              <a:t>   clinical completion if you do not have the immunization.</a:t>
            </a:r>
          </a:p>
          <a:p>
            <a:pPr lvl="1"/>
            <a:r>
              <a:rPr lang="en-US" dirty="0">
                <a:solidFill>
                  <a:schemeClr val="bg1"/>
                </a:solidFill>
              </a:rPr>
              <a:t>Signed Student Acknowledgment Form</a:t>
            </a:r>
          </a:p>
          <a:p>
            <a:pPr lvl="1"/>
            <a:r>
              <a:rPr lang="en-US" dirty="0">
                <a:solidFill>
                  <a:schemeClr val="bg1"/>
                </a:solidFill>
              </a:rPr>
              <a:t>Background Check –ordered through </a:t>
            </a:r>
            <a:r>
              <a:rPr lang="en-US" dirty="0" err="1">
                <a:solidFill>
                  <a:schemeClr val="bg1"/>
                </a:solidFill>
              </a:rPr>
              <a:t>CastleBranch</a:t>
            </a:r>
            <a:endParaRPr lang="en-US" dirty="0">
              <a:solidFill>
                <a:schemeClr val="bg1"/>
              </a:solidFill>
            </a:endParaRPr>
          </a:p>
          <a:p>
            <a:pPr lvl="1"/>
            <a:r>
              <a:rPr lang="en-US" dirty="0">
                <a:solidFill>
                  <a:schemeClr val="bg1"/>
                </a:solidFill>
              </a:rPr>
              <a:t>Drug Screening ordered through CastleBranch </a:t>
            </a:r>
          </a:p>
          <a:p>
            <a:pPr lvl="2">
              <a:buFont typeface="Arial" panose="020B0604020202020204" pitchFamily="34" charset="0"/>
              <a:buChar char="•"/>
            </a:pPr>
            <a:r>
              <a:rPr lang="en-US" dirty="0">
                <a:solidFill>
                  <a:schemeClr val="bg1"/>
                </a:solidFill>
              </a:rPr>
              <a:t>Package code for Background Check/Drug Screen PK35</a:t>
            </a:r>
          </a:p>
          <a:p>
            <a:pPr lvl="2">
              <a:buFont typeface="Arial" panose="020B0604020202020204" pitchFamily="34" charset="0"/>
              <a:buChar char="•"/>
            </a:pPr>
            <a:r>
              <a:rPr lang="en-US" sz="1600" dirty="0">
                <a:solidFill>
                  <a:schemeClr val="bg1"/>
                </a:solidFill>
                <a:latin typeface="Zilla Slab Light"/>
              </a:rPr>
              <a:t>Will need to go to a QUEST lab for drug screen </a:t>
            </a:r>
          </a:p>
          <a:p>
            <a:pPr lvl="2">
              <a:buFont typeface="Arial" panose="020B0604020202020204" pitchFamily="34" charset="0"/>
              <a:buChar char="•"/>
            </a:pPr>
            <a:r>
              <a:rPr lang="en-US" dirty="0">
                <a:solidFill>
                  <a:schemeClr val="bg1"/>
                </a:solidFill>
              </a:rPr>
              <a:t>A positive drug screen results in no clinical for 2 </a:t>
            </a:r>
            <a:r>
              <a:rPr lang="en-US" dirty="0" err="1">
                <a:solidFill>
                  <a:schemeClr val="bg1"/>
                </a:solidFill>
              </a:rPr>
              <a:t>yrs</a:t>
            </a:r>
            <a:r>
              <a:rPr lang="en-US" dirty="0">
                <a:solidFill>
                  <a:schemeClr val="bg1"/>
                </a:solidFill>
              </a:rPr>
              <a:t>; Marijuana is NOT federally acceptable – no exceptions!</a:t>
            </a:r>
            <a:endParaRPr lang="en-US" sz="1600" dirty="0">
              <a:solidFill>
                <a:schemeClr val="bg1"/>
              </a:solidFill>
              <a:latin typeface="Zilla Slab Light"/>
            </a:endParaRPr>
          </a:p>
          <a:p>
            <a:pPr marL="1041400" lvl="2" indent="0">
              <a:buNone/>
            </a:pPr>
            <a:r>
              <a:rPr lang="en-US" dirty="0">
                <a:solidFill>
                  <a:schemeClr val="bg1"/>
                </a:solidFill>
              </a:rPr>
              <a:t>	</a:t>
            </a:r>
          </a:p>
          <a:p>
            <a:pPr marL="584200" lvl="1" indent="0">
              <a:buNone/>
            </a:pPr>
            <a:endParaRPr lang="en-US" dirty="0">
              <a:solidFill>
                <a:schemeClr val="bg1"/>
              </a:solidFill>
            </a:endParaRPr>
          </a:p>
          <a:p>
            <a:pPr lvl="1"/>
            <a:endParaRPr lang="en-US" dirty="0">
              <a:solidFill>
                <a:schemeClr val="bg1"/>
              </a:solidFill>
            </a:endParaRPr>
          </a:p>
        </p:txBody>
      </p:sp>
      <p:pic>
        <p:nvPicPr>
          <p:cNvPr id="8" name="Picture 7"/>
          <p:cNvPicPr>
            <a:picLocks noChangeAspect="1"/>
          </p:cNvPicPr>
          <p:nvPr/>
        </p:nvPicPr>
        <p:blipFill>
          <a:blip r:embed="rId6"/>
          <a:stretch>
            <a:fillRect/>
          </a:stretch>
        </p:blipFill>
        <p:spPr>
          <a:xfrm>
            <a:off x="7204364" y="434587"/>
            <a:ext cx="1122218" cy="1142999"/>
          </a:xfrm>
          <a:prstGeom prst="rect">
            <a:avLst/>
          </a:prstGeom>
        </p:spPr>
      </p:pic>
      <p:pic>
        <p:nvPicPr>
          <p:cNvPr id="6" name="Picture 5">
            <a:extLst>
              <a:ext uri="{FF2B5EF4-FFF2-40B4-BE49-F238E27FC236}">
                <a16:creationId xmlns:a16="http://schemas.microsoft.com/office/drawing/2014/main" id="{BAF34F8E-72D8-44D0-A219-E190E96AED66}"/>
              </a:ext>
            </a:extLst>
          </p:cNvPr>
          <p:cNvPicPr>
            <a:picLocks noChangeAspect="1"/>
          </p:cNvPicPr>
          <p:nvPr/>
        </p:nvPicPr>
        <p:blipFill>
          <a:blip r:embed="rId7"/>
          <a:srcRect/>
          <a:stretch/>
        </p:blipFill>
        <p:spPr>
          <a:xfrm>
            <a:off x="6717534" y="1707213"/>
            <a:ext cx="2168687" cy="1857335"/>
          </a:xfrm>
          <a:prstGeom prst="rect">
            <a:avLst/>
          </a:prstGeom>
        </p:spPr>
      </p:pic>
      <p:pic>
        <p:nvPicPr>
          <p:cNvPr id="2" name="slide8">
            <a:hlinkClick r:id="" action="ppaction://media"/>
            <a:extLst>
              <a:ext uri="{FF2B5EF4-FFF2-40B4-BE49-F238E27FC236}">
                <a16:creationId xmlns:a16="http://schemas.microsoft.com/office/drawing/2014/main" id="{ADC97F6B-9246-90EE-AB87-93A5863E48A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4862944"/>
            <a:ext cx="9144000" cy="280555"/>
          </a:xfrm>
          <a:prstGeom prst="rect">
            <a:avLst/>
          </a:prstGeom>
        </p:spPr>
      </p:pic>
    </p:spTree>
    <p:extLst>
      <p:ext uri="{BB962C8B-B14F-4D97-AF65-F5344CB8AC3E}">
        <p14:creationId xmlns:p14="http://schemas.microsoft.com/office/powerpoint/2010/main" val="4132131443"/>
      </p:ext>
    </p:extLst>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9"/>
        <p:cNvGrpSpPr/>
        <p:nvPr/>
      </p:nvGrpSpPr>
      <p:grpSpPr>
        <a:xfrm>
          <a:off x="0" y="0"/>
          <a:ext cx="0" cy="0"/>
          <a:chOff x="0" y="0"/>
          <a:chExt cx="0" cy="0"/>
        </a:xfrm>
      </p:grpSpPr>
      <p:sp>
        <p:nvSpPr>
          <p:cNvPr id="91" name="Google Shape;91;p18"/>
          <p:cNvSpPr txBox="1">
            <a:spLocks noGrp="1"/>
          </p:cNvSpPr>
          <p:nvPr>
            <p:ph type="subTitle" idx="4294967295"/>
          </p:nvPr>
        </p:nvSpPr>
        <p:spPr>
          <a:xfrm>
            <a:off x="252075" y="1509052"/>
            <a:ext cx="5698451" cy="2872642"/>
          </a:xfrm>
          <a:prstGeom prst="rect">
            <a:avLst/>
          </a:prstGeom>
        </p:spPr>
        <p:txBody>
          <a:bodyPr spcFirstLastPara="1" wrap="square" lIns="91425" tIns="91425" rIns="91425" bIns="91425" anchor="t" anchorCtr="0">
            <a:noAutofit/>
          </a:bodyPr>
          <a:lstStyle/>
          <a:p>
            <a:pPr marL="457200" lvl="1" indent="0" algn="ctr">
              <a:buNone/>
            </a:pPr>
            <a:r>
              <a:rPr lang="en-US" b="1" dirty="0">
                <a:solidFill>
                  <a:srgbClr val="00B0F0"/>
                </a:solidFill>
              </a:rPr>
              <a:t>All 5 pages must be Filled OUT and signed by </a:t>
            </a:r>
          </a:p>
          <a:p>
            <a:pPr marL="457200" lvl="1" indent="0" algn="ctr">
              <a:buNone/>
            </a:pPr>
            <a:r>
              <a:rPr lang="en-US" b="1" dirty="0">
                <a:solidFill>
                  <a:srgbClr val="00B0F0"/>
                </a:solidFill>
              </a:rPr>
              <a:t>you and the healthcare provider!!!</a:t>
            </a:r>
          </a:p>
          <a:p>
            <a:pPr marL="285750" indent="-285750"/>
            <a:endParaRPr lang="en-US" dirty="0"/>
          </a:p>
          <a:p>
            <a:pPr marL="285750" indent="-285750"/>
            <a:r>
              <a:rPr lang="en-US" dirty="0"/>
              <a:t>Tdap within the last 10 </a:t>
            </a:r>
            <a:r>
              <a:rPr lang="en-US" dirty="0" err="1"/>
              <a:t>yrs</a:t>
            </a:r>
            <a:endParaRPr lang="en-US" dirty="0"/>
          </a:p>
          <a:p>
            <a:pPr marL="285750" indent="-285750"/>
            <a:r>
              <a:rPr lang="en-US" dirty="0"/>
              <a:t>Proof of MMR, Varicella, and Hep B or current titer</a:t>
            </a:r>
          </a:p>
          <a:p>
            <a:pPr marL="285750" indent="-285750"/>
            <a:r>
              <a:rPr lang="en-US" dirty="0"/>
              <a:t>Negative TB test within 1 year </a:t>
            </a:r>
            <a:r>
              <a:rPr lang="en-US" sz="1600" dirty="0"/>
              <a:t>(skin test, blood test, or chest </a:t>
            </a:r>
            <a:r>
              <a:rPr lang="en-US" sz="1600" dirty="0" err="1"/>
              <a:t>xray</a:t>
            </a:r>
            <a:r>
              <a:rPr lang="en-US" sz="1600" dirty="0"/>
              <a:t>)</a:t>
            </a:r>
          </a:p>
          <a:p>
            <a:pPr marL="285750" indent="-285750"/>
            <a:r>
              <a:rPr lang="en-US" dirty="0"/>
              <a:t>COVID vaccine</a:t>
            </a:r>
          </a:p>
          <a:p>
            <a:pPr marL="285750" indent="-285750"/>
            <a:r>
              <a:rPr lang="en-US" dirty="0"/>
              <a:t>Current Flu immunization between September and March of the </a:t>
            </a:r>
            <a:r>
              <a:rPr lang="en-US" b="1" u="sng" dirty="0"/>
              <a:t>current season</a:t>
            </a:r>
          </a:p>
          <a:p>
            <a:pPr marL="285750" indent="-285750"/>
            <a:r>
              <a:rPr lang="en-US" dirty="0"/>
              <a:t>The physical portion </a:t>
            </a:r>
            <a:r>
              <a:rPr lang="en-US" b="1" u="sng" dirty="0"/>
              <a:t>MUST</a:t>
            </a:r>
            <a:r>
              <a:rPr lang="en-US" dirty="0"/>
              <a:t> be Signed by </a:t>
            </a:r>
            <a:r>
              <a:rPr lang="en-US" b="1" u="sng" dirty="0">
                <a:solidFill>
                  <a:srgbClr val="FF0000"/>
                </a:solidFill>
                <a:highlight>
                  <a:srgbClr val="FFFF00"/>
                </a:highlight>
              </a:rPr>
              <a:t>MD, PA or NP</a:t>
            </a:r>
            <a:endParaRPr b="1" u="sng" dirty="0">
              <a:solidFill>
                <a:srgbClr val="FF0000"/>
              </a:solidFill>
              <a:highlight>
                <a:srgbClr val="FFFF00"/>
              </a:highlight>
            </a:endParaRPr>
          </a:p>
        </p:txBody>
      </p:sp>
      <p:pic>
        <p:nvPicPr>
          <p:cNvPr id="4" name="Picture 3">
            <a:extLst>
              <a:ext uri="{FF2B5EF4-FFF2-40B4-BE49-F238E27FC236}">
                <a16:creationId xmlns:a16="http://schemas.microsoft.com/office/drawing/2014/main" id="{3DE5EBDD-987A-9C12-806F-FDBE116661CB}"/>
              </a:ext>
            </a:extLst>
          </p:cNvPr>
          <p:cNvPicPr>
            <a:picLocks noChangeAspect="1"/>
          </p:cNvPicPr>
          <p:nvPr/>
        </p:nvPicPr>
        <p:blipFill>
          <a:blip r:embed="rId5"/>
          <a:stretch>
            <a:fillRect/>
          </a:stretch>
        </p:blipFill>
        <p:spPr>
          <a:xfrm>
            <a:off x="5562868" y="280418"/>
            <a:ext cx="1323966" cy="1739418"/>
          </a:xfrm>
          <a:prstGeom prst="rect">
            <a:avLst/>
          </a:prstGeom>
        </p:spPr>
      </p:pic>
      <p:sp>
        <p:nvSpPr>
          <p:cNvPr id="5" name="Google Shape;262;p36">
            <a:extLst>
              <a:ext uri="{FF2B5EF4-FFF2-40B4-BE49-F238E27FC236}">
                <a16:creationId xmlns:a16="http://schemas.microsoft.com/office/drawing/2014/main" id="{860DA3C8-140D-B100-E780-F0C6BE10CCC5}"/>
              </a:ext>
            </a:extLst>
          </p:cNvPr>
          <p:cNvSpPr txBox="1">
            <a:spLocks/>
          </p:cNvSpPr>
          <p:nvPr/>
        </p:nvSpPr>
        <p:spPr>
          <a:xfrm>
            <a:off x="565669" y="432856"/>
            <a:ext cx="4901479" cy="64404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highlight>
                  <a:srgbClr val="EEF2FD"/>
                </a:highlight>
              </a:rPr>
              <a:t>HEALTH IMMUNIZATION FORM</a:t>
            </a:r>
          </a:p>
        </p:txBody>
      </p:sp>
      <p:pic>
        <p:nvPicPr>
          <p:cNvPr id="6" name="Picture 5">
            <a:extLst>
              <a:ext uri="{FF2B5EF4-FFF2-40B4-BE49-F238E27FC236}">
                <a16:creationId xmlns:a16="http://schemas.microsoft.com/office/drawing/2014/main" id="{3F461FD6-1F98-D1AF-A236-FF6DF610ED47}"/>
              </a:ext>
            </a:extLst>
          </p:cNvPr>
          <p:cNvPicPr>
            <a:picLocks noChangeAspect="1"/>
          </p:cNvPicPr>
          <p:nvPr/>
        </p:nvPicPr>
        <p:blipFill>
          <a:blip r:embed="rId6"/>
          <a:stretch>
            <a:fillRect/>
          </a:stretch>
        </p:blipFill>
        <p:spPr>
          <a:xfrm>
            <a:off x="7171925" y="3312038"/>
            <a:ext cx="1248512" cy="1650317"/>
          </a:xfrm>
          <a:prstGeom prst="rect">
            <a:avLst/>
          </a:prstGeom>
        </p:spPr>
      </p:pic>
      <p:pic>
        <p:nvPicPr>
          <p:cNvPr id="7" name="Picture 6">
            <a:extLst>
              <a:ext uri="{FF2B5EF4-FFF2-40B4-BE49-F238E27FC236}">
                <a16:creationId xmlns:a16="http://schemas.microsoft.com/office/drawing/2014/main" id="{5ED016FA-6C40-C8AE-AAA9-3B1397B48B22}"/>
              </a:ext>
            </a:extLst>
          </p:cNvPr>
          <p:cNvPicPr>
            <a:picLocks noChangeAspect="1"/>
          </p:cNvPicPr>
          <p:nvPr/>
        </p:nvPicPr>
        <p:blipFill>
          <a:blip r:embed="rId7"/>
          <a:stretch>
            <a:fillRect/>
          </a:stretch>
        </p:blipFill>
        <p:spPr>
          <a:xfrm>
            <a:off x="7216292" y="281095"/>
            <a:ext cx="1248511" cy="1379284"/>
          </a:xfrm>
          <a:prstGeom prst="rect">
            <a:avLst/>
          </a:prstGeom>
        </p:spPr>
      </p:pic>
      <p:pic>
        <p:nvPicPr>
          <p:cNvPr id="9" name="Picture 8">
            <a:extLst>
              <a:ext uri="{FF2B5EF4-FFF2-40B4-BE49-F238E27FC236}">
                <a16:creationId xmlns:a16="http://schemas.microsoft.com/office/drawing/2014/main" id="{F93C4C89-257E-B6B7-98EB-99F2BE9D0D2E}"/>
              </a:ext>
            </a:extLst>
          </p:cNvPr>
          <p:cNvPicPr>
            <a:picLocks noChangeAspect="1"/>
          </p:cNvPicPr>
          <p:nvPr/>
        </p:nvPicPr>
        <p:blipFill>
          <a:blip r:embed="rId8"/>
          <a:stretch>
            <a:fillRect/>
          </a:stretch>
        </p:blipFill>
        <p:spPr>
          <a:xfrm>
            <a:off x="7216292" y="1759652"/>
            <a:ext cx="1204145" cy="1453113"/>
          </a:xfrm>
          <a:prstGeom prst="rect">
            <a:avLst/>
          </a:prstGeom>
        </p:spPr>
      </p:pic>
      <p:pic>
        <p:nvPicPr>
          <p:cNvPr id="8" name="Picture 7">
            <a:extLst>
              <a:ext uri="{FF2B5EF4-FFF2-40B4-BE49-F238E27FC236}">
                <a16:creationId xmlns:a16="http://schemas.microsoft.com/office/drawing/2014/main" id="{7BB56549-BAFD-A79C-5D61-DFFC55BDFA5E}"/>
              </a:ext>
            </a:extLst>
          </p:cNvPr>
          <p:cNvPicPr>
            <a:picLocks noChangeAspect="1"/>
          </p:cNvPicPr>
          <p:nvPr/>
        </p:nvPicPr>
        <p:blipFill>
          <a:blip r:embed="rId9"/>
          <a:stretch>
            <a:fillRect/>
          </a:stretch>
        </p:blipFill>
        <p:spPr>
          <a:xfrm>
            <a:off x="5789274" y="2120214"/>
            <a:ext cx="1262289" cy="1650317"/>
          </a:xfrm>
          <a:prstGeom prst="rect">
            <a:avLst/>
          </a:prstGeom>
        </p:spPr>
      </p:pic>
      <p:pic>
        <p:nvPicPr>
          <p:cNvPr id="10" name="Picture 9"/>
          <p:cNvPicPr>
            <a:picLocks noChangeAspect="1"/>
          </p:cNvPicPr>
          <p:nvPr/>
        </p:nvPicPr>
        <p:blipFill>
          <a:blip r:embed="rId10"/>
          <a:stretch>
            <a:fillRect/>
          </a:stretch>
        </p:blipFill>
        <p:spPr>
          <a:xfrm>
            <a:off x="4659323" y="1189680"/>
            <a:ext cx="570457" cy="319372"/>
          </a:xfrm>
          <a:prstGeom prst="rect">
            <a:avLst/>
          </a:prstGeom>
        </p:spPr>
      </p:pic>
      <p:pic>
        <p:nvPicPr>
          <p:cNvPr id="11" name="slide9">
            <a:hlinkClick r:id="" action="ppaction://media"/>
            <a:extLst>
              <a:ext uri="{FF2B5EF4-FFF2-40B4-BE49-F238E27FC236}">
                <a16:creationId xmlns:a16="http://schemas.microsoft.com/office/drawing/2014/main" id="{CE8BC14C-5D41-8043-2139-EEB99EC082B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4962354"/>
            <a:ext cx="9144000" cy="1811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fade thruBlk="1"/>
      </p:transition>
    </mc:Choice>
    <mc:Fallback xmlns="">
      <p:transition>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Pala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9c434a7-ad24-4108-abed-9e13ba145d6d">
      <UserInfo>
        <DisplayName>Wait, Pamella</DisplayName>
        <AccountId>116</AccountId>
        <AccountType/>
      </UserInfo>
      <UserInfo>
        <DisplayName>Morgan, Amanda S</DisplayName>
        <AccountId>57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711404ABE63B42BF610A0E825E843D" ma:contentTypeVersion="13" ma:contentTypeDescription="Create a new document." ma:contentTypeScope="" ma:versionID="5e5b08abbfa8be110601a14d421be496">
  <xsd:schema xmlns:xsd="http://www.w3.org/2001/XMLSchema" xmlns:xs="http://www.w3.org/2001/XMLSchema" xmlns:p="http://schemas.microsoft.com/office/2006/metadata/properties" xmlns:ns2="458a8129-690e-4172-b160-f37de77e7110" xmlns:ns3="49c434a7-ad24-4108-abed-9e13ba145d6d" targetNamespace="http://schemas.microsoft.com/office/2006/metadata/properties" ma:root="true" ma:fieldsID="30fa13567792b152d21eb9efcd92336a" ns2:_="" ns3:_="">
    <xsd:import namespace="458a8129-690e-4172-b160-f37de77e7110"/>
    <xsd:import namespace="49c434a7-ad24-4108-abed-9e13ba145d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a8129-690e-4172-b160-f37de77e7110"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AutoKeyPoints" ma:index="6" nillable="true" ma:displayName="MediaServiceAutoKeyPoints" ma:hidden="true" ma:internalName="MediaServiceAutoKeyPoints" ma:readOnly="true">
      <xsd:simpleType>
        <xsd:restriction base="dms:Note"/>
      </xsd:simpleType>
    </xsd:element>
    <xsd:element name="MediaServiceKeyPoints" ma:index="7" nillable="true" ma:displayName="KeyPoints" ma:internalName="MediaServiceKeyPoints"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c434a7-ad24-4108-abed-9e13ba145d6d"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1EFFDA-40DF-4459-8D3D-AC0615F7FBD9}">
  <ds:schemaRefs>
    <ds:schemaRef ds:uri="http://schemas.microsoft.com/sharepoint/v3/contenttype/forms"/>
  </ds:schemaRefs>
</ds:datastoreItem>
</file>

<file path=customXml/itemProps2.xml><?xml version="1.0" encoding="utf-8"?>
<ds:datastoreItem xmlns:ds="http://schemas.openxmlformats.org/officeDocument/2006/customXml" ds:itemID="{EB9D3347-5319-4663-B459-7AAECF26B589}">
  <ds:schemaRefs>
    <ds:schemaRef ds:uri="90e1bf9b-5c96-4e92-b8e5-d977fd019798"/>
    <ds:schemaRef ds:uri="http://purl.org/dc/dcmityp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terms/"/>
    <ds:schemaRef ds:uri="a3e848db-90fc-45e1-9d65-0bb4d1d1dd40"/>
    <ds:schemaRef ds:uri="http://schemas.microsoft.com/office/infopath/2007/PartnerControls"/>
    <ds:schemaRef ds:uri="http://www.w3.org/XML/1998/namespace"/>
    <ds:schemaRef ds:uri="49c434a7-ad24-4108-abed-9e13ba145d6d"/>
  </ds:schemaRefs>
</ds:datastoreItem>
</file>

<file path=customXml/itemProps3.xml><?xml version="1.0" encoding="utf-8"?>
<ds:datastoreItem xmlns:ds="http://schemas.openxmlformats.org/officeDocument/2006/customXml" ds:itemID="{3E3E9D25-3C6B-48E4-8E5C-653DA4C225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8a8129-690e-4172-b160-f37de77e7110"/>
    <ds:schemaRef ds:uri="49c434a7-ad24-4108-abed-9e13ba145d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Organic</Template>
  <TotalTime>16387</TotalTime>
  <Words>828</Words>
  <Application>Microsoft Office PowerPoint</Application>
  <PresentationFormat>On-screen Show (16:9)</PresentationFormat>
  <Paragraphs>131</Paragraphs>
  <Slides>13</Slides>
  <Notes>11</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Palamon template</vt:lpstr>
      <vt:lpstr>PowerPoint Presentation</vt:lpstr>
      <vt:lpstr>Overview of NUA Program</vt:lpstr>
      <vt:lpstr>PowerPoint Presentation</vt:lpstr>
      <vt:lpstr>Lab Expectations</vt:lpstr>
      <vt:lpstr>1070 and 1071 Clinical Expectations</vt:lpstr>
      <vt:lpstr>Attendance</vt:lpstr>
      <vt:lpstr> </vt:lpstr>
      <vt:lpstr>CastleBranch Data Repository Code PK35 https://www.castlebranch.com/online_submission/package_code.php</vt:lpstr>
      <vt:lpstr>PowerPoint Presentation</vt:lpstr>
      <vt:lpstr>PowerPoint Presentation</vt:lpstr>
      <vt:lpstr>Student Acknowledgment Form</vt:lpstr>
      <vt:lpstr>Additional Costs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NUA Information Night</dc:title>
  <dc:creator>Lakin, Daniele</dc:creator>
  <cp:lastModifiedBy>Taylor, Ritika</cp:lastModifiedBy>
  <cp:revision>444</cp:revision>
  <dcterms:modified xsi:type="dcterms:W3CDTF">2024-04-01T20:36:05Z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0x0101000A711404ABE63B42BF610A0E825E843D</vt:lpwstr>
  </property>
</Properties>
</file>