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8" r:id="rId4"/>
  </p:sldMasterIdLst>
  <p:notesMasterIdLst>
    <p:notesMasterId r:id="rId21"/>
  </p:notesMasterIdLst>
  <p:sldIdLst>
    <p:sldId id="256" r:id="rId5"/>
    <p:sldId id="258" r:id="rId6"/>
    <p:sldId id="257" r:id="rId7"/>
    <p:sldId id="272" r:id="rId8"/>
    <p:sldId id="270" r:id="rId9"/>
    <p:sldId id="265" r:id="rId10"/>
    <p:sldId id="284" r:id="rId11"/>
    <p:sldId id="262" r:id="rId12"/>
    <p:sldId id="264" r:id="rId13"/>
    <p:sldId id="291" r:id="rId14"/>
    <p:sldId id="259" r:id="rId15"/>
    <p:sldId id="289" r:id="rId16"/>
    <p:sldId id="261" r:id="rId17"/>
    <p:sldId id="285" r:id="rId18"/>
    <p:sldId id="288" r:id="rId19"/>
    <p:sldId id="279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2FD"/>
    <a:srgbClr val="EFF3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64A040-4BA2-49BD-83DA-313B324DAB82}" v="30" dt="2023-04-10T17:18:59.447"/>
    <p1510:client id="{9B46FACC-CDCA-4915-846C-DEDA8BA9D7C5}" v="12" dt="2023-01-19T21:39:37.617"/>
    <p1510:client id="{E3E65F87-5315-471C-B7F9-B4CB829074E1}" v="30" dt="2023-04-10T17:21:43.363"/>
  </p1510:revLst>
</p1510:revInfo>
</file>

<file path=ppt/tableStyles.xml><?xml version="1.0" encoding="utf-8"?>
<a:tblStyleLst xmlns:a="http://schemas.openxmlformats.org/drawingml/2006/main" def="{7F9469F1-F877-4AAC-9F7B-85CFA7E5BD68}">
  <a:tblStyle styleId="{7F9469F1-F877-4AAC-9F7B-85CFA7E5BD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074" autoAdjust="0"/>
    <p:restoredTop sz="94626"/>
  </p:normalViewPr>
  <p:slideViewPr>
    <p:cSldViewPr snapToGrid="0">
      <p:cViewPr varScale="1">
        <p:scale>
          <a:sx n="198" d="100"/>
          <a:sy n="198" d="100"/>
        </p:scale>
        <p:origin x="15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32131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646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6698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0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5231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02942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45188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8988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1547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5240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635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214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856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01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6499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533400" y="3107350"/>
            <a:ext cx="4038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33400" y="4211654"/>
            <a:ext cx="4038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348459" y="1521000"/>
            <a:ext cx="59424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0"/>
              </a:spcBef>
              <a:spcAft>
                <a:spcPts val="0"/>
              </a:spcAft>
              <a:buSzPts val="3000"/>
              <a:buChar char="▫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▪"/>
              <a:defRPr sz="30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457200" y="457200"/>
            <a:ext cx="819900" cy="819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/>
          <p:nvPr/>
        </p:nvSpPr>
        <p:spPr>
          <a:xfrm>
            <a:off x="457200" y="311700"/>
            <a:ext cx="8199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b="1">
                <a:solidFill>
                  <a:srgbClr val="101631"/>
                </a:solidFill>
              </a:rPr>
              <a:t>“</a:t>
            </a:r>
            <a:endParaRPr sz="9600" b="1">
              <a:solidFill>
                <a:srgbClr val="10163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3766505" y="2571775"/>
            <a:ext cx="31212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3223964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3"/>
          </p:nvPr>
        </p:nvSpPr>
        <p:spPr>
          <a:xfrm>
            <a:off x="5990727" y="2571775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07376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4225" y="4275"/>
            <a:ext cx="6859500" cy="5143500"/>
          </a:xfrm>
          <a:prstGeom prst="rect">
            <a:avLst/>
          </a:prstGeom>
          <a:gradFill>
            <a:gsLst>
              <a:gs pos="0">
                <a:srgbClr val="000208">
                  <a:alpha val="0"/>
                </a:srgbClr>
              </a:gs>
              <a:gs pos="100000">
                <a:srgbClr val="000208">
                  <a:alpha val="59607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</a:pPr>
            <a:endParaRPr sz="2400" b="0" i="0" u="none" strike="noStrike" cap="non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01631"/>
              </a:buClr>
              <a:buSzPts val="4000"/>
              <a:buFont typeface="Zilla Slab Light"/>
              <a:buNone/>
              <a:defRPr sz="4000">
                <a:solidFill>
                  <a:srgbClr val="101631"/>
                </a:solidFill>
                <a:highlight>
                  <a:srgbClr val="FFFFFF"/>
                </a:highlight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57200" y="2647975"/>
            <a:ext cx="4114800" cy="2137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▫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Zilla Slab Light"/>
              <a:buChar char="▪"/>
              <a:defRPr sz="1800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1pPr>
            <a:lvl2pPr lvl="1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2pPr>
            <a:lvl3pPr lvl="2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3pPr>
            <a:lvl4pPr lvl="3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4pPr>
            <a:lvl5pPr lvl="4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5pPr>
            <a:lvl6pPr lvl="5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6pPr>
            <a:lvl7pPr lvl="6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7pPr>
            <a:lvl8pPr lvl="7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8pPr>
            <a:lvl9pPr lvl="8" algn="r">
              <a:buNone/>
              <a:defRPr sz="1800" b="1">
                <a:solidFill>
                  <a:srgbClr val="FFFFFF"/>
                </a:solidFill>
                <a:latin typeface="Zilla Slab Highlight"/>
                <a:ea typeface="Zilla Slab Highlight"/>
                <a:cs typeface="Zilla Slab Highlight"/>
                <a:sym typeface="Zilla Slab High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</p:sldLayoutIdLst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kespeak.edu/programs/nursing/nursing-assista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Lisa.Heckel@pikespeak.ed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tlebranch.com/online_submission/package_code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>
            <a:spLocks noGrp="1"/>
          </p:cNvSpPr>
          <p:nvPr>
            <p:ph type="ctrTitle"/>
          </p:nvPr>
        </p:nvSpPr>
        <p:spPr>
          <a:xfrm>
            <a:off x="609600" y="3439625"/>
            <a:ext cx="396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NUA </a:t>
            </a:r>
            <a:r>
              <a:rPr lang="en-US"/>
              <a:t>Information Session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F32294-FE58-4268-E5DD-8683B8453D4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461FD6-1F98-D1AF-A236-FF6DF610E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66" y="211757"/>
            <a:ext cx="3180877" cy="42146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016FA-6C40-C8AE-AAA9-3B1397B48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8996" y="178067"/>
            <a:ext cx="2638851" cy="2915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C4C89-257E-B6B7-98EB-99F2BE9D0D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2799" y="1671541"/>
            <a:ext cx="2647077" cy="31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05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2622884" y="1897049"/>
            <a:ext cx="5002818" cy="23094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bg1"/>
                </a:solidFill>
              </a:rPr>
              <a:t>Must be taught by </a:t>
            </a:r>
            <a:r>
              <a:rPr lang="en-US" sz="2800" b="1" u="sng" dirty="0">
                <a:solidFill>
                  <a:schemeClr val="bg1"/>
                </a:solidFill>
              </a:rPr>
              <a:t>American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 dirty="0">
                <a:solidFill>
                  <a:schemeClr val="bg1"/>
                </a:solidFill>
              </a:rPr>
              <a:t>Heart Association:</a:t>
            </a:r>
          </a:p>
          <a:p>
            <a:pPr indent="-457200"/>
            <a:r>
              <a:rPr lang="en-US" sz="2400" dirty="0">
                <a:solidFill>
                  <a:schemeClr val="bg1"/>
                </a:solidFill>
              </a:rPr>
              <a:t>BLS Basic Life Support</a:t>
            </a:r>
          </a:p>
          <a:p>
            <a:pPr indent="-457200"/>
            <a:r>
              <a:rPr lang="en-US" sz="2400" dirty="0">
                <a:solidFill>
                  <a:schemeClr val="bg1"/>
                </a:solidFill>
              </a:rPr>
              <a:t>HPR 1002 at PPCC </a:t>
            </a:r>
          </a:p>
          <a:p>
            <a:pPr indent="-457200"/>
            <a:r>
              <a:rPr lang="en-US" sz="2400" dirty="0">
                <a:solidFill>
                  <a:schemeClr val="bg1"/>
                </a:solidFill>
              </a:rPr>
              <a:t>Skills portion must be hands on</a:t>
            </a:r>
          </a:p>
          <a:p>
            <a:pPr marL="0" indent="0">
              <a:buNone/>
            </a:pP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579950" y="4588275"/>
            <a:ext cx="525600" cy="555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3BEAD4-EDC0-BAD1-D09B-2CF3276C8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640" y="308689"/>
            <a:ext cx="3225706" cy="1783053"/>
          </a:xfrm>
          <a:prstGeom prst="rect">
            <a:avLst/>
          </a:prstGeom>
        </p:spPr>
      </p:pic>
      <p:pic>
        <p:nvPicPr>
          <p:cNvPr id="1026" name="Picture 2" descr="Cpr Drawing at GetDrawings | Free download">
            <a:extLst>
              <a:ext uri="{FF2B5EF4-FFF2-40B4-BE49-F238E27FC236}">
                <a16:creationId xmlns:a16="http://schemas.microsoft.com/office/drawing/2014/main" id="{C6D48628-B825-5F2A-9729-8A75B87D4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4" y="282873"/>
            <a:ext cx="2642493" cy="19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34587"/>
            <a:ext cx="6347791" cy="837622"/>
          </a:xfrm>
        </p:spPr>
        <p:txBody>
          <a:bodyPr/>
          <a:lstStyle/>
          <a:p>
            <a:r>
              <a:rPr lang="en-US" sz="3600" dirty="0"/>
              <a:t>Student Acknowledgment Form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417983"/>
            <a:ext cx="5034013" cy="3507892"/>
          </a:xfrm>
          <a:noFill/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Agreeing to the following: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Oriented self to D2L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 the NUA Student Handbook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Read course descriptions for NUA program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Agree to abide by NUA policies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Attest you can physically perform Nursing Assistant duties</a:t>
            </a:r>
          </a:p>
          <a:p>
            <a:pPr marL="1041400" lvl="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7233" y="189136"/>
            <a:ext cx="1122218" cy="1142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F2EB95-2834-CA52-6BF8-3C5E38A81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1983" y="1417982"/>
            <a:ext cx="2912311" cy="352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41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400611" y="4321968"/>
            <a:ext cx="5121507" cy="6643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4315513" y="345899"/>
            <a:ext cx="4285562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sz="2800" b="1" dirty="0"/>
              <a:t>COVID Attestation Form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/>
              <a:t>Found on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Nursing Assistant Program | Pikes Peak State College</a:t>
            </a:r>
            <a:r>
              <a:rPr lang="en-US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     www.pikespeak.edu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endParaRPr lang="en-US" dirty="0"/>
          </a:p>
          <a:p>
            <a:pPr marL="114300" indent="0">
              <a:buClr>
                <a:schemeClr val="lt1"/>
              </a:buClr>
              <a:buNone/>
            </a:pPr>
            <a:r>
              <a:rPr lang="en-US" dirty="0"/>
              <a:t>Students must watch the videos and sign and date form prior to uploading to CastleBranch.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89031E-67C8-7A6D-4AF4-4CF41A5BB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92" y="308008"/>
            <a:ext cx="3269577" cy="428888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4587"/>
            <a:ext cx="4114800" cy="829134"/>
          </a:xfrm>
        </p:spPr>
        <p:txBody>
          <a:bodyPr/>
          <a:lstStyle/>
          <a:p>
            <a:r>
              <a:rPr lang="en-US" sz="3200" dirty="0"/>
              <a:t>Additional Cost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77775" y="2306140"/>
            <a:ext cx="4411932" cy="2519925"/>
          </a:xfrm>
        </p:spPr>
        <p:txBody>
          <a:bodyPr/>
          <a:lstStyle/>
          <a:p>
            <a:r>
              <a:rPr lang="en-US" dirty="0"/>
              <a:t>Watch with 2</a:t>
            </a:r>
            <a:r>
              <a:rPr lang="en-US" baseline="30000" dirty="0"/>
              <a:t>nd</a:t>
            </a:r>
            <a:r>
              <a:rPr lang="en-US" dirty="0"/>
              <a:t> hand</a:t>
            </a:r>
          </a:p>
          <a:p>
            <a:r>
              <a:rPr lang="en-US" dirty="0"/>
              <a:t>CastleBranch Account </a:t>
            </a:r>
          </a:p>
          <a:p>
            <a:r>
              <a:rPr lang="en-US" dirty="0"/>
              <a:t>Immunizations</a:t>
            </a:r>
          </a:p>
          <a:p>
            <a:r>
              <a:rPr lang="en-US" dirty="0"/>
              <a:t>Uniform, shoes, patch</a:t>
            </a:r>
          </a:p>
          <a:p>
            <a:r>
              <a:rPr lang="en-US" dirty="0"/>
              <a:t>Student ID</a:t>
            </a:r>
          </a:p>
          <a:p>
            <a:r>
              <a:rPr lang="en-US" dirty="0"/>
              <a:t>Black pen and small notebook</a:t>
            </a:r>
          </a:p>
          <a:p>
            <a:r>
              <a:rPr lang="en-US" dirty="0"/>
              <a:t>No workbook or stethoscope needed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9666" y="2270334"/>
            <a:ext cx="2144178" cy="23735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CB3A55-852D-8487-A8FA-09F90DA3BB34}"/>
              </a:ext>
            </a:extLst>
          </p:cNvPr>
          <p:cNvSpPr txBox="1"/>
          <p:nvPr/>
        </p:nvSpPr>
        <p:spPr>
          <a:xfrm>
            <a:off x="1505383" y="1245610"/>
            <a:ext cx="728272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    https://www.pikespeak.edu/landing-pages/care-forward.php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05B854-C590-8B31-3E29-AFA2624C3C03}"/>
              </a:ext>
            </a:extLst>
          </p:cNvPr>
          <p:cNvSpPr txBox="1"/>
          <p:nvPr/>
        </p:nvSpPr>
        <p:spPr>
          <a:xfrm>
            <a:off x="3921270" y="732559"/>
            <a:ext cx="48668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Healthcare Care Forward can help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503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6"/>
          <p:cNvSpPr txBox="1">
            <a:spLocks noGrp="1"/>
          </p:cNvSpPr>
          <p:nvPr>
            <p:ph type="title"/>
          </p:nvPr>
        </p:nvSpPr>
        <p:spPr>
          <a:xfrm>
            <a:off x="141576" y="110835"/>
            <a:ext cx="8572118" cy="97129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1070 and 1071 Clinical Expectations</a:t>
            </a:r>
            <a:endParaRPr dirty="0"/>
          </a:p>
        </p:txBody>
      </p:sp>
      <p:sp>
        <p:nvSpPr>
          <p:cNvPr id="263" name="Google Shape;263;p36"/>
          <p:cNvSpPr txBox="1">
            <a:spLocks noGrp="1"/>
          </p:cNvSpPr>
          <p:nvPr>
            <p:ph type="body" idx="1"/>
          </p:nvPr>
        </p:nvSpPr>
        <p:spPr>
          <a:xfrm>
            <a:off x="446049" y="1195546"/>
            <a:ext cx="8323984" cy="3611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-US" dirty="0">
                <a:solidFill>
                  <a:schemeClr val="bg1"/>
                </a:solidFill>
              </a:rPr>
              <a:t>Pass NUA 1001 with a 74%, pass terminal competencies, pass all 23 skills.  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Arrive early to your scheduled days of clinical in your professional PPCC uniform ( white scrubs, white socks, white non mesh shoes, Nursing patch) per handbook guidelines.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You will also need a Nursing Assistant Student ID, black pen, small notebook, lunch, water bottle, analog watch with a second hand, tattoos covered, piercings per handbook. 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Look and Act professional, you represent yourself, PPSC, and your instructor. 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285750" indent="-285750"/>
            <a:r>
              <a:rPr lang="en-US" dirty="0">
                <a:solidFill>
                  <a:schemeClr val="bg1"/>
                </a:solidFill>
              </a:rPr>
              <a:t>Check your PPSC email and stay in contact with your Clinical Instructor</a:t>
            </a:r>
          </a:p>
          <a:p>
            <a:pPr marL="285750" indent="-285750"/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8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 idx="4294967295"/>
          </p:nvPr>
        </p:nvSpPr>
        <p:spPr>
          <a:xfrm>
            <a:off x="360947" y="2287438"/>
            <a:ext cx="4641000" cy="213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Thanks!</a:t>
            </a:r>
            <a:endParaRPr sz="9600" dirty="0"/>
          </a:p>
        </p:txBody>
      </p:sp>
      <p:sp>
        <p:nvSpPr>
          <p:cNvPr id="256" name="Google Shape;256;p35"/>
          <p:cNvSpPr txBox="1">
            <a:spLocks noGrp="1"/>
          </p:cNvSpPr>
          <p:nvPr>
            <p:ph type="body" idx="4294967295"/>
          </p:nvPr>
        </p:nvSpPr>
        <p:spPr>
          <a:xfrm>
            <a:off x="457199" y="2647975"/>
            <a:ext cx="8218967" cy="21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5276850" y="3133023"/>
            <a:ext cx="4514850" cy="1699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600" b="1" dirty="0">
              <a:solidFill>
                <a:schemeClr val="lt1"/>
              </a:solidFill>
            </a:endParaRPr>
          </a:p>
          <a:p>
            <a:pPr marL="0" indent="0">
              <a:buSzPts val="1100"/>
              <a:buNone/>
            </a:pPr>
            <a:endParaRPr lang="en" sz="1600" b="1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" sz="1600" b="1" dirty="0">
                <a:solidFill>
                  <a:schemeClr val="lt1"/>
                </a:solidFill>
              </a:rPr>
              <a:t>Lindsey Murphy</a:t>
            </a:r>
            <a:endParaRPr lang="en" dirty="0">
              <a:solidFill>
                <a:schemeClr val="lt1"/>
              </a:solidFill>
            </a:endParaRPr>
          </a:p>
          <a:p>
            <a:pPr marL="0" indent="0">
              <a:buNone/>
            </a:pPr>
            <a:r>
              <a:rPr lang="en" sz="1600" b="1" dirty="0">
                <a:solidFill>
                  <a:schemeClr val="lt1"/>
                </a:solidFill>
              </a:rPr>
              <a:t>Instructional Coordinator</a:t>
            </a:r>
          </a:p>
          <a:p>
            <a:pPr marL="0" indent="0">
              <a:buNone/>
            </a:pPr>
            <a:r>
              <a:rPr lang="en" sz="1600" b="1" dirty="0">
                <a:solidFill>
                  <a:schemeClr val="lt1"/>
                </a:solidFill>
              </a:rPr>
              <a:t>Lindsey.Murphy@pikespeak.edu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600" b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53290" y="103909"/>
            <a:ext cx="4114800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12000" dirty="0"/>
              <a:t>Hello!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E3335BB-1727-808D-D0C0-B8500DAA3D7E}"/>
              </a:ext>
            </a:extLst>
          </p:cNvPr>
          <p:cNvSpPr txBox="1"/>
          <p:nvPr/>
        </p:nvSpPr>
        <p:spPr>
          <a:xfrm>
            <a:off x="495300" y="2876550"/>
            <a:ext cx="2743200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Zilla Slab Light"/>
                <a:cs typeface="Segoe UI"/>
              </a:rPr>
              <a:t>Mark Vickers</a:t>
            </a:r>
            <a:r>
              <a:rPr lang="en-US">
                <a:solidFill>
                  <a:srgbClr val="FFFFFF"/>
                </a:solidFill>
                <a:latin typeface="Zilla Slab Light"/>
                <a:cs typeface="Segoe UI"/>
              </a:rPr>
              <a:t>​</a:t>
            </a:r>
          </a:p>
          <a:p>
            <a:r>
              <a:rPr lang="en-US" b="1">
                <a:solidFill>
                  <a:srgbClr val="FFFFFF"/>
                </a:solidFill>
                <a:latin typeface="Zilla Slab Light"/>
                <a:cs typeface="Segoe UI"/>
              </a:rPr>
              <a:t>Program Coordinator</a:t>
            </a:r>
            <a:r>
              <a:rPr lang="en-US">
                <a:solidFill>
                  <a:srgbClr val="FFFFFF"/>
                </a:solidFill>
                <a:latin typeface="Zilla Slab Light"/>
                <a:cs typeface="Segoe UI"/>
              </a:rPr>
              <a:t>​</a:t>
            </a:r>
          </a:p>
          <a:p>
            <a:r>
              <a:rPr lang="en-US" b="1">
                <a:solidFill>
                  <a:srgbClr val="FFFFFF"/>
                </a:solidFill>
                <a:latin typeface="Zilla Slab Light"/>
                <a:cs typeface="Segoe UI"/>
              </a:rPr>
              <a:t>Mark.Vickers@pikespeak.edu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5C72D-B33C-A214-BD37-FC5564CA930D}"/>
              </a:ext>
            </a:extLst>
          </p:cNvPr>
          <p:cNvSpPr txBox="1"/>
          <p:nvPr/>
        </p:nvSpPr>
        <p:spPr>
          <a:xfrm>
            <a:off x="495300" y="3652185"/>
            <a:ext cx="516154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400" b="1" dirty="0">
              <a:solidFill>
                <a:schemeClr val="lt1"/>
              </a:solidFill>
            </a:endParaRPr>
          </a:p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" sz="1400" b="1" dirty="0">
                <a:solidFill>
                  <a:schemeClr val="lt1"/>
                </a:solidFill>
              </a:rPr>
              <a:t>Lisa Heckel</a:t>
            </a:r>
          </a:p>
          <a:p>
            <a:pPr marL="0" indent="0">
              <a:buSzPts val="1100"/>
              <a:buNone/>
            </a:pPr>
            <a:r>
              <a:rPr lang="en" sz="1400" b="1" dirty="0">
                <a:solidFill>
                  <a:schemeClr val="lt1"/>
                </a:solidFill>
              </a:rPr>
              <a:t>Clinical Coordinator</a:t>
            </a: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SzPts val="1100"/>
              <a:buFont typeface="Zilla Slab Light"/>
              <a:buNone/>
            </a:pPr>
            <a:r>
              <a:rPr lang="en" sz="1400" b="1" dirty="0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Lisa.Heckel@pikespeak.edu</a:t>
            </a:r>
            <a:endParaRPr lang="en" sz="1400" b="1" dirty="0">
              <a:solidFill>
                <a:schemeClr val="lt1"/>
              </a:solidFill>
              <a:hlinkClick r:id="rId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93099" y="1272455"/>
            <a:ext cx="8157802" cy="4699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Overview of NUA Program </a:t>
            </a:r>
            <a:br>
              <a:rPr lang="en" sz="3200" dirty="0"/>
            </a:br>
            <a:endParaRPr sz="3200" dirty="0"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2"/>
          </p:nvPr>
        </p:nvSpPr>
        <p:spPr>
          <a:xfrm>
            <a:off x="2987750" y="1530626"/>
            <a:ext cx="6156250" cy="28618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5 Weeks Lecture/Lab (2 days a week) or  10 Weeks Lecture/Lab (1 day a week)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Total of 30 Hours Lecture and 45 Hours Lab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Clinical will be in person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b="1" dirty="0">
                <a:solidFill>
                  <a:schemeClr val="bg1"/>
                </a:solidFill>
              </a:rPr>
              <a:t>60 </a:t>
            </a:r>
            <a:r>
              <a:rPr lang="en-US" sz="1200" b="1" dirty="0" err="1">
                <a:solidFill>
                  <a:schemeClr val="bg1"/>
                </a:solidFill>
              </a:rPr>
              <a:t>hrs</a:t>
            </a:r>
            <a:r>
              <a:rPr lang="en-US" sz="1200" b="1" dirty="0">
                <a:solidFill>
                  <a:schemeClr val="bg1"/>
                </a:solidFill>
              </a:rPr>
              <a:t> of clinical over 5-6 days at a skilled nursing and hospital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484243"/>
            <a:ext cx="3121200" cy="29082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NUA 1001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Nurse Aide Health Care Skills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 dirty="0">
                <a:solidFill>
                  <a:schemeClr val="bg1"/>
                </a:solidFill>
              </a:rPr>
              <a:t>NUA 1070/1071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Nurse Aide Clinical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 dirty="0">
                <a:solidFill>
                  <a:schemeClr val="bg1"/>
                </a:solidFill>
              </a:rPr>
              <a:t>Advanced Nurse Aide Clinical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200" dirty="0">
              <a:solidFill>
                <a:schemeClr val="bg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457200" y="434587"/>
            <a:ext cx="4114800" cy="15430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Lab Expectations</a:t>
            </a:r>
            <a:endParaRPr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Watch your videos and come prepared</a:t>
            </a:r>
          </a:p>
          <a:p>
            <a:pPr marL="12700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/>
              <a:t>Dress Appropriately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b="1" dirty="0"/>
              <a:t>Participate and utilize lab time responsibly</a:t>
            </a:r>
          </a:p>
        </p:txBody>
      </p:sp>
      <p:sp>
        <p:nvSpPr>
          <p:cNvPr id="194" name="Google Shape;194;p28"/>
          <p:cNvSpPr txBox="1"/>
          <p:nvPr/>
        </p:nvSpPr>
        <p:spPr>
          <a:xfrm>
            <a:off x="565288" y="2832900"/>
            <a:ext cx="1691100" cy="17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en-US" sz="4800" dirty="0">
              <a:solidFill>
                <a:srgbClr val="FFFFFF"/>
              </a:solidFill>
              <a:latin typeface="Zilla Slab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>
            <a:spLocks noGrp="1"/>
          </p:cNvSpPr>
          <p:nvPr>
            <p:ph type="ctrTitle" idx="4294967295"/>
          </p:nvPr>
        </p:nvSpPr>
        <p:spPr>
          <a:xfrm>
            <a:off x="120722" y="1010720"/>
            <a:ext cx="7772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Attendance</a:t>
            </a:r>
            <a:endParaRPr lang="en-US" sz="8800"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4294967295"/>
          </p:nvPr>
        </p:nvSpPr>
        <p:spPr>
          <a:xfrm>
            <a:off x="494802" y="2571750"/>
            <a:ext cx="8154395" cy="21165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/>
              <a:t>Attendance is Mandatory</a:t>
            </a:r>
          </a:p>
          <a:p>
            <a:pPr marL="285750" indent="-285750"/>
            <a:r>
              <a:rPr lang="en" sz="2000" b="1" dirty="0"/>
              <a:t>State requires a minimum number of hours for licensing.</a:t>
            </a:r>
          </a:p>
          <a:p>
            <a:pPr marL="285750" indent="-285750"/>
            <a:r>
              <a:rPr lang="en" sz="2000" b="1" dirty="0"/>
              <a:t>Any missed lab MUST be made up </a:t>
            </a:r>
          </a:p>
          <a:p>
            <a:pPr marL="285750" indent="-285750"/>
            <a:r>
              <a:rPr lang="en-US" sz="2000" b="1" dirty="0"/>
              <a:t>2 missed classes will require a student to drop and retake NUA 1001</a:t>
            </a:r>
            <a:endParaRPr lang="en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8836819" y="4753915"/>
            <a:ext cx="85018" cy="24200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 </a:t>
            </a:r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70756" y="245200"/>
            <a:ext cx="8743951" cy="7248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bg1"/>
                </a:solidFill>
              </a:rPr>
              <a:t>Documentation must be turned in prior to enrollment into the NUA program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C4E8-C1CB-4CF7-A434-0ED576ED5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2" y="1923169"/>
            <a:ext cx="2471738" cy="11954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A273DC-82C1-48D0-AC15-99164CD4C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8537" y="1902262"/>
            <a:ext cx="2476577" cy="11954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AACE1-A133-4072-8B46-B62BF7C21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75" y="3679418"/>
            <a:ext cx="2551849" cy="119549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CB60CE-522D-4F27-947A-0318CCAE9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0612" y="3658373"/>
            <a:ext cx="2481747" cy="117903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80452F9-B429-4B0D-8200-D7E5D0FD0D32}"/>
              </a:ext>
            </a:extLst>
          </p:cNvPr>
          <p:cNvSpPr txBox="1"/>
          <p:nvPr/>
        </p:nvSpPr>
        <p:spPr>
          <a:xfrm>
            <a:off x="554540" y="1118138"/>
            <a:ext cx="85257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www.pikespeak.edu/programs/nursing/nursing-assistant/application.php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4CC8CD06-545E-49F3-9B05-DB80D69C97CC}"/>
              </a:ext>
            </a:extLst>
          </p:cNvPr>
          <p:cNvSpPr/>
          <p:nvPr/>
        </p:nvSpPr>
        <p:spPr>
          <a:xfrm>
            <a:off x="2912766" y="2195887"/>
            <a:ext cx="950118" cy="64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898E342B-BA3F-4C1F-A591-9ADE5340FC1C}"/>
              </a:ext>
            </a:extLst>
          </p:cNvPr>
          <p:cNvSpPr/>
          <p:nvPr/>
        </p:nvSpPr>
        <p:spPr>
          <a:xfrm>
            <a:off x="7037300" y="2179993"/>
            <a:ext cx="950118" cy="64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6557F2F-EB94-442B-A296-E7099462144A}"/>
              </a:ext>
            </a:extLst>
          </p:cNvPr>
          <p:cNvSpPr/>
          <p:nvPr/>
        </p:nvSpPr>
        <p:spPr>
          <a:xfrm>
            <a:off x="3764895" y="3957149"/>
            <a:ext cx="950118" cy="64003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434587"/>
            <a:ext cx="6347791" cy="837622"/>
          </a:xfrm>
        </p:spPr>
        <p:txBody>
          <a:bodyPr/>
          <a:lstStyle/>
          <a:p>
            <a:pPr algn="ctr"/>
            <a:r>
              <a:rPr lang="en-US" dirty="0"/>
              <a:t>CastleBranch Data Repository</a:t>
            </a:r>
            <a:br>
              <a:rPr lang="en-US" dirty="0"/>
            </a:br>
            <a:r>
              <a:rPr lang="en-US" sz="1600" dirty="0">
                <a:hlinkClick r:id="rId3"/>
              </a:rPr>
              <a:t>https://www.castlebranch.com/online_submission/package_code.php</a:t>
            </a:r>
            <a:r>
              <a:rPr lang="en-US" sz="1600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05878" y="1417983"/>
            <a:ext cx="7355096" cy="3507892"/>
          </a:xfrm>
          <a:noFill/>
        </p:spPr>
        <p:txBody>
          <a:bodyPr/>
          <a:lstStyle/>
          <a:p>
            <a:pPr marL="12700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Health Form – Physical and Vaccination Record</a:t>
            </a:r>
          </a:p>
          <a:p>
            <a:pPr marL="1041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MMR, Tdap, Varicella, Hep B, TB skin test, Influenza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Current CPR for Healthcare Providers or BLS </a:t>
            </a:r>
          </a:p>
          <a:p>
            <a:pPr marL="584200" lvl="1" indent="0">
              <a:buNone/>
            </a:pPr>
            <a:r>
              <a:rPr lang="en-US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  <a:highlight>
                  <a:srgbClr val="800000"/>
                </a:highlight>
              </a:rPr>
              <a:t>American Heart Association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COVID vaccination card – Mandatory to be up to date for clinical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Signed Student Acknowledgment Form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Covid Attestation Form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Background Check –ordered through CastleBranch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Drug Screening ordered through CastleBranch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Package code for Background Check/Drug Screen PK35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Zilla Slab Light"/>
              </a:rPr>
              <a:t>Will need to go to a QUEST lab for drug screen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Marijuana is not acceptable</a:t>
            </a:r>
            <a:endParaRPr lang="en-US" sz="1600" dirty="0">
              <a:solidFill>
                <a:schemeClr val="bg1"/>
              </a:solidFill>
              <a:latin typeface="Zilla Slab Light"/>
            </a:endParaRPr>
          </a:p>
          <a:p>
            <a:pPr marL="1041400" lvl="2" indent="0"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 marL="584200" lvl="1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364" y="434587"/>
            <a:ext cx="1122218" cy="1142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F34F8E-72D8-44D0-A219-E190E96AED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16302" y="1868200"/>
            <a:ext cx="2418215" cy="20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3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72" y="255480"/>
            <a:ext cx="5468586" cy="1176630"/>
          </a:xfrm>
          <a:prstGeom prst="rect">
            <a:avLst/>
          </a:prstGeom>
        </p:spPr>
      </p:pic>
      <p:sp>
        <p:nvSpPr>
          <p:cNvPr id="91" name="Google Shape;91;p18"/>
          <p:cNvSpPr txBox="1">
            <a:spLocks noGrp="1"/>
          </p:cNvSpPr>
          <p:nvPr>
            <p:ph type="subTitle" idx="4294967295"/>
          </p:nvPr>
        </p:nvSpPr>
        <p:spPr>
          <a:xfrm>
            <a:off x="298383" y="1515980"/>
            <a:ext cx="5168765" cy="28726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1" indent="0" algn="ctr">
              <a:buNone/>
            </a:pPr>
            <a:r>
              <a:rPr lang="en-US" b="1" dirty="0">
                <a:solidFill>
                  <a:srgbClr val="00B0F0"/>
                </a:solidFill>
              </a:rPr>
              <a:t>All 5 pages must be Filled OUT and signed by you and the healthcare provider!!!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dirty="0"/>
              <a:t>Tdap &lt; 10 </a:t>
            </a:r>
            <a:r>
              <a:rPr lang="en-US" dirty="0" err="1"/>
              <a:t>yrs</a:t>
            </a:r>
            <a:endParaRPr lang="en-US" dirty="0"/>
          </a:p>
          <a:p>
            <a:pPr marL="285750" indent="-285750"/>
            <a:r>
              <a:rPr lang="en-US" dirty="0"/>
              <a:t>MMR and Varicella in progress</a:t>
            </a:r>
          </a:p>
          <a:p>
            <a:pPr marL="285750" indent="-285750"/>
            <a:r>
              <a:rPr lang="en-US" dirty="0"/>
              <a:t>Hep B Series – If not completed this requires a Hep B Waiver</a:t>
            </a:r>
          </a:p>
          <a:p>
            <a:pPr marL="285750" indent="-285750"/>
            <a:endParaRPr lang="en-US" dirty="0"/>
          </a:p>
          <a:p>
            <a:pPr marL="285750" indent="-285750"/>
            <a:r>
              <a:rPr lang="en-US" b="1" dirty="0"/>
              <a:t>Must be Signed by </a:t>
            </a:r>
            <a:r>
              <a:rPr lang="en-US" b="1" u="sng" dirty="0">
                <a:solidFill>
                  <a:srgbClr val="FF0000"/>
                </a:solidFill>
                <a:highlight>
                  <a:srgbClr val="FFFF00"/>
                </a:highlight>
              </a:rPr>
              <a:t>MD, PA or NP</a:t>
            </a:r>
            <a:endParaRPr b="1" u="sng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5EBDD-987A-9C12-806F-FDBE116661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9687" y="529800"/>
            <a:ext cx="2966242" cy="38970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616017" y="104001"/>
            <a:ext cx="4114800" cy="128351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TB and Influenza</a:t>
            </a:r>
            <a:endParaRPr dirty="0"/>
          </a:p>
        </p:txBody>
      </p:sp>
      <p:sp>
        <p:nvSpPr>
          <p:cNvPr id="118" name="Google Shape;118;p20"/>
          <p:cNvSpPr txBox="1">
            <a:spLocks noGrp="1"/>
          </p:cNvSpPr>
          <p:nvPr>
            <p:ph type="body" idx="1"/>
          </p:nvPr>
        </p:nvSpPr>
        <p:spPr>
          <a:xfrm>
            <a:off x="342933" y="1578519"/>
            <a:ext cx="2631900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TB</a:t>
            </a:r>
            <a:r>
              <a:rPr lang="en-US" dirty="0"/>
              <a:t> </a:t>
            </a:r>
          </a:p>
          <a:p>
            <a:pPr marL="285750" indent="-285750"/>
            <a:r>
              <a:rPr lang="en-US" dirty="0"/>
              <a:t>Skin test or QuantiFERON</a:t>
            </a:r>
          </a:p>
          <a:p>
            <a:pPr marL="285750" indent="-285750"/>
            <a:r>
              <a:rPr lang="en-US" dirty="0"/>
              <a:t>Skin test will need to be read 48-72 after administration </a:t>
            </a:r>
          </a:p>
          <a:p>
            <a:pPr marL="285750" indent="-285750"/>
            <a:endParaRPr dirty="0"/>
          </a:p>
        </p:txBody>
      </p:sp>
      <p:sp>
        <p:nvSpPr>
          <p:cNvPr id="119" name="Google Shape;119;p20"/>
          <p:cNvSpPr txBox="1">
            <a:spLocks noGrp="1"/>
          </p:cNvSpPr>
          <p:nvPr>
            <p:ph type="body" idx="2"/>
          </p:nvPr>
        </p:nvSpPr>
        <p:spPr>
          <a:xfrm>
            <a:off x="3209775" y="1578519"/>
            <a:ext cx="2281687" cy="235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Positive TB</a:t>
            </a:r>
          </a:p>
          <a:p>
            <a:pPr marL="285750" indent="-285750"/>
            <a:r>
              <a:rPr lang="en-US" dirty="0"/>
              <a:t>Will Require a Chest X-ray</a:t>
            </a:r>
          </a:p>
          <a:p>
            <a:pPr marL="285750" indent="-285750"/>
            <a:r>
              <a:rPr lang="en-US" b="1" dirty="0"/>
              <a:t>Leave Appropriate Time!!</a:t>
            </a:r>
            <a:endParaRPr b="1" dirty="0"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3"/>
          </p:nvPr>
        </p:nvSpPr>
        <p:spPr>
          <a:xfrm>
            <a:off x="3328669" y="3265241"/>
            <a:ext cx="2246579" cy="12835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 dirty="0"/>
              <a:t>Flu Shot</a:t>
            </a:r>
          </a:p>
          <a:p>
            <a:pPr marL="285750" indent="-285750"/>
            <a:r>
              <a:rPr lang="en-US" dirty="0"/>
              <a:t>Must be within the current flu season</a:t>
            </a:r>
          </a:p>
          <a:p>
            <a:pPr marL="285750" indent="-285750"/>
            <a:r>
              <a:rPr lang="en-US" dirty="0"/>
              <a:t>Spring or Fall Clinical</a:t>
            </a:r>
          </a:p>
          <a:p>
            <a:pPr marL="285750" indent="-285750"/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977" y="3074237"/>
            <a:ext cx="784693" cy="4393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B56549-BAFD-A79C-5D61-DFFC55BDF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447" y="210538"/>
            <a:ext cx="3439050" cy="4496215"/>
          </a:xfrm>
          <a:prstGeom prst="rect">
            <a:avLst/>
          </a:prstGeom>
        </p:spPr>
      </p:pic>
      <p:sp>
        <p:nvSpPr>
          <p:cNvPr id="5" name="Google Shape;120;p20">
            <a:extLst>
              <a:ext uri="{FF2B5EF4-FFF2-40B4-BE49-F238E27FC236}">
                <a16:creationId xmlns:a16="http://schemas.microsoft.com/office/drawing/2014/main" id="{AD1D958E-A755-8CEC-DCE7-7AE2C5D2EFB5}"/>
              </a:ext>
            </a:extLst>
          </p:cNvPr>
          <p:cNvSpPr txBox="1">
            <a:spLocks/>
          </p:cNvSpPr>
          <p:nvPr/>
        </p:nvSpPr>
        <p:spPr>
          <a:xfrm>
            <a:off x="436595" y="3265241"/>
            <a:ext cx="2246579" cy="128351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▫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Zilla Slab Light"/>
              <a:buChar char="▪"/>
              <a:defRPr sz="1600" b="0" i="0" u="none" strike="noStrike" cap="none">
                <a:solidFill>
                  <a:srgbClr val="FFFFFF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9pPr>
          </a:lstStyle>
          <a:p>
            <a:pPr marL="0" indent="0">
              <a:buFont typeface="Zilla Slab Light"/>
              <a:buNone/>
            </a:pPr>
            <a:r>
              <a:rPr lang="en-US" u="sng" dirty="0"/>
              <a:t>COVID</a:t>
            </a:r>
          </a:p>
          <a:p>
            <a:pPr marL="285750" indent="-285750"/>
            <a:r>
              <a:rPr lang="en-US" dirty="0"/>
              <a:t>Fully Vaccinated means first 2 immunizations and the most recent</a:t>
            </a:r>
          </a:p>
        </p:txBody>
      </p:sp>
      <p:pic>
        <p:nvPicPr>
          <p:cNvPr id="6" name="Picture 2" descr="COVID Vaccines Appear Safe and Effective, but Key Questions Remain | Kaiser  Health News">
            <a:extLst>
              <a:ext uri="{FF2B5EF4-FFF2-40B4-BE49-F238E27FC236}">
                <a16:creationId xmlns:a16="http://schemas.microsoft.com/office/drawing/2014/main" id="{1E085A6E-1347-0140-612B-40871B19E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40" y="3133022"/>
            <a:ext cx="666659" cy="44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fade thruBlk="1"/>
      </p:transition>
    </mc:Choice>
    <mc:Fallback xmlns="">
      <p:transition>
        <p:fade thruBlk="1"/>
      </p:transition>
    </mc:Fallback>
  </mc:AlternateContent>
</p:sld>
</file>

<file path=ppt/theme/theme1.xml><?xml version="1.0" encoding="utf-8"?>
<a:theme xmlns:a="http://schemas.openxmlformats.org/drawingml/2006/main" name="Pala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711404ABE63B42BF610A0E825E843D" ma:contentTypeVersion="11" ma:contentTypeDescription="Create a new document." ma:contentTypeScope="" ma:versionID="e71d1548c03af49a991a9d7999cc370c">
  <xsd:schema xmlns:xsd="http://www.w3.org/2001/XMLSchema" xmlns:xs="http://www.w3.org/2001/XMLSchema" xmlns:p="http://schemas.microsoft.com/office/2006/metadata/properties" xmlns:ns2="458a8129-690e-4172-b160-f37de77e7110" xmlns:ns3="49c434a7-ad24-4108-abed-9e13ba145d6d" targetNamespace="http://schemas.microsoft.com/office/2006/metadata/properties" ma:root="true" ma:fieldsID="7be666126295a8bbd8d400b22f18fe5b" ns2:_="" ns3:_="">
    <xsd:import namespace="458a8129-690e-4172-b160-f37de77e7110"/>
    <xsd:import namespace="49c434a7-ad24-4108-abed-9e13ba145d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a8129-690e-4172-b160-f37de77e7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c434a7-ad24-4108-abed-9e13ba145d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1EFFDA-40DF-4459-8D3D-AC0615F7F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B9D3347-5319-4663-B459-7AAECF26B589}">
  <ds:schemaRefs>
    <ds:schemaRef ds:uri="90e1bf9b-5c96-4e92-b8e5-d977fd019798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a3e848db-90fc-45e1-9d65-0bb4d1d1dd40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0D9FD61-AAEB-49C3-ACE3-4CAF8C3DE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8a8129-690e-4172-b160-f37de77e7110"/>
    <ds:schemaRef ds:uri="49c434a7-ad24-4108-abed-9e13ba145d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1611</TotalTime>
  <Words>657</Words>
  <Application>Microsoft Office PowerPoint</Application>
  <PresentationFormat>On-screen Show (16:9)</PresentationFormat>
  <Paragraphs>125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Helvetica Neue Light</vt:lpstr>
      <vt:lpstr>Zilla Slab Highlight</vt:lpstr>
      <vt:lpstr>Zilla Slab Light</vt:lpstr>
      <vt:lpstr>Palamon template</vt:lpstr>
      <vt:lpstr>NUA Information Session</vt:lpstr>
      <vt:lpstr>PowerPoint Presentation</vt:lpstr>
      <vt:lpstr>Overview of NUA Program  </vt:lpstr>
      <vt:lpstr>Lab Expectations</vt:lpstr>
      <vt:lpstr>Attendance</vt:lpstr>
      <vt:lpstr> </vt:lpstr>
      <vt:lpstr>CastleBranch Data Repository https://www.castlebranch.com/online_submission/package_code.php </vt:lpstr>
      <vt:lpstr>PowerPoint Presentation</vt:lpstr>
      <vt:lpstr>TB and Influenza</vt:lpstr>
      <vt:lpstr>PowerPoint Presentation</vt:lpstr>
      <vt:lpstr>PowerPoint Presentation</vt:lpstr>
      <vt:lpstr>Student Acknowledgment Form</vt:lpstr>
      <vt:lpstr> </vt:lpstr>
      <vt:lpstr>Additional Cost </vt:lpstr>
      <vt:lpstr>1070 and 1071 Clinical Expectations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NUA Information Night</dc:title>
  <dc:creator>Lakin, Daniele</dc:creator>
  <cp:lastModifiedBy>Taylor, Ritika</cp:lastModifiedBy>
  <cp:revision>106</cp:revision>
  <dcterms:modified xsi:type="dcterms:W3CDTF">2023-04-10T17:25:33Z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0x0101000A711404ABE63B42BF610A0E825E843D</vt:lpwstr>
  </property>
</Properties>
</file>