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4"/>
  </p:sldMasterIdLst>
  <p:notesMasterIdLst>
    <p:notesMasterId r:id="rId21"/>
  </p:notesMasterIdLst>
  <p:sldIdLst>
    <p:sldId id="256" r:id="rId5"/>
    <p:sldId id="258" r:id="rId6"/>
    <p:sldId id="257" r:id="rId7"/>
    <p:sldId id="272" r:id="rId8"/>
    <p:sldId id="270" r:id="rId9"/>
    <p:sldId id="265" r:id="rId10"/>
    <p:sldId id="284" r:id="rId11"/>
    <p:sldId id="262" r:id="rId12"/>
    <p:sldId id="264" r:id="rId13"/>
    <p:sldId id="291" r:id="rId14"/>
    <p:sldId id="259" r:id="rId15"/>
    <p:sldId id="289" r:id="rId16"/>
    <p:sldId id="261" r:id="rId17"/>
    <p:sldId id="285" r:id="rId18"/>
    <p:sldId id="288" r:id="rId19"/>
    <p:sldId id="27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2FD"/>
    <a:srgbClr val="EF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6FACC-CDCA-4915-846C-DEDA8BA9D7C5}" v="12" dt="2023-01-19T21:39:37.617"/>
    <p1510:client id="{DAABB1F0-AC32-E0DC-DEEC-7B33F2477500}" v="68" dt="2023-02-02T16:33:17.071"/>
  </p1510:revLst>
</p1510:revInfo>
</file>

<file path=ppt/tableStyles.xml><?xml version="1.0" encoding="utf-8"?>
<a:tblStyleLst xmlns:a="http://schemas.openxmlformats.org/drawingml/2006/main" def="{7F9469F1-F877-4AAC-9F7B-85CFA7E5BD68}">
  <a:tblStyle styleId="{7F9469F1-F877-4AAC-9F7B-85CFA7E5B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94626"/>
  </p:normalViewPr>
  <p:slideViewPr>
    <p:cSldViewPr snapToGrid="0">
      <p:cViewPr varScale="1">
        <p:scale>
          <a:sx n="103" d="100"/>
          <a:sy n="103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213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6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69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0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52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9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51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98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54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52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63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1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5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01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49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101631"/>
                </a:solidFill>
              </a:rPr>
              <a:t>“</a:t>
            </a:r>
            <a:endParaRPr sz="9600" b="1">
              <a:solidFill>
                <a:srgbClr val="1016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espeak.edu/programs/nursing/nursing-assista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itika.Taylor@pikespeak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lebranch.com/online_submission/package_code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NUA </a:t>
            </a:r>
            <a:r>
              <a:rPr lang="en-US"/>
              <a:t>Information Session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32294-FE58-4268-E5DD-8683B8453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61FD6-1F98-D1AF-A236-FF6DF610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6" y="211757"/>
            <a:ext cx="3180877" cy="4214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016FA-6C40-C8AE-AAA9-3B1397B4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96" y="178067"/>
            <a:ext cx="2638851" cy="2915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C4C89-257E-B6B7-98EB-99F2BE9D0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9" y="1671541"/>
            <a:ext cx="2647077" cy="31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622884" y="1897049"/>
            <a:ext cx="5002818" cy="2309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Must be taught by </a:t>
            </a:r>
            <a:r>
              <a:rPr lang="en-US" sz="2800" b="1" u="sng" dirty="0">
                <a:solidFill>
                  <a:schemeClr val="bg1"/>
                </a:solidFill>
              </a:rPr>
              <a:t>American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Heart Association: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BLS Basic Life Support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HPR 1002 at PPCC 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Skills portion must be hands on</a:t>
            </a:r>
          </a:p>
          <a:p>
            <a:pPr marL="0" indent="0"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BEAD4-EDC0-BAD1-D09B-2CF3276C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640" y="308689"/>
            <a:ext cx="3225706" cy="1783053"/>
          </a:xfrm>
          <a:prstGeom prst="rect">
            <a:avLst/>
          </a:prstGeom>
        </p:spPr>
      </p:pic>
      <p:pic>
        <p:nvPicPr>
          <p:cNvPr id="1026" name="Picture 2" descr="Cpr Drawing at GetDrawings | Free download">
            <a:extLst>
              <a:ext uri="{FF2B5EF4-FFF2-40B4-BE49-F238E27FC236}">
                <a16:creationId xmlns:a16="http://schemas.microsoft.com/office/drawing/2014/main" id="{C6D48628-B825-5F2A-9729-8A75B87D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4" y="282873"/>
            <a:ext cx="2642493" cy="19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4587"/>
            <a:ext cx="6347791" cy="837622"/>
          </a:xfrm>
        </p:spPr>
        <p:txBody>
          <a:bodyPr/>
          <a:lstStyle/>
          <a:p>
            <a:r>
              <a:rPr lang="en-US" sz="3600" dirty="0"/>
              <a:t>Student Acknowledgment 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7983"/>
            <a:ext cx="5034013" cy="3507892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Agreeing to the following: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Oriented self to D2L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 the NUA Student Handbook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 course descriptions for NUA 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Agree to abide by NUA policies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Attest you can physically perform Nursing Assistant duties</a:t>
            </a:r>
          </a:p>
          <a:p>
            <a:pPr marL="1041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233" y="189136"/>
            <a:ext cx="1122218" cy="1142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F2EB95-2834-CA52-6BF8-3C5E38A81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83" y="1417982"/>
            <a:ext cx="2912311" cy="35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00611" y="4321968"/>
            <a:ext cx="5121507" cy="6643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5513" y="345899"/>
            <a:ext cx="4285562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800" b="1" dirty="0"/>
              <a:t>COVID Attestation Form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Found 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Assistant Program | Pikes Peak State College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www.pikespeak.edu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indent="0">
              <a:buClr>
                <a:schemeClr val="lt1"/>
              </a:buClr>
              <a:buNone/>
            </a:pPr>
            <a:r>
              <a:rPr lang="en-US" dirty="0"/>
              <a:t>Students must watch the videos and sign and date form prior to uploading to CastleBranch.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9031E-67C8-7A6D-4AF4-4CF41A5B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2" y="308008"/>
            <a:ext cx="3269577" cy="428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4587"/>
            <a:ext cx="4114800" cy="829134"/>
          </a:xfrm>
        </p:spPr>
        <p:txBody>
          <a:bodyPr/>
          <a:lstStyle/>
          <a:p>
            <a:r>
              <a:rPr lang="en-US" sz="3200" dirty="0"/>
              <a:t>Additional Cost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7775" y="2306140"/>
            <a:ext cx="4411932" cy="2519925"/>
          </a:xfrm>
        </p:spPr>
        <p:txBody>
          <a:bodyPr/>
          <a:lstStyle/>
          <a:p>
            <a:r>
              <a:rPr lang="en-US" dirty="0"/>
              <a:t>Watch with 2</a:t>
            </a:r>
            <a:r>
              <a:rPr lang="en-US" baseline="30000" dirty="0"/>
              <a:t>nd</a:t>
            </a:r>
            <a:r>
              <a:rPr lang="en-US" dirty="0"/>
              <a:t> hand</a:t>
            </a:r>
          </a:p>
          <a:p>
            <a:r>
              <a:rPr lang="en-US" dirty="0"/>
              <a:t>CastleBranch Account </a:t>
            </a:r>
          </a:p>
          <a:p>
            <a:r>
              <a:rPr lang="en-US" dirty="0"/>
              <a:t>Immunizations</a:t>
            </a:r>
          </a:p>
          <a:p>
            <a:r>
              <a:rPr lang="en-US" dirty="0"/>
              <a:t>Uniform, shoes, patch</a:t>
            </a:r>
          </a:p>
          <a:p>
            <a:r>
              <a:rPr lang="en-US" dirty="0"/>
              <a:t>Student ID</a:t>
            </a:r>
          </a:p>
          <a:p>
            <a:r>
              <a:rPr lang="en-US" dirty="0"/>
              <a:t>Black pen and small notebook</a:t>
            </a:r>
          </a:p>
          <a:p>
            <a:r>
              <a:rPr lang="en-US" dirty="0"/>
              <a:t>No workbook or stethoscope needed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66" y="2270334"/>
            <a:ext cx="2144178" cy="2373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CB3A55-852D-8487-A8FA-09F90DA3BB34}"/>
              </a:ext>
            </a:extLst>
          </p:cNvPr>
          <p:cNvSpPr txBox="1"/>
          <p:nvPr/>
        </p:nvSpPr>
        <p:spPr>
          <a:xfrm>
            <a:off x="1505383" y="1245610"/>
            <a:ext cx="7282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   https://www.pikespeak.edu/landing-pages/care-forward.php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5B854-C590-8B31-3E29-AFA2624C3C03}"/>
              </a:ext>
            </a:extLst>
          </p:cNvPr>
          <p:cNvSpPr txBox="1"/>
          <p:nvPr/>
        </p:nvSpPr>
        <p:spPr>
          <a:xfrm>
            <a:off x="3921270" y="732559"/>
            <a:ext cx="48668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Healthcare Care Forward can help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50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141576" y="110835"/>
            <a:ext cx="8572118" cy="9712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1070 and 1071 Clinical Expectations</a:t>
            </a:r>
            <a:endParaRPr dirty="0"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46049" y="1195546"/>
            <a:ext cx="8323984" cy="3611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>
                <a:solidFill>
                  <a:schemeClr val="bg1"/>
                </a:solidFill>
              </a:rPr>
              <a:t>Pass NUA 1001 with a 74%, pass terminal competencies, pass all 23 skills.  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Arrive early to your scheduled days of clinical in your professional PPCC uniform ( white scrubs, white socks, white non mesh shoes, Nursing patch) per handbook guidelines.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You will also need a Nursing Assistant Student ID, black pen, small notebook, lunch, water bottle, analog watch with a second hand, tattoos covered, piercings per handbook.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Look and Act professional, you represent yourself, PPSC, and your instructor. 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Check your PPSC email and stay in contact with your Clinical Instructor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46410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4294967295"/>
          </p:nvPr>
        </p:nvSpPr>
        <p:spPr>
          <a:xfrm>
            <a:off x="457199" y="2647975"/>
            <a:ext cx="8218967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</a:rPr>
              <a:t>Any 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EEF2FD"/>
                </a:solidFill>
              </a:rPr>
              <a:t>Email: </a:t>
            </a:r>
            <a:r>
              <a:rPr lang="en" sz="2400" b="1" dirty="0">
                <a:solidFill>
                  <a:srgbClr val="EEF2F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Ritika.Taylor@pikespeak.edu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Mark Vickers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</a:rPr>
              <a:t>Program Coordinator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bg1"/>
                </a:solidFill>
              </a:rPr>
              <a:t>Mark.Vickers</a:t>
            </a:r>
            <a:r>
              <a:rPr lang="en" b="1" dirty="0">
                <a:solidFill>
                  <a:schemeClr val="bg1"/>
                </a:solidFill>
              </a:rPr>
              <a:t>@pikespeak.edu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Ritika Taylor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NUA Faculty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Ritika.Taylor@pikespeak.edu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53290" y="103909"/>
            <a:ext cx="41148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0" dirty="0"/>
              <a:t>Hello!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93099" y="1272455"/>
            <a:ext cx="8157802" cy="4699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Overview of NUA Program </a:t>
            </a:r>
            <a:br>
              <a:rPr lang="en" sz="3200" dirty="0"/>
            </a:br>
            <a:endParaRPr sz="32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2987750" y="1530626"/>
            <a:ext cx="6156250" cy="286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5 Weeks Lecture/Lab (2 days a week) or  10 Weeks Lecture/Lab (1 day a week)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Total of 30 Hours Lecture and 45 Hours Lab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Clinical will be in person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60 </a:t>
            </a:r>
            <a:r>
              <a:rPr lang="en-US" sz="1200" b="1" dirty="0" err="1">
                <a:solidFill>
                  <a:schemeClr val="bg1"/>
                </a:solidFill>
              </a:rPr>
              <a:t>hrs</a:t>
            </a:r>
            <a:r>
              <a:rPr lang="en-US" sz="1200" b="1" dirty="0">
                <a:solidFill>
                  <a:schemeClr val="bg1"/>
                </a:solidFill>
              </a:rPr>
              <a:t> of clinical over 5-6 days at a skilled nursing and hospital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484243"/>
            <a:ext cx="3121200" cy="290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NUA 1001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Nurse Aide Health Care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NUA 1070/1071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Nurse Aide Clinical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Advanced Nurse Aide Clinical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1543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 Expectations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Watch your videos and come prepared</a:t>
            </a:r>
          </a:p>
          <a:p>
            <a:pPr marL="12700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Dress Appropriately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b="1" dirty="0"/>
              <a:t>Participate and utilize lab time responsibly</a:t>
            </a:r>
          </a:p>
        </p:txBody>
      </p:sp>
      <p:sp>
        <p:nvSpPr>
          <p:cNvPr id="194" name="Google Shape;194;p28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4800" dirty="0">
              <a:solidFill>
                <a:srgbClr val="FFFFFF"/>
              </a:solidFill>
              <a:latin typeface="Zilla Slab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ctrTitle" idx="4294967295"/>
          </p:nvPr>
        </p:nvSpPr>
        <p:spPr>
          <a:xfrm>
            <a:off x="120722" y="101072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Attendance</a:t>
            </a:r>
            <a:endParaRPr lang="en-US" sz="8800"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294967295"/>
          </p:nvPr>
        </p:nvSpPr>
        <p:spPr>
          <a:xfrm>
            <a:off x="494802" y="2571750"/>
            <a:ext cx="8154395" cy="2116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Attendance is Mandatory</a:t>
            </a:r>
          </a:p>
          <a:p>
            <a:pPr marL="285750" indent="-285750"/>
            <a:r>
              <a:rPr lang="en" sz="2000" b="1" dirty="0"/>
              <a:t>State requires a minimum number of hours for licensing.</a:t>
            </a:r>
          </a:p>
          <a:p>
            <a:pPr marL="285750" indent="-285750"/>
            <a:r>
              <a:rPr lang="en" sz="2000" b="1" dirty="0"/>
              <a:t>Any missed lab MUST be made up </a:t>
            </a:r>
          </a:p>
          <a:p>
            <a:pPr marL="285750" indent="-285750"/>
            <a:r>
              <a:rPr lang="en-US" sz="2000" b="1" dirty="0"/>
              <a:t>2 missed classes will require a student to drop and retake NUA 1001</a:t>
            </a:r>
            <a:endParaRPr lang="e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836819" y="4753915"/>
            <a:ext cx="85018" cy="2420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70756" y="245200"/>
            <a:ext cx="8743951" cy="724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Documentation must be turned in prior to enrollment into the NUA program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C4E8-C1CB-4CF7-A434-0ED576ED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2" y="1923169"/>
            <a:ext cx="2471738" cy="119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273DC-82C1-48D0-AC15-99164CD4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37" y="1902262"/>
            <a:ext cx="2476577" cy="1195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AACE1-A133-4072-8B46-B62BF7C21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75" y="3679418"/>
            <a:ext cx="2551849" cy="1195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B60CE-522D-4F27-947A-0318CCAE9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612" y="3658373"/>
            <a:ext cx="2481747" cy="1179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0452F9-B429-4B0D-8200-D7E5D0FD0D32}"/>
              </a:ext>
            </a:extLst>
          </p:cNvPr>
          <p:cNvSpPr txBox="1"/>
          <p:nvPr/>
        </p:nvSpPr>
        <p:spPr>
          <a:xfrm>
            <a:off x="554540" y="1118138"/>
            <a:ext cx="852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www.pikespeak.edu/programs/nursing/nursing-assistant/application.php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C8CD06-545E-49F3-9B05-DB80D69C97CC}"/>
              </a:ext>
            </a:extLst>
          </p:cNvPr>
          <p:cNvSpPr/>
          <p:nvPr/>
        </p:nvSpPr>
        <p:spPr>
          <a:xfrm>
            <a:off x="2912766" y="2195887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98E342B-BA3F-4C1F-A591-9ADE5340FC1C}"/>
              </a:ext>
            </a:extLst>
          </p:cNvPr>
          <p:cNvSpPr/>
          <p:nvPr/>
        </p:nvSpPr>
        <p:spPr>
          <a:xfrm>
            <a:off x="7037300" y="2179993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6557F2F-EB94-442B-A296-E7099462144A}"/>
              </a:ext>
            </a:extLst>
          </p:cNvPr>
          <p:cNvSpPr/>
          <p:nvPr/>
        </p:nvSpPr>
        <p:spPr>
          <a:xfrm>
            <a:off x="3764895" y="3957149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4587"/>
            <a:ext cx="6347791" cy="837622"/>
          </a:xfrm>
        </p:spPr>
        <p:txBody>
          <a:bodyPr/>
          <a:lstStyle/>
          <a:p>
            <a:pPr algn="ctr"/>
            <a:r>
              <a:rPr lang="en-US" dirty="0"/>
              <a:t>CastleBranch Data Repository</a:t>
            </a:r>
            <a:br>
              <a:rPr lang="en-US" dirty="0"/>
            </a:br>
            <a:r>
              <a:rPr lang="en-US" sz="1600" dirty="0">
                <a:hlinkClick r:id="rId3"/>
              </a:rPr>
              <a:t>https://www.castlebranch.com/online_submission/package_code.php</a:t>
            </a:r>
            <a:r>
              <a:rPr lang="en-US" sz="16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7983"/>
            <a:ext cx="7003774" cy="3507892"/>
          </a:xfrm>
          <a:noFill/>
        </p:spPr>
        <p:txBody>
          <a:bodyPr/>
          <a:lstStyle/>
          <a:p>
            <a:pPr marL="1270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Health Form – Physical and Vaccination Record</a:t>
            </a:r>
          </a:p>
          <a:p>
            <a:pPr marL="1041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MMR, Tdap, Varicella, Hep B, TB skin test, Influenza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Current CPR for Healthcare Providers or BLS </a:t>
            </a:r>
          </a:p>
          <a:p>
            <a:pPr marL="584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American Heart Association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COVID vaccination card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Signed Student Acknowledgment Form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Covid Attestation Form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Background Check –ordered through CastleBranch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Drug Screening ordered through CastleBranch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 code for Background Check/Drug Screen PK35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Zilla Slab Light"/>
              </a:rPr>
              <a:t>Will need to go to a QUEST lab for drug screen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Marijuana is still not federally accepted. You will have to wait 2 years to retake the drug test if it comes back positive.</a:t>
            </a:r>
          </a:p>
          <a:p>
            <a:pPr marL="1041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marL="584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64" y="434587"/>
            <a:ext cx="1122218" cy="1142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34F8E-72D8-44D0-A219-E190E96AED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44744" y="1882637"/>
            <a:ext cx="2855020" cy="20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2" y="255480"/>
            <a:ext cx="5468586" cy="1176630"/>
          </a:xfrm>
          <a:prstGeom prst="rect">
            <a:avLst/>
          </a:prstGeom>
        </p:spPr>
      </p:pic>
      <p:sp>
        <p:nvSpPr>
          <p:cNvPr id="91" name="Google Shape;91;p18"/>
          <p:cNvSpPr txBox="1">
            <a:spLocks noGrp="1"/>
          </p:cNvSpPr>
          <p:nvPr>
            <p:ph type="subTitle" idx="4294967295"/>
          </p:nvPr>
        </p:nvSpPr>
        <p:spPr>
          <a:xfrm>
            <a:off x="298383" y="1515980"/>
            <a:ext cx="5168765" cy="2872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All 5 pages must be Filled OUT and signed by you and the healthcare provider!!!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Tdap &lt; 10 </a:t>
            </a:r>
            <a:r>
              <a:rPr lang="en-US" dirty="0" err="1"/>
              <a:t>yrs</a:t>
            </a:r>
            <a:endParaRPr lang="en-US" dirty="0"/>
          </a:p>
          <a:p>
            <a:pPr marL="285750" indent="-285750"/>
            <a:r>
              <a:rPr lang="en-US" dirty="0"/>
              <a:t>MMR and Varicella in progress</a:t>
            </a:r>
          </a:p>
          <a:p>
            <a:pPr marL="285750" indent="-285750"/>
            <a:r>
              <a:rPr lang="en-US" dirty="0"/>
              <a:t>Hep B Series – If not completed this requires a Hep B Waiver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b="1" dirty="0"/>
              <a:t>Must be Signed by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MD, PA or NP</a:t>
            </a:r>
            <a:endParaRPr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5EBDD-987A-9C12-806F-FDBE1166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87" y="529800"/>
            <a:ext cx="2966242" cy="38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16017" y="104001"/>
            <a:ext cx="4114800" cy="1283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TB and Influenza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42933" y="1578519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TB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Skin test or QuantiFERON</a:t>
            </a:r>
          </a:p>
          <a:p>
            <a:pPr marL="285750" indent="-285750"/>
            <a:r>
              <a:rPr lang="en-US" dirty="0"/>
              <a:t>Skin test will need to be read 48-72 after administration </a:t>
            </a:r>
          </a:p>
          <a:p>
            <a:pPr marL="285750" indent="-285750"/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3209775" y="1578519"/>
            <a:ext cx="2281687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Positive TB</a:t>
            </a:r>
          </a:p>
          <a:p>
            <a:pPr marL="285750" indent="-285750"/>
            <a:r>
              <a:rPr lang="en-US" dirty="0"/>
              <a:t>Will Require a Chest X-ray</a:t>
            </a:r>
          </a:p>
          <a:p>
            <a:pPr marL="285750" indent="-285750"/>
            <a:r>
              <a:rPr lang="en-US" b="1" dirty="0"/>
              <a:t>Leave Appropriate Time!!</a:t>
            </a:r>
            <a:endParaRPr b="1"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3"/>
          </p:nvPr>
        </p:nvSpPr>
        <p:spPr>
          <a:xfrm>
            <a:off x="3328669" y="3265241"/>
            <a:ext cx="2246579" cy="1283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Flu Shot</a:t>
            </a:r>
          </a:p>
          <a:p>
            <a:pPr marL="285750" indent="-285750"/>
            <a:r>
              <a:rPr lang="en-US" dirty="0"/>
              <a:t>Must be within the current flu season</a:t>
            </a:r>
          </a:p>
          <a:p>
            <a:pPr marL="285750" indent="-285750"/>
            <a:r>
              <a:rPr lang="en-US" dirty="0"/>
              <a:t>Spring or Fall Clinical</a:t>
            </a:r>
          </a:p>
          <a:p>
            <a:pPr marL="285750" indent="-285750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77" y="3074237"/>
            <a:ext cx="784693" cy="439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56549-BAFD-A79C-5D61-DFFC55BD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47" y="210538"/>
            <a:ext cx="3439050" cy="4496215"/>
          </a:xfrm>
          <a:prstGeom prst="rect">
            <a:avLst/>
          </a:prstGeom>
        </p:spPr>
      </p:pic>
      <p:sp>
        <p:nvSpPr>
          <p:cNvPr id="5" name="Google Shape;120;p20">
            <a:extLst>
              <a:ext uri="{FF2B5EF4-FFF2-40B4-BE49-F238E27FC236}">
                <a16:creationId xmlns:a16="http://schemas.microsoft.com/office/drawing/2014/main" id="{AD1D958E-A755-8CEC-DCE7-7AE2C5D2EFB5}"/>
              </a:ext>
            </a:extLst>
          </p:cNvPr>
          <p:cNvSpPr txBox="1">
            <a:spLocks/>
          </p:cNvSpPr>
          <p:nvPr/>
        </p:nvSpPr>
        <p:spPr>
          <a:xfrm>
            <a:off x="436595" y="3265241"/>
            <a:ext cx="2246579" cy="12835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▫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buFont typeface="Zilla Slab Light"/>
              <a:buNone/>
            </a:pPr>
            <a:r>
              <a:rPr lang="en-US" u="sng" dirty="0"/>
              <a:t>COVID</a:t>
            </a:r>
          </a:p>
          <a:p>
            <a:pPr marL="285750" indent="-285750"/>
            <a:r>
              <a:rPr lang="en-US" dirty="0"/>
              <a:t>Fully Vaccinated means first 2 immunizations and the most recent</a:t>
            </a:r>
          </a:p>
        </p:txBody>
      </p:sp>
      <p:pic>
        <p:nvPicPr>
          <p:cNvPr id="6" name="Picture 2" descr="COVID Vaccines Appear Safe and Effective, but Key Questions Remain | Kaiser  Health News">
            <a:extLst>
              <a:ext uri="{FF2B5EF4-FFF2-40B4-BE49-F238E27FC236}">
                <a16:creationId xmlns:a16="http://schemas.microsoft.com/office/drawing/2014/main" id="{1E085A6E-1347-0140-612B-40871B19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40" y="3133022"/>
            <a:ext cx="666659" cy="4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11404ABE63B42BF610A0E825E843D" ma:contentTypeVersion="11" ma:contentTypeDescription="Create a new document." ma:contentTypeScope="" ma:versionID="e71d1548c03af49a991a9d7999cc370c">
  <xsd:schema xmlns:xsd="http://www.w3.org/2001/XMLSchema" xmlns:xs="http://www.w3.org/2001/XMLSchema" xmlns:p="http://schemas.microsoft.com/office/2006/metadata/properties" xmlns:ns2="458a8129-690e-4172-b160-f37de77e7110" xmlns:ns3="49c434a7-ad24-4108-abed-9e13ba145d6d" targetNamespace="http://schemas.microsoft.com/office/2006/metadata/properties" ma:root="true" ma:fieldsID="7be666126295a8bbd8d400b22f18fe5b" ns2:_="" ns3:_="">
    <xsd:import namespace="458a8129-690e-4172-b160-f37de77e7110"/>
    <xsd:import namespace="49c434a7-ad24-4108-abed-9e13ba145d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8129-690e-4172-b160-f37de77e7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434a7-ad24-4108-abed-9e13ba145d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9FD61-AAEB-49C3-ACE3-4CAF8C3DE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a8129-690e-4172-b160-f37de77e7110"/>
    <ds:schemaRef ds:uri="49c434a7-ad24-4108-abed-9e13ba145d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D3347-5319-4663-B459-7AAECF26B589}">
  <ds:schemaRefs>
    <ds:schemaRef ds:uri="458a8129-690e-4172-b160-f37de77e7110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9c434a7-ad24-4108-abed-9e13ba145d6d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1EFFDA-40DF-4459-8D3D-AC0615F7F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1610</TotalTime>
  <Words>668</Words>
  <Application>Microsoft Office PowerPoint</Application>
  <PresentationFormat>On-screen Show (16:9)</PresentationFormat>
  <Paragraphs>123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Helvetica Neue Light</vt:lpstr>
      <vt:lpstr>Zilla Slab Highlight</vt:lpstr>
      <vt:lpstr>Zilla Slab Light</vt:lpstr>
      <vt:lpstr>Palamon template</vt:lpstr>
      <vt:lpstr>NUA Information Session</vt:lpstr>
      <vt:lpstr>PowerPoint Presentation</vt:lpstr>
      <vt:lpstr>Overview of NUA Program  </vt:lpstr>
      <vt:lpstr>Lab Expectations</vt:lpstr>
      <vt:lpstr>Attendance</vt:lpstr>
      <vt:lpstr> </vt:lpstr>
      <vt:lpstr>CastleBranch Data Repository https://www.castlebranch.com/online_submission/package_code.php </vt:lpstr>
      <vt:lpstr>PowerPoint Presentation</vt:lpstr>
      <vt:lpstr>TB and Influenza</vt:lpstr>
      <vt:lpstr>PowerPoint Presentation</vt:lpstr>
      <vt:lpstr>PowerPoint Presentation</vt:lpstr>
      <vt:lpstr>Student Acknowledgment Form</vt:lpstr>
      <vt:lpstr> </vt:lpstr>
      <vt:lpstr>Additional Cost </vt:lpstr>
      <vt:lpstr>1070 and 1071 Clinical Expectations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NUA Information Night</dc:title>
  <dc:creator>Lakin, Daniele</dc:creator>
  <cp:lastModifiedBy>Morgan, Amanda S</cp:lastModifiedBy>
  <cp:revision>101</cp:revision>
  <dcterms:modified xsi:type="dcterms:W3CDTF">2023-02-09T21:05:55Z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0x0101000A711404ABE63B42BF610A0E825E843D</vt:lpwstr>
  </property>
</Properties>
</file>