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59" r:id="rId3"/>
    <p:sldId id="266" r:id="rId4"/>
    <p:sldId id="267" r:id="rId5"/>
    <p:sldId id="268" r:id="rId6"/>
    <p:sldId id="269" r:id="rId7"/>
    <p:sldId id="270" r:id="rId8"/>
    <p:sldId id="271" r:id="rId9"/>
    <p:sldId id="273" r:id="rId10"/>
    <p:sldId id="274" r:id="rId11"/>
    <p:sldId id="275" r:id="rId12"/>
    <p:sldId id="294" r:id="rId13"/>
    <p:sldId id="277" r:id="rId14"/>
    <p:sldId id="279" r:id="rId15"/>
    <p:sldId id="286" r:id="rId16"/>
    <p:sldId id="288" r:id="rId17"/>
    <p:sldId id="295" r:id="rId18"/>
    <p:sldId id="284" r:id="rId19"/>
    <p:sldId id="285" r:id="rId20"/>
    <p:sldId id="282" r:id="rId21"/>
    <p:sldId id="280" r:id="rId22"/>
    <p:sldId id="281" r:id="rId23"/>
    <p:sldId id="289" r:id="rId24"/>
    <p:sldId id="291" r:id="rId25"/>
    <p:sldId id="293"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4326"/>
    <a:srgbClr val="7CB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52516" autoAdjust="0"/>
  </p:normalViewPr>
  <p:slideViewPr>
    <p:cSldViewPr snapToGrid="0" snapToObjects="1">
      <p:cViewPr varScale="1">
        <p:scale>
          <a:sx n="83" d="100"/>
          <a:sy n="83" d="100"/>
        </p:scale>
        <p:origin x="27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7993E-6DD7-4942-9F9B-1F124B32DFE0}"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A1A169-9715-4A45-82C0-EBC7B94D2621}" type="slidenum">
              <a:rPr lang="en-US" smtClean="0"/>
              <a:t>‹#›</a:t>
            </a:fld>
            <a:endParaRPr lang="en-US"/>
          </a:p>
        </p:txBody>
      </p:sp>
    </p:spTree>
    <p:extLst>
      <p:ext uri="{BB962C8B-B14F-4D97-AF65-F5344CB8AC3E}">
        <p14:creationId xmlns:p14="http://schemas.microsoft.com/office/powerpoint/2010/main" val="88688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Hello, and welcome to the Pikes Peak State College Nursing program Virtual Information Session.  I'm going to talk you through what programs we offer, how to get started, and your path to becoming a registered nurse.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a:t>
            </a:fld>
            <a:endParaRPr lang="en-US"/>
          </a:p>
        </p:txBody>
      </p:sp>
    </p:spTree>
    <p:extLst>
      <p:ext uri="{BB962C8B-B14F-4D97-AF65-F5344CB8AC3E}">
        <p14:creationId xmlns:p14="http://schemas.microsoft.com/office/powerpoint/2010/main" val="78569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DORA is the Department of Regulatory Agencies. They supervise all nursing licenses which include the certification of CNAs and the licensing of LPNs and RNs. You might want to jot this web link down because it answers a lot of questions. If you have concerns about a disqualifying offence, please review DORA’s guidelines. If you want to know if somebody has a license in good standing in the State of Colorado, this is where you go. Again, they regulate all nursing licenses, and certifications in the State of Colorado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10</a:t>
            </a:fld>
            <a:endParaRPr lang="en-US"/>
          </a:p>
        </p:txBody>
      </p:sp>
    </p:spTree>
    <p:extLst>
      <p:ext uri="{BB962C8B-B14F-4D97-AF65-F5344CB8AC3E}">
        <p14:creationId xmlns:p14="http://schemas.microsoft.com/office/powerpoint/2010/main" val="57840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If you would like to apply for any of the PPSC programs, the first step you need to complete is an admission application to Pikes Peak State College. The Pikes Peak State College website is www.pikespeak.edu. Applying to PPSC is free, and easy-it takes about five minutes. Follow all the prompts.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11</a:t>
            </a:fld>
            <a:endParaRPr lang="en-US"/>
          </a:p>
        </p:txBody>
      </p:sp>
    </p:spTree>
    <p:extLst>
      <p:ext uri="{BB962C8B-B14F-4D97-AF65-F5344CB8AC3E}">
        <p14:creationId xmlns:p14="http://schemas.microsoft.com/office/powerpoint/2010/main" val="303030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Once you are accepted, you will be assigned an S number. That S number is your student ID number that you're going to need for enrollment and identification. Make sure once you see that number, you write it down because that's how you're going to be identified as a PPSC student. You will be assigned a PPSC student email address after you register for your first course. Any information that has to do with PPSC, for student privacy, needs to come to, and from that student email.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Once you've been accepted, you will need to transfer all official transcripts from previous colleges, and universities to the PPSC system. They can be sent electronically or physically by mail to PPSC. The records department can be reached at Records@pikespeak.edu. Once your transcripts have been evaluated, you will receive an email at your PPSC student email address to let you know what courses have been transferred in.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12</a:t>
            </a:fld>
            <a:endParaRPr lang="en-US"/>
          </a:p>
        </p:txBody>
      </p:sp>
    </p:spTree>
    <p:extLst>
      <p:ext uri="{BB962C8B-B14F-4D97-AF65-F5344CB8AC3E}">
        <p14:creationId xmlns:p14="http://schemas.microsoft.com/office/powerpoint/2010/main" val="186129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If you want to apply for the associate degree of nursing program, you will need to complete an application. The nursing program accepts applications twice a year and accepts students in both the spring and fall semesters. The main website for nursing is www.pikespeak.edu/nursing. There will be a lot of information for you on the website, including the downloadable application and all the specific requirements for the program. Applications will only be accepted during the specified time frames. Be sure to watch the website carefully and frequently, as deadlines and application information is subject to change.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application period for spring admission starts in October and ends in October. The application period for fall admission begins near the end of May and runs through the beginning of June. We don't take applications before then, and we don't take applications after. We will not review applications as they are being turned in, so it is very important to make sure that all the documents are enclosed, and requirements are met, and that your application packet is complete. We are no longer date and time stamping applications. We competitively rank all qualified applications on a maximum of 44 points. In the rare case of multiple applicants with identical number of points, selection will be randomized. </a:t>
            </a:r>
          </a:p>
          <a:p>
            <a:pPr marL="0" marR="0">
              <a:lnSpc>
                <a:spcPct val="107000"/>
              </a:lnSpc>
              <a:spcBef>
                <a:spcPts val="0"/>
              </a:spcBef>
              <a:spcAft>
                <a:spcPts val="0"/>
              </a:spcAft>
            </a:pPr>
            <a:endPar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For example: If there is one slot left to fill and three applicants that are all Competitively Ranked with the same number of points, these three </a:t>
            </a:r>
            <a:r>
              <a:rPr lang="en-US" sz="1800" i="1" spc="5" dirty="0">
                <a:effectLst/>
                <a:latin typeface="Times New Roman" panose="02020603050405020304" pitchFamily="18" charset="0"/>
                <a:ea typeface="Times New Roman" panose="02020603050405020304" pitchFamily="18" charset="0"/>
              </a:rPr>
              <a:t>qualified </a:t>
            </a:r>
            <a:r>
              <a:rPr lang="en-US" sz="1800" i="1" dirty="0">
                <a:effectLst/>
                <a:latin typeface="Times New Roman" panose="02020603050405020304" pitchFamily="18" charset="0"/>
                <a:ea typeface="Times New Roman" panose="02020603050405020304" pitchFamily="18" charset="0"/>
              </a:rPr>
              <a:t>applicants</a:t>
            </a:r>
            <a:r>
              <a:rPr lang="en-US" sz="1800" i="1" spc="5" dirty="0">
                <a:effectLst/>
                <a:latin typeface="Times New Roman" panose="02020603050405020304" pitchFamily="18" charset="0"/>
                <a:ea typeface="Times New Roman" panose="02020603050405020304" pitchFamily="18" charset="0"/>
              </a:rPr>
              <a:t> will be randomized. </a:t>
            </a:r>
            <a:r>
              <a:rPr lang="en-US" sz="1800" i="1" dirty="0">
                <a:effectLst/>
                <a:latin typeface="Times New Roman" panose="02020603050405020304" pitchFamily="18" charset="0"/>
                <a:ea typeface="Times New Roman" panose="02020603050405020304" pitchFamily="18" charset="0"/>
              </a:rPr>
              <a:t>The first</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applicant drawn will fill the open slot. The remaining two applicants may have the option of</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becoming</a:t>
            </a:r>
            <a:r>
              <a:rPr lang="en-US" sz="1800" i="1" spc="-5" dirty="0">
                <a:effectLst/>
                <a:latin typeface="Times New Roman" panose="02020603050405020304" pitchFamily="18" charset="0"/>
                <a:ea typeface="Times New Roman" panose="02020603050405020304" pitchFamily="18" charset="0"/>
              </a:rPr>
              <a:t> an </a:t>
            </a:r>
            <a:r>
              <a:rPr lang="en-US" sz="1800" i="1" dirty="0">
                <a:effectLst/>
                <a:latin typeface="Times New Roman" panose="02020603050405020304" pitchFamily="18" charset="0"/>
                <a:ea typeface="Times New Roman" panose="02020603050405020304" pitchFamily="18" charset="0"/>
              </a:rPr>
              <a:t>alternate position holder for</a:t>
            </a:r>
            <a:r>
              <a:rPr lang="en-US" sz="1800" i="1" spc="-3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the</a:t>
            </a:r>
            <a:r>
              <a:rPr lang="en-US" sz="1800" i="1"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Nursing</a:t>
            </a:r>
            <a:r>
              <a:rPr lang="en-US" sz="1800" i="1" spc="-1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Program</a:t>
            </a:r>
            <a:r>
              <a:rPr lang="en-US" sz="1800" i="1" spc="-2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if</a:t>
            </a:r>
            <a:r>
              <a:rPr lang="en-US" sz="1800" i="1"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the</a:t>
            </a:r>
            <a:r>
              <a:rPr lang="en-US" sz="1800" i="1" spc="-5"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opportunity</a:t>
            </a:r>
            <a:r>
              <a:rPr lang="en-US" sz="1800" i="1"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arises. This way all qualified applicants have an equal chance of being selected.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i="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i="0" dirty="0">
                <a:effectLst/>
                <a:latin typeface="Times New Roman" panose="02020603050405020304" pitchFamily="18" charset="0"/>
                <a:ea typeface="Times New Roman" panose="02020603050405020304" pitchFamily="18" charset="0"/>
              </a:rPr>
              <a:t>Applications must be turned in in-person.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13</a:t>
            </a:fld>
            <a:endParaRPr lang="en-US"/>
          </a:p>
        </p:txBody>
      </p:sp>
    </p:spTree>
    <p:extLst>
      <p:ext uri="{BB962C8B-B14F-4D97-AF65-F5344CB8AC3E}">
        <p14:creationId xmlns:p14="http://schemas.microsoft.com/office/powerpoint/2010/main" val="379681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Here are the required prerequisite courses for application to the nursing program. Students will complete these courses prior to applying to the ADN program. The English and psychology can be no older than 15 years and the BIOs can be no older than 7 years.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minimum GPA is 2.5. The average GPA for students getting into the program varies each semester depending on the application pool.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If you are transferring credits from another institution, these need to be submitted to our Records department and be added to your PPSC transcript. Follow the link on the slide. You will need to provide both the transcripts from the original school or schools as well as a PPSC transcript that shows the transferred credits when you apply to the ADN program.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14</a:t>
            </a:fld>
            <a:endParaRPr lang="en-US"/>
          </a:p>
        </p:txBody>
      </p:sp>
    </p:spTree>
    <p:extLst>
      <p:ext uri="{BB962C8B-B14F-4D97-AF65-F5344CB8AC3E}">
        <p14:creationId xmlns:p14="http://schemas.microsoft.com/office/powerpoint/2010/main" val="294184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 do require BIO 201/2101 and 204/2104 as prerequisites for applying to the ADN program.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You may take these BIO courses more than once and the first two attempts will be averaged. Y</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ou can have no more than one D or F in any of the 2000 level BIO classes.</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When your GPA is calculated for your application, only the prerequisite BIOs, English and Psychology are used. If you have taken a BIO course twice, the averaged grade will be included in the calculation of your GPA for your application.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15</a:t>
            </a:fld>
            <a:endParaRPr lang="en-US"/>
          </a:p>
        </p:txBody>
      </p:sp>
    </p:spTree>
    <p:extLst>
      <p:ext uri="{BB962C8B-B14F-4D97-AF65-F5344CB8AC3E}">
        <p14:creationId xmlns:p14="http://schemas.microsoft.com/office/powerpoint/2010/main" val="3799544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two other BIO classes that need to be completed are BIO 202/2102 (Human Anatomy &amp; Physiology II) and BIO 216/2116 (Pathophysiology).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BIO 202/2102 (Human Anatomy &amp; Physiology II) needs to be completed by the end of the first semester and BIO 216/2116 (Pathophysiology) needs to be completed by the end of the second semester. But it is highly suggested that these two Biology courses are completed before starting the ADN program to help ensure success.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If you don’t successfully complete these courses in time, you will not be able to progress in the program until they have been completed. If you choose to take them while you are in the ADN program, a D or F grade in these courses will count as a course failure in the nursing program.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solidFill>
                  <a:srgbClr val="000000"/>
                </a:solidFill>
                <a:effectLst/>
                <a:latin typeface="Times New Roman" panose="02020603050405020304" pitchFamily="18" charset="0"/>
                <a:ea typeface="Times New Roman" panose="02020603050405020304" pitchFamily="18" charset="0"/>
              </a:rPr>
              <a:t>If you have any other questions about the biology requirements, you can always contact our medical sciences advising team at MSadvising@pikespeak.edu or you can contact the nursing program directly at </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Nursing@pikespeak.edu</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30A1A169-9715-4A45-82C0-EBC7B94D2621}" type="slidenum">
              <a:rPr lang="en-US" smtClean="0"/>
              <a:t>16</a:t>
            </a:fld>
            <a:endParaRPr lang="en-US"/>
          </a:p>
        </p:txBody>
      </p:sp>
    </p:spTree>
    <p:extLst>
      <p:ext uri="{BB962C8B-B14F-4D97-AF65-F5344CB8AC3E}">
        <p14:creationId xmlns:p14="http://schemas.microsoft.com/office/powerpoint/2010/main" val="341650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Now that we’ve covered the prerequisite courses, let’s look at some of the other requirements to apply for the ADN program.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TEAS test is the Test of Essential Academic Skills exam. You must meet or exceed the current national mean for the Overall, Math, and Reading categories. These scores are available on your TEAS exam results. These national means change frequently, so you will be compared against the national mean of the testing pool of which you are a part.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Students must take the TEAS test during the 365- day period prior to the ADN date of application </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and only two attempts are allow in that 365 day period</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So that means you must take it within one year of applying to the nursing program. The cost is about $25. Students can contact the PPSC Testing Center to schedule the TEAS test.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Getting the study guide for the TEAS test is highly recommended. It is available online at ATITesting.com or at the PPSC library. There are also You Tube ATI TEAS tutorials.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17</a:t>
            </a:fld>
            <a:endParaRPr lang="en-US"/>
          </a:p>
        </p:txBody>
      </p:sp>
    </p:spTree>
    <p:extLst>
      <p:ext uri="{BB962C8B-B14F-4D97-AF65-F5344CB8AC3E}">
        <p14:creationId xmlns:p14="http://schemas.microsoft.com/office/powerpoint/2010/main" val="10350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few other requirements include attending a Nursing Information Session, completing CNA training and the age requirement, so let’s talk about each of those.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First, you will need to have an attestation that you attended either an in-person information session where they will give you a piece of paper saying you attended. Or you can print and sign the attestation at the end of this presentation demonstrating that you are responsible for listening to this whole information presentation. This needs to be completed within the last 365-day period. Please don’t skip to the end and print the attestation yet. We have important information to cover.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CNA requirement can be met one of two ways. Students can complete the NUA courses at PPSC. The other option is that students can have a CNA certificate from DORA. Please submit a copy of your CNA certification printed from DORA or have the NUA courses on your PPSC transcript when you apply.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last prerequisite is that you need to be at least 18 years old by the day the application window opens. There have been students who have come out of a home school system who have graduated early and have taken all the prerequisite courses. These students must wait until they are 18 years old or older to apply.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18</a:t>
            </a:fld>
            <a:endParaRPr lang="en-US"/>
          </a:p>
        </p:txBody>
      </p:sp>
    </p:spTree>
    <p:extLst>
      <p:ext uri="{BB962C8B-B14F-4D97-AF65-F5344CB8AC3E}">
        <p14:creationId xmlns:p14="http://schemas.microsoft.com/office/powerpoint/2010/main" val="4082279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So how do we select those who are admitted to the ADN program? You may be wondering what GPA you will need to get in.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Once the application window closes, all the completed applications are scored using a point system. The calculated GPA from the prerequisite courses are used as part of the score. As an example, a GPA of 3.4 will add 34 points to the application.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 then add any additional points from previous degrees and CNA experience to calculate the final score on the application. One point will be added for an associate degree or higher from an accredited institution, and 3 points are awarded for 500+ hours of CNA or ER Tech experience in the last 5 years.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Students are then ranked by their application scores out of a total of 44 points possible. Those with the highest scores are accepted into the available openings. The number of applicants accepted can change from semester to semester and the average GPA changes depending on the applicants GPA scores.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19</a:t>
            </a:fld>
            <a:endParaRPr lang="en-US"/>
          </a:p>
        </p:txBody>
      </p:sp>
    </p:spTree>
    <p:extLst>
      <p:ext uri="{BB962C8B-B14F-4D97-AF65-F5344CB8AC3E}">
        <p14:creationId xmlns:p14="http://schemas.microsoft.com/office/powerpoint/2010/main" val="393974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Here is a list of the programs that we offer at PPSC. The best place to start is with our Nurse Assistant program, which we call NUA or nursing assistant in the school catalog.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Next, we have an Associate Degree in Nursing or registered nurse program that is our traditional program that allows you to take the NCLEX to become a registered nurse. This is a two-year program.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After you complete the first year of the ADN program, there is the option to exit out of the program as an LPN. This would require an additional class called nursing 1069, and then you would be eligible to take the NCLEX LPN and opt out as an LPN if you want to stop there.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Most students, however, continue with the program to earn their two-year associate degree and take the NCLEX-RN exam.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Most years we are able to offer the LPN to ADN course in the summer. This is a class for those who already have their LPN license and wish to join the second year of the ADN program, earn their associate degree and take the NLCEX-RN. In order to be accepted into the LPN to ADN class must complete the same prerequisite courses as those applying to the ADN program.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Another option we offer is the RN to BSN dual enrollment program for our current ADN students who want to take the BSN classes in conjunction with ADN classes that they're taking. We'll talk about that a little bit more in a minute.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 also offer the RN to BSN completion program, a Bachelor’s of Science Degree in Nursing, which is for licensed registered nurses out in the community who already hold an Associate’s degree, and want to come back, and get their bachelor's degree. If you are looking for information on the RN to BSN program, please see the virtual information session that is specific for that program on the website.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To complete the RN to BSN program at PPSC, you have to be either dual-enrolled in the associate degree program or you have to be an actively licensed RN.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a:t>
            </a:fld>
            <a:endParaRPr lang="en-US"/>
          </a:p>
        </p:txBody>
      </p:sp>
    </p:spTree>
    <p:extLst>
      <p:ext uri="{BB962C8B-B14F-4D97-AF65-F5344CB8AC3E}">
        <p14:creationId xmlns:p14="http://schemas.microsoft.com/office/powerpoint/2010/main" val="183376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This is the blueprint of what the ADN program curriculum looks like. You can see at the top that during your prerequisite semester you need to complete English 1021, Psychology 2440, Biology 2101, and Biology 2104.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Underneath that on the left is the first semester of the program. You will take Nursing Fundamentals, Basic Concepts of Pharmacology, and Math for Clinical Calculations. Human Anatomy and Physiology II will be added if you haven’t already completed it.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 the right is the second semester of the program. You will take Medical-Surgical Nursing Concepts and Maternal-Child Nursing. Pathophysiology can be taken if you haven’t completed it.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Dropping down to the left is the third semester. You will take Advanced Concepts of Medical-Surgical Nursing, Pharmacology II, and Psychiatric Mental Health Nursing.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 the fourth and final semester, you will take Advanced Concepts of Medical-Surgical Nursing</a:t>
            </a:r>
            <a:r>
              <a:rPr lang="en-US" sz="1800" dirty="0">
                <a:effectLst/>
                <a:latin typeface="Times New Roman" panose="02020603050405020304" pitchFamily="18" charset="0"/>
                <a:ea typeface="Calibri" panose="020F0502020204030204" pitchFamily="34" charset="0"/>
                <a:cs typeface="Arial" panose="020B0604020202020204" pitchFamily="34" charset="0"/>
              </a:rPr>
              <a:t> II and Transition to Professional Nursing. This is the semester you will add an e</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lective if you haven’t already completed one.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nursing program operates out of the CHES building, which is the Center for Healthcare Education &amp; Simulation. It is about a mile north of the Rampart Range campus, just off of Voyager.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20</a:t>
            </a:fld>
            <a:endParaRPr lang="en-US"/>
          </a:p>
        </p:txBody>
      </p:sp>
    </p:spTree>
    <p:extLst>
      <p:ext uri="{BB962C8B-B14F-4D97-AF65-F5344CB8AC3E}">
        <p14:creationId xmlns:p14="http://schemas.microsoft.com/office/powerpoint/2010/main" val="357439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Once you have been accepted into the program, there are more requirements, including a current Basic Life Support for Health Care Providers certification. We only accept certification through the American Heart Association, so even if you have it through a different organization, you will need to recertify with the AHA. The skills portion needs to be done in-person. The training needs to include AED training and PR for adults, children, and infants.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This certification cannot expire during the semester, so watch the expiration date and recertify early if needed.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You can get this certification through PPSC by following the instructions on the slide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21</a:t>
            </a:fld>
            <a:endParaRPr lang="en-US"/>
          </a:p>
        </p:txBody>
      </p:sp>
    </p:spTree>
    <p:extLst>
      <p:ext uri="{BB962C8B-B14F-4D97-AF65-F5344CB8AC3E}">
        <p14:creationId xmlns:p14="http://schemas.microsoft.com/office/powerpoint/2010/main" val="470038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few more requirements that you will need to complete before you start classes are making sure all your immunizations are up to date and loaded into our electronic record platform.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You will need to complete a background check and drug screen. We do not allow any students to continue with the program if you test positive for nonprescribed drugs or medications, including marijuana.</a:t>
            </a:r>
          </a:p>
          <a:p>
            <a:pPr marL="0" marR="0">
              <a:lnSpc>
                <a:spcPct val="107000"/>
              </a:lnSpc>
              <a:spcBef>
                <a:spcPts val="0"/>
              </a:spcBef>
              <a:spcAft>
                <a:spcPts val="0"/>
              </a:spcAft>
            </a:pPr>
            <a:endPar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Covid Primary Series will now be required starting in Fall 2023. This is to align with our NUA and RN-BSN programs. Clinical placements cannot be guaranteed without this vaccination.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22</a:t>
            </a:fld>
            <a:endParaRPr lang="en-US"/>
          </a:p>
        </p:txBody>
      </p:sp>
    </p:spTree>
    <p:extLst>
      <p:ext uri="{BB962C8B-B14F-4D97-AF65-F5344CB8AC3E}">
        <p14:creationId xmlns:p14="http://schemas.microsoft.com/office/powerpoint/2010/main" val="803095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few last things to keep in mind.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This is a full-time program. Lecture classes are scheduled morning and afternoon during the work week, but clinical could include overnights or weekends.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program cannot accommodate your work schedules. Students’ work schedules have to work around the program. We cannot accommodate your transportation needs or childcare needs.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 provide practical experience for students through the clinical portion of our classes. Students must be flexible and are not allowed to pick their shifts or decide which facility they go to. We work with our community partners such as Children's Hospital, UC Health, and Centura and they determine when we can have clinical groups at their facilities.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Clinical and lab hours are mandatory and must be completed as scheduled. Missed time is often difficult to make up and is not guaranteed, which sometimes leads to an incomplete in the course. If you miss more than 25% of your clinical time, you will need to repeat the course. There are lab hours required in almost every course. The lab is where you practice your skills, such as assessment, medication administration, and IVs.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23</a:t>
            </a:fld>
            <a:endParaRPr lang="en-US"/>
          </a:p>
        </p:txBody>
      </p:sp>
    </p:spTree>
    <p:extLst>
      <p:ext uri="{BB962C8B-B14F-4D97-AF65-F5344CB8AC3E}">
        <p14:creationId xmlns:p14="http://schemas.microsoft.com/office/powerpoint/2010/main" val="1750827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PPCC offers a Bachelor of Science in Nursing degree. It has two separate tracks. The BSN completion program is designed for RNs who are working in the community who are coming back to finish their BSN degree. The other tract is for nursing students who dual enroll and start working on their BSN classes while they are still in the ADN program. Students must finish their first semester of the ADN program before they can start BSN courses. Those who are dual enrolled must finish the ADN program and take the NCLEX exam before they can complete the BSN degree program.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 enrollment dates, and program information, students can go to the PPCC nursing website, click on the RN to BSN program. If you want to listen to a self-paced information session, it is available on the website. If you want more information you can request that through the website or contact Dr. Randee Nyman, one of the RN to BSN Faculty at Randee.Nyman@pikespeak.edu</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24</a:t>
            </a:fld>
            <a:endParaRPr lang="en-US"/>
          </a:p>
        </p:txBody>
      </p:sp>
    </p:spTree>
    <p:extLst>
      <p:ext uri="{BB962C8B-B14F-4D97-AF65-F5344CB8AC3E}">
        <p14:creationId xmlns:p14="http://schemas.microsoft.com/office/powerpoint/2010/main" val="493487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 nursing program advising, you can leave a message on our general number which is 719.502.3450 or you can send an email to </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Nursing@Pikespeak.edu.</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If you're going to call, and leave a message, please leave your full name, your S number, repeat back your name if you can, and leave a good contact phone number where you can be reached. The easiest way to communicate is to send an email to the </a:t>
            </a:r>
            <a: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Nursing@pikes</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peak.edu</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address. Different faculty, and administrative personnel answer questions as they come in.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25</a:t>
            </a:fld>
            <a:endParaRPr lang="en-US"/>
          </a:p>
        </p:txBody>
      </p:sp>
    </p:spTree>
    <p:extLst>
      <p:ext uri="{BB962C8B-B14F-4D97-AF65-F5344CB8AC3E}">
        <p14:creationId xmlns:p14="http://schemas.microsoft.com/office/powerpoint/2010/main" val="1482971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Here is the attestation of listening to this virtual Information session. Please take a screenshot or a snip of this page and print it. You then need to sign and date it. This is the form you will submit with your ADN application package. By signing, you are saying that you have watched this information session in its entirety and are responsible for the information provided within. Please ensure that you've watched it within 365 days of applying to the program. It is a good faith gesture that you have watched the complete information session, that you understand what's expected of you in the nursing program and you are ready to apply.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Thank you very much. If you have any other questions, please reach out to the nursing department.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26</a:t>
            </a:fld>
            <a:endParaRPr lang="en-US"/>
          </a:p>
        </p:txBody>
      </p:sp>
    </p:spTree>
    <p:extLst>
      <p:ext uri="{BB962C8B-B14F-4D97-AF65-F5344CB8AC3E}">
        <p14:creationId xmlns:p14="http://schemas.microsoft.com/office/powerpoint/2010/main" val="385691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best place to start your nursing journey is as a certified nurse aide or CNA. A certified nurse aide is the direct bedside caregiver. They work in hospitals, long-term care facilities, with home care, and many other settings. They help assist patients with their activities of daily living. This can include taking vital signs, helping patients get dressed, or helping them get in and out of bed. CNA’s report to an RN or an LPN. This is a role that is often very rewarding as you connect with the people you are caring for and assist them with their basic needs. We value this so highly that a CNA license or completion of the PPSC NUA program is required to apply for the ADN program.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3</a:t>
            </a:fld>
            <a:endParaRPr lang="en-US"/>
          </a:p>
        </p:txBody>
      </p:sp>
    </p:spTree>
    <p:extLst>
      <p:ext uri="{BB962C8B-B14F-4D97-AF65-F5344CB8AC3E}">
        <p14:creationId xmlns:p14="http://schemas.microsoft.com/office/powerpoint/2010/main" val="379500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If you are interested in the nursing assistant program or if you're not sure if nursing is for you, PPSC offers nurse assistant classes during the spring, summer, and fall semesters. Students can take them in the evenings, on weekends, during the day, and during the week. There are no prerequisites or age limits so you can sign up for the nurse assistant program if you're still in high school. There will be some requirements due the first week of class including the completion of a physical by your medical provider, American Heart Association CPR and other documents. A full list is available on the PPSC Nursing Assistant website.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coursework includes 5 weeks of lecture and lab where students get to practice their skills. Then students complete additional time in long-term care and hospital settings to see what it's like. Once you've completed the 3 NUA courses, you are eligible to sit for the state nursing certificate exam to become a certified nursing aide. You will also receive a certificate from PPSC when the program is completed. If you have any further questions about the nurse assistant program, you can email nursing.</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ppsc@pikespeak.edu</a:t>
            </a:r>
            <a:endParaRPr lang="en-US" sz="18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4</a:t>
            </a:fld>
            <a:endParaRPr lang="en-US"/>
          </a:p>
        </p:txBody>
      </p:sp>
    </p:spTree>
    <p:extLst>
      <p:ext uri="{BB962C8B-B14F-4D97-AF65-F5344CB8AC3E}">
        <p14:creationId xmlns:p14="http://schemas.microsoft.com/office/powerpoint/2010/main" val="224304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hierarchy of nursing begins with a CNA. The next step is the Licensed Practical Nurse or LPN. LPNs perform treatments such as dressing changes, administer tube feedings, insert foley catheters, and  administer medications. They work under an RN and assist with patient care. In some states, LPNs can place IVs once they have an IV certification.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5</a:t>
            </a:fld>
            <a:endParaRPr lang="en-US"/>
          </a:p>
        </p:txBody>
      </p:sp>
    </p:spTree>
    <p:extLst>
      <p:ext uri="{BB962C8B-B14F-4D97-AF65-F5344CB8AC3E}">
        <p14:creationId xmlns:p14="http://schemas.microsoft.com/office/powerpoint/2010/main" val="177535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PPSC, we do not currently have a stand-alone licensed practical nurse or LPN program. Students can choose to become an LPN through our school when they finish the first year of the associate degree program, and then take the additional 1069 course. It is only available in the summer but includes lecture and clinical components.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After taking this course, students can opt out of the ADN program, and test for license as an LPN. Students can also continue into their second year of the ADN program. This is a good opportunity for those who are unable to continue with the program.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6</a:t>
            </a:fld>
            <a:endParaRPr lang="en-US"/>
          </a:p>
        </p:txBody>
      </p:sp>
    </p:spTree>
    <p:extLst>
      <p:ext uri="{BB962C8B-B14F-4D97-AF65-F5344CB8AC3E}">
        <p14:creationId xmlns:p14="http://schemas.microsoft.com/office/powerpoint/2010/main" val="203966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Sometimes we have LPNs who are working in the community who want to become registered nurses. We have a course that allows those with a current LPN license to bridge into the second year of the RN program and complete their associates degree.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If you would like to enroll in the LPN bridge program you would need to take nursing 1089, currently offered only in the summer if there are enough qualified applicants.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7</a:t>
            </a:fld>
            <a:endParaRPr lang="en-US"/>
          </a:p>
        </p:txBody>
      </p:sp>
    </p:spTree>
    <p:extLst>
      <p:ext uri="{BB962C8B-B14F-4D97-AF65-F5344CB8AC3E}">
        <p14:creationId xmlns:p14="http://schemas.microsoft.com/office/powerpoint/2010/main" val="228457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One way to start your nursing career is with an Associate Degree in Nursing or ADN, which is what PPCC offers. The PPSC ADN program prepares students to become registered nurses. The registered nurse or RN performs assessments, provides care, and evaluates the effectiveness of care in a wide variety of areas. They can care for patients in the hospital or in the community.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Once you have completed the ADN program, you are eligible to sit for the NCLEX-RN to obtain your license. From there you can earn your bachelor’s degree and more.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8</a:t>
            </a:fld>
            <a:endParaRPr lang="en-US"/>
          </a:p>
        </p:txBody>
      </p:sp>
    </p:spTree>
    <p:extLst>
      <p:ext uri="{BB962C8B-B14F-4D97-AF65-F5344CB8AC3E}">
        <p14:creationId xmlns:p14="http://schemas.microsoft.com/office/powerpoint/2010/main" val="60631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Here is a list of the PPSC Nursing accreditations and approval. We are accredited as a college by the Higher Learning Commission. The nursing program is approved by the Colorado State Board of Nursing, and the Associate's Degree Program is accredited by ACEN, which is our accrediting body. The RN-BSN program is accredited through CCNE.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0A1A169-9715-4A45-82C0-EBC7B94D2621}" type="slidenum">
              <a:rPr lang="en-US" smtClean="0"/>
              <a:t>9</a:t>
            </a:fld>
            <a:endParaRPr lang="en-US"/>
          </a:p>
        </p:txBody>
      </p:sp>
    </p:spTree>
    <p:extLst>
      <p:ext uri="{BB962C8B-B14F-4D97-AF65-F5344CB8AC3E}">
        <p14:creationId xmlns:p14="http://schemas.microsoft.com/office/powerpoint/2010/main" val="1646148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1">
            <a:alphaModFix amt="10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2"/>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hyperlink" Target="https://www.colorado.gov/pacific/dora/Nursin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hyperlink" Target="mailto:Records@ppcc.edu"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https://www.ppcc.edu/degrees-certificates/nursing/adn/nursing-application"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hyperlink" Target="https://www.colorado.gov/pacific/dora/Nursing"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hyperlink" Target="https://www.ppsc.edu/nursing"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hyperlink" Target="mailto:nursing.ppcc@ppcc.edu"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hyperlink" Target="mailto:nursing@pikespeak.edu"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2523FE-84A4-8A71-5A09-D692E1E00E69}"/>
              </a:ext>
            </a:extLst>
          </p:cNvPr>
          <p:cNvSpPr txBox="1"/>
          <p:nvPr/>
        </p:nvSpPr>
        <p:spPr>
          <a:xfrm>
            <a:off x="332508" y="2644170"/>
            <a:ext cx="5371606" cy="1200329"/>
          </a:xfrm>
          <a:prstGeom prst="rect">
            <a:avLst/>
          </a:prstGeom>
          <a:noFill/>
        </p:spPr>
        <p:txBody>
          <a:bodyPr wrap="square" rtlCol="0">
            <a:spAutoFit/>
          </a:bodyPr>
          <a:lstStyle/>
          <a:p>
            <a:pPr algn="ctr"/>
            <a:r>
              <a:rPr lang="en-US" sz="2400" dirty="0">
                <a:latin typeface="Helvetica" panose="020B0604020202020204" pitchFamily="34" charset="0"/>
                <a:cs typeface="Helvetica" panose="020B0604020202020204" pitchFamily="34" charset="0"/>
              </a:rPr>
              <a:t>Associate Degree Nursing (ADN) Program Information</a:t>
            </a:r>
          </a:p>
          <a:p>
            <a:pPr algn="ctr"/>
            <a:r>
              <a:rPr lang="en-US" sz="2400" dirty="0">
                <a:latin typeface="Helvetica" panose="020B0604020202020204" pitchFamily="34" charset="0"/>
                <a:cs typeface="Helvetica" panose="020B0604020202020204" pitchFamily="34" charset="0"/>
              </a:rPr>
              <a:t>Fall 2023</a:t>
            </a:r>
          </a:p>
        </p:txBody>
      </p:sp>
      <p:pic>
        <p:nvPicPr>
          <p:cNvPr id="6" name="Recorded Sound">
            <a:hlinkClick r:id="" action="ppaction://media"/>
            <a:extLst>
              <a:ext uri="{FF2B5EF4-FFF2-40B4-BE49-F238E27FC236}">
                <a16:creationId xmlns:a16="http://schemas.microsoft.com/office/drawing/2014/main" id="{E0374558-C21A-93A4-F267-E2D46F1F7A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1797" y="4397415"/>
            <a:ext cx="609600" cy="609600"/>
          </a:xfrm>
          <a:prstGeom prst="rect">
            <a:avLst/>
          </a:prstGeom>
        </p:spPr>
      </p:pic>
    </p:spTree>
    <p:extLst>
      <p:ext uri="{BB962C8B-B14F-4D97-AF65-F5344CB8AC3E}">
        <p14:creationId xmlns:p14="http://schemas.microsoft.com/office/powerpoint/2010/main" val="38999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6D59-01BD-902F-737F-7ADD8988A0CF}"/>
              </a:ext>
            </a:extLst>
          </p:cNvPr>
          <p:cNvSpPr>
            <a:spLocks noGrp="1"/>
          </p:cNvSpPr>
          <p:nvPr>
            <p:ph type="title"/>
          </p:nvPr>
        </p:nvSpPr>
        <p:spPr/>
        <p:txBody>
          <a:bodyPr/>
          <a:lstStyle/>
          <a:p>
            <a:pPr algn="ctr"/>
            <a:r>
              <a:rPr lang="en-US" dirty="0"/>
              <a:t>Department of Regulatory Agencies (DORA)</a:t>
            </a:r>
          </a:p>
        </p:txBody>
      </p:sp>
      <p:sp>
        <p:nvSpPr>
          <p:cNvPr id="3" name="Content Placeholder 2">
            <a:extLst>
              <a:ext uri="{FF2B5EF4-FFF2-40B4-BE49-F238E27FC236}">
                <a16:creationId xmlns:a16="http://schemas.microsoft.com/office/drawing/2014/main" id="{2703BCB9-47E7-C00B-FC89-B73C0024AEDF}"/>
              </a:ext>
            </a:extLst>
          </p:cNvPr>
          <p:cNvSpPr>
            <a:spLocks noGrp="1"/>
          </p:cNvSpPr>
          <p:nvPr>
            <p:ph idx="1"/>
          </p:nvPr>
        </p:nvSpPr>
        <p:spPr/>
        <p:txBody>
          <a:bodyPr/>
          <a:lstStyle/>
          <a:p>
            <a:pPr marL="469900" marR="1125220" indent="-457200">
              <a:lnSpc>
                <a:spcPct val="100000"/>
              </a:lnSpc>
              <a:spcBef>
                <a:spcPts val="100"/>
              </a:spcBef>
              <a:buClr>
                <a:srgbClr val="C00000"/>
              </a:buClr>
              <a:buFont typeface="Wingdings"/>
              <a:buChar char=""/>
              <a:tabLst>
                <a:tab pos="469265" algn="l"/>
                <a:tab pos="469900" algn="l"/>
              </a:tabLst>
            </a:pPr>
            <a:r>
              <a:rPr lang="en-US" sz="2400" spc="-5" dirty="0">
                <a:latin typeface="Helvetica"/>
                <a:cs typeface="Helvetica"/>
              </a:rPr>
              <a:t>Please</a:t>
            </a:r>
            <a:r>
              <a:rPr lang="en-US" sz="2400" spc="15" dirty="0">
                <a:latin typeface="Helvetica"/>
                <a:cs typeface="Helvetica"/>
              </a:rPr>
              <a:t> </a:t>
            </a:r>
            <a:r>
              <a:rPr lang="en-US" sz="2400" spc="-5" dirty="0">
                <a:latin typeface="Helvetica"/>
                <a:cs typeface="Helvetica"/>
              </a:rPr>
              <a:t>call</a:t>
            </a:r>
            <a:r>
              <a:rPr lang="en-US" sz="2400" spc="5" dirty="0">
                <a:latin typeface="Helvetica"/>
                <a:cs typeface="Helvetica"/>
              </a:rPr>
              <a:t> </a:t>
            </a:r>
            <a:r>
              <a:rPr lang="en-US" sz="2400" spc="-5" dirty="0">
                <a:latin typeface="Helvetica"/>
                <a:cs typeface="Helvetica"/>
              </a:rPr>
              <a:t>303-894-2430</a:t>
            </a:r>
            <a:r>
              <a:rPr lang="en-US" sz="2400" spc="35" dirty="0">
                <a:latin typeface="Helvetica"/>
                <a:cs typeface="Helvetica"/>
              </a:rPr>
              <a:t> </a:t>
            </a:r>
            <a:r>
              <a:rPr lang="en-US" sz="2400" spc="-5" dirty="0">
                <a:latin typeface="Helvetica"/>
                <a:cs typeface="Helvetica"/>
              </a:rPr>
              <a:t>or</a:t>
            </a:r>
            <a:r>
              <a:rPr lang="en-US" sz="2400" spc="5" dirty="0">
                <a:latin typeface="Helvetica"/>
                <a:cs typeface="Helvetica"/>
              </a:rPr>
              <a:t> </a:t>
            </a:r>
            <a:r>
              <a:rPr lang="en-US" sz="2400" spc="-5" dirty="0">
                <a:latin typeface="Helvetica"/>
                <a:cs typeface="Helvetica"/>
              </a:rPr>
              <a:t>visit</a:t>
            </a:r>
            <a:r>
              <a:rPr lang="en-US" sz="2400" spc="5" dirty="0">
                <a:latin typeface="Helvetica"/>
                <a:cs typeface="Helvetica"/>
              </a:rPr>
              <a:t> </a:t>
            </a:r>
            <a:r>
              <a:rPr lang="en-US" sz="2400" dirty="0">
                <a:latin typeface="Helvetica"/>
                <a:cs typeface="Helvetica"/>
              </a:rPr>
              <a:t>the </a:t>
            </a:r>
            <a:r>
              <a:rPr lang="en-US" sz="2400" spc="-5" dirty="0">
                <a:latin typeface="Helvetica"/>
                <a:cs typeface="Helvetica"/>
              </a:rPr>
              <a:t>website: </a:t>
            </a:r>
            <a:r>
              <a:rPr lang="en-US" sz="2400" dirty="0">
                <a:latin typeface="Helvetica"/>
                <a:cs typeface="Helvetica"/>
              </a:rPr>
              <a:t> </a:t>
            </a:r>
            <a:r>
              <a:rPr lang="en-US" sz="2400" u="heavy" dirty="0">
                <a:uFill>
                  <a:solidFill>
                    <a:srgbClr val="000000"/>
                  </a:solidFill>
                </a:uFill>
                <a:latin typeface="Helvetica"/>
                <a:cs typeface="Helvetica"/>
                <a:hlinkClick r:id="rId5"/>
              </a:rPr>
              <a:t>https://w</a:t>
            </a:r>
            <a:r>
              <a:rPr lang="en-US" sz="2400" u="heavy" spc="-10" dirty="0">
                <a:uFill>
                  <a:solidFill>
                    <a:srgbClr val="000000"/>
                  </a:solidFill>
                </a:uFill>
                <a:latin typeface="Helvetica"/>
                <a:cs typeface="Helvetica"/>
                <a:hlinkClick r:id="rId5"/>
              </a:rPr>
              <a:t>w</a:t>
            </a:r>
            <a:r>
              <a:rPr lang="en-US" sz="2400" u="heavy" spc="-140" dirty="0">
                <a:uFill>
                  <a:solidFill>
                    <a:srgbClr val="000000"/>
                  </a:solidFill>
                </a:uFill>
                <a:latin typeface="Helvetica"/>
                <a:cs typeface="Helvetica"/>
                <a:hlinkClick r:id="rId5"/>
              </a:rPr>
              <a:t>w</a:t>
            </a:r>
            <a:r>
              <a:rPr lang="en-US" sz="2400" u="heavy" dirty="0">
                <a:uFill>
                  <a:solidFill>
                    <a:srgbClr val="000000"/>
                  </a:solidFill>
                </a:uFill>
                <a:latin typeface="Helvetica"/>
                <a:cs typeface="Helvetica"/>
                <a:hlinkClick r:id="rId5"/>
              </a:rPr>
              <a:t>.Co</a:t>
            </a:r>
            <a:r>
              <a:rPr lang="en-US" sz="2400" u="heavy" spc="-15" dirty="0">
                <a:uFill>
                  <a:solidFill>
                    <a:srgbClr val="000000"/>
                  </a:solidFill>
                </a:uFill>
                <a:latin typeface="Helvetica"/>
                <a:cs typeface="Helvetica"/>
                <a:hlinkClick r:id="rId5"/>
              </a:rPr>
              <a:t>l</a:t>
            </a:r>
            <a:r>
              <a:rPr lang="en-US" sz="2400" u="heavy" dirty="0">
                <a:uFill>
                  <a:solidFill>
                    <a:srgbClr val="000000"/>
                  </a:solidFill>
                </a:uFill>
                <a:latin typeface="Helvetica"/>
                <a:cs typeface="Helvetica"/>
                <a:hlinkClick r:id="rId5"/>
              </a:rPr>
              <a:t>orad</a:t>
            </a:r>
            <a:r>
              <a:rPr lang="en-US" sz="2400" u="heavy" spc="-15" dirty="0">
                <a:uFill>
                  <a:solidFill>
                    <a:srgbClr val="000000"/>
                  </a:solidFill>
                </a:uFill>
                <a:latin typeface="Helvetica"/>
                <a:cs typeface="Helvetica"/>
                <a:hlinkClick r:id="rId5"/>
              </a:rPr>
              <a:t>o</a:t>
            </a:r>
            <a:r>
              <a:rPr lang="en-US" sz="2400" u="heavy" dirty="0">
                <a:uFill>
                  <a:solidFill>
                    <a:srgbClr val="000000"/>
                  </a:solidFill>
                </a:uFill>
                <a:latin typeface="Helvetica"/>
                <a:cs typeface="Helvetica"/>
                <a:hlinkClick r:id="rId5"/>
              </a:rPr>
              <a:t>.gov/p</a:t>
            </a:r>
            <a:r>
              <a:rPr lang="en-US" sz="2400" u="heavy" spc="-10" dirty="0">
                <a:uFill>
                  <a:solidFill>
                    <a:srgbClr val="000000"/>
                  </a:solidFill>
                </a:uFill>
                <a:latin typeface="Helvetica"/>
                <a:cs typeface="Helvetica"/>
                <a:hlinkClick r:id="rId5"/>
              </a:rPr>
              <a:t>a</a:t>
            </a:r>
            <a:r>
              <a:rPr lang="en-US" sz="2400" u="heavy" dirty="0">
                <a:uFill>
                  <a:solidFill>
                    <a:srgbClr val="000000"/>
                  </a:solidFill>
                </a:uFill>
                <a:latin typeface="Helvetica"/>
                <a:cs typeface="Helvetica"/>
                <a:hlinkClick r:id="rId5"/>
              </a:rPr>
              <a:t>cif</a:t>
            </a:r>
            <a:r>
              <a:rPr lang="en-US" sz="2400" u="heavy" spc="-10" dirty="0">
                <a:uFill>
                  <a:solidFill>
                    <a:srgbClr val="000000"/>
                  </a:solidFill>
                </a:uFill>
                <a:latin typeface="Helvetica"/>
                <a:cs typeface="Helvetica"/>
                <a:hlinkClick r:id="rId5"/>
              </a:rPr>
              <a:t>i</a:t>
            </a:r>
            <a:r>
              <a:rPr lang="en-US" sz="2400" u="heavy" dirty="0">
                <a:uFill>
                  <a:solidFill>
                    <a:srgbClr val="000000"/>
                  </a:solidFill>
                </a:uFill>
                <a:latin typeface="Helvetica"/>
                <a:cs typeface="Helvetica"/>
                <a:hlinkClick r:id="rId5"/>
              </a:rPr>
              <a:t>c/dora/N</a:t>
            </a:r>
            <a:r>
              <a:rPr lang="en-US" sz="2400" u="heavy" spc="-10" dirty="0">
                <a:uFill>
                  <a:solidFill>
                    <a:srgbClr val="000000"/>
                  </a:solidFill>
                </a:uFill>
                <a:latin typeface="Helvetica"/>
                <a:cs typeface="Helvetica"/>
                <a:hlinkClick r:id="rId5"/>
              </a:rPr>
              <a:t>u</a:t>
            </a:r>
            <a:r>
              <a:rPr lang="en-US" sz="2400" u="heavy" dirty="0">
                <a:uFill>
                  <a:solidFill>
                    <a:srgbClr val="000000"/>
                  </a:solidFill>
                </a:uFill>
                <a:latin typeface="Helvetica"/>
                <a:cs typeface="Helvetica"/>
                <a:hlinkClick r:id="rId5"/>
              </a:rPr>
              <a:t>rsing</a:t>
            </a:r>
            <a:endParaRPr lang="en-US" sz="2400" dirty="0">
              <a:latin typeface="Helvetica"/>
              <a:cs typeface="Helvetica"/>
            </a:endParaRPr>
          </a:p>
          <a:p>
            <a:pPr>
              <a:lnSpc>
                <a:spcPct val="100000"/>
              </a:lnSpc>
              <a:buClr>
                <a:srgbClr val="C00000"/>
              </a:buClr>
              <a:buFont typeface="Wingdings"/>
              <a:buChar char=""/>
            </a:pPr>
            <a:endParaRPr lang="en-US" sz="2450" dirty="0">
              <a:latin typeface="Helvetica"/>
              <a:cs typeface="Helvetica"/>
            </a:endParaRPr>
          </a:p>
          <a:p>
            <a:pPr marL="926465" lvl="1" indent="-457200">
              <a:lnSpc>
                <a:spcPct val="100000"/>
              </a:lnSpc>
              <a:buClr>
                <a:srgbClr val="C00000"/>
              </a:buClr>
              <a:buFont typeface="Arial"/>
              <a:buChar char="•"/>
              <a:tabLst>
                <a:tab pos="926465" algn="l"/>
                <a:tab pos="927100" algn="l"/>
              </a:tabLst>
            </a:pPr>
            <a:r>
              <a:rPr lang="en-US" sz="2400" dirty="0">
                <a:latin typeface="Helvetica"/>
                <a:cs typeface="Helvetica"/>
              </a:rPr>
              <a:t>For</a:t>
            </a:r>
            <a:r>
              <a:rPr lang="en-US" sz="2400" spc="-15" dirty="0">
                <a:latin typeface="Helvetica"/>
                <a:cs typeface="Helvetica"/>
              </a:rPr>
              <a:t> </a:t>
            </a:r>
            <a:r>
              <a:rPr lang="en-US" sz="2400" spc="-5" dirty="0">
                <a:latin typeface="Helvetica"/>
                <a:cs typeface="Helvetica"/>
              </a:rPr>
              <a:t>NUA</a:t>
            </a:r>
            <a:r>
              <a:rPr lang="en-US" sz="2400" spc="-125" dirty="0">
                <a:latin typeface="Helvetica"/>
                <a:cs typeface="Helvetica"/>
              </a:rPr>
              <a:t> </a:t>
            </a:r>
            <a:r>
              <a:rPr lang="en-US" sz="2400" spc="-5" dirty="0">
                <a:latin typeface="Helvetica"/>
                <a:cs typeface="Helvetica"/>
              </a:rPr>
              <a:t>certification</a:t>
            </a:r>
            <a:r>
              <a:rPr lang="en-US" sz="2400" spc="5" dirty="0">
                <a:latin typeface="Helvetica"/>
                <a:cs typeface="Helvetica"/>
              </a:rPr>
              <a:t> </a:t>
            </a:r>
            <a:r>
              <a:rPr lang="en-US" sz="2400" spc="-5" dirty="0">
                <a:latin typeface="Helvetica"/>
                <a:cs typeface="Helvetica"/>
              </a:rPr>
              <a:t>questions</a:t>
            </a:r>
            <a:endParaRPr lang="en-US" sz="2400" dirty="0">
              <a:latin typeface="Helvetica"/>
              <a:cs typeface="Helvetica"/>
            </a:endParaRPr>
          </a:p>
          <a:p>
            <a:pPr marL="926465" lvl="1" indent="-457200">
              <a:lnSpc>
                <a:spcPct val="100000"/>
              </a:lnSpc>
              <a:buClr>
                <a:srgbClr val="C00000"/>
              </a:buClr>
              <a:buFont typeface="Arial"/>
              <a:buChar char="•"/>
              <a:tabLst>
                <a:tab pos="926465" algn="l"/>
                <a:tab pos="927100" algn="l"/>
              </a:tabLst>
            </a:pPr>
            <a:r>
              <a:rPr lang="en-US" sz="2400" spc="-5" dirty="0">
                <a:latin typeface="Helvetica"/>
                <a:cs typeface="Helvetica"/>
              </a:rPr>
              <a:t>For</a:t>
            </a:r>
            <a:r>
              <a:rPr lang="en-US" sz="2400" dirty="0">
                <a:latin typeface="Helvetica"/>
                <a:cs typeface="Helvetica"/>
              </a:rPr>
              <a:t> transfer</a:t>
            </a:r>
            <a:r>
              <a:rPr lang="en-US" sz="2400" spc="-5" dirty="0">
                <a:latin typeface="Helvetica"/>
                <a:cs typeface="Helvetica"/>
              </a:rPr>
              <a:t> </a:t>
            </a:r>
            <a:r>
              <a:rPr lang="en-US" sz="2400" dirty="0">
                <a:latin typeface="Helvetica"/>
                <a:cs typeface="Helvetica"/>
              </a:rPr>
              <a:t>of</a:t>
            </a:r>
            <a:r>
              <a:rPr lang="en-US" sz="2400" spc="-15" dirty="0">
                <a:latin typeface="Helvetica"/>
                <a:cs typeface="Helvetica"/>
              </a:rPr>
              <a:t> </a:t>
            </a:r>
            <a:r>
              <a:rPr lang="en-US" sz="2400" spc="-5" dirty="0">
                <a:latin typeface="Helvetica"/>
                <a:cs typeface="Helvetica"/>
              </a:rPr>
              <a:t>NUA</a:t>
            </a:r>
            <a:r>
              <a:rPr lang="en-US" sz="2400" spc="-114" dirty="0">
                <a:latin typeface="Helvetica"/>
                <a:cs typeface="Helvetica"/>
              </a:rPr>
              <a:t> </a:t>
            </a:r>
            <a:r>
              <a:rPr lang="en-US" sz="2400" spc="-5" dirty="0">
                <a:latin typeface="Helvetica"/>
                <a:cs typeface="Helvetica"/>
              </a:rPr>
              <a:t>certifications</a:t>
            </a:r>
            <a:r>
              <a:rPr lang="en-US" sz="2400" spc="5" dirty="0">
                <a:latin typeface="Helvetica"/>
                <a:cs typeface="Helvetica"/>
              </a:rPr>
              <a:t> </a:t>
            </a:r>
            <a:r>
              <a:rPr lang="en-US" sz="2400" dirty="0">
                <a:latin typeface="Helvetica"/>
                <a:cs typeface="Helvetica"/>
              </a:rPr>
              <a:t>and</a:t>
            </a:r>
            <a:r>
              <a:rPr lang="en-US" sz="2400" spc="10" dirty="0">
                <a:latin typeface="Helvetica"/>
                <a:cs typeface="Helvetica"/>
              </a:rPr>
              <a:t> </a:t>
            </a:r>
            <a:r>
              <a:rPr lang="en-US" sz="2400" spc="-5" dirty="0">
                <a:latin typeface="Helvetica"/>
                <a:cs typeface="Helvetica"/>
              </a:rPr>
              <a:t>transfer</a:t>
            </a:r>
            <a:r>
              <a:rPr lang="en-US" sz="2400" spc="-20" dirty="0">
                <a:latin typeface="Helvetica"/>
                <a:cs typeface="Helvetica"/>
              </a:rPr>
              <a:t> </a:t>
            </a:r>
            <a:r>
              <a:rPr lang="en-US" sz="2400" dirty="0">
                <a:latin typeface="Helvetica"/>
                <a:cs typeface="Helvetica"/>
              </a:rPr>
              <a:t>of </a:t>
            </a:r>
            <a:r>
              <a:rPr lang="en-US" sz="2400" spc="-5" dirty="0">
                <a:latin typeface="Helvetica"/>
                <a:cs typeface="Helvetica"/>
              </a:rPr>
              <a:t>LPN</a:t>
            </a:r>
            <a:r>
              <a:rPr lang="en-US" sz="2400" spc="-25" dirty="0">
                <a:latin typeface="Helvetica"/>
                <a:cs typeface="Helvetica"/>
              </a:rPr>
              <a:t> </a:t>
            </a:r>
            <a:r>
              <a:rPr lang="en-US" sz="2400" spc="-5" dirty="0">
                <a:latin typeface="Helvetica"/>
                <a:cs typeface="Helvetica"/>
              </a:rPr>
              <a:t>licenses</a:t>
            </a:r>
            <a:endParaRPr lang="en-US" sz="2400" dirty="0">
              <a:latin typeface="Helvetica"/>
              <a:cs typeface="Helvetica"/>
            </a:endParaRPr>
          </a:p>
          <a:p>
            <a:pPr marL="926465" marR="5080" lvl="1" indent="-457200">
              <a:lnSpc>
                <a:spcPct val="100000"/>
              </a:lnSpc>
              <a:buClr>
                <a:srgbClr val="C00000"/>
              </a:buClr>
              <a:buFont typeface="Arial"/>
              <a:buChar char="•"/>
              <a:tabLst>
                <a:tab pos="926465" algn="l"/>
                <a:tab pos="927100" algn="l"/>
              </a:tabLst>
            </a:pPr>
            <a:r>
              <a:rPr lang="en-US" sz="2400" dirty="0">
                <a:latin typeface="Helvetica"/>
                <a:cs typeface="Helvetica"/>
              </a:rPr>
              <a:t>For</a:t>
            </a:r>
            <a:r>
              <a:rPr lang="en-US" sz="2400" spc="-10" dirty="0">
                <a:latin typeface="Helvetica"/>
                <a:cs typeface="Helvetica"/>
              </a:rPr>
              <a:t> </a:t>
            </a:r>
            <a:r>
              <a:rPr lang="en-US" sz="2400" dirty="0">
                <a:latin typeface="Helvetica"/>
                <a:cs typeface="Helvetica"/>
              </a:rPr>
              <a:t>reinstatement</a:t>
            </a:r>
            <a:r>
              <a:rPr lang="en-US" sz="2400" spc="5" dirty="0">
                <a:latin typeface="Helvetica"/>
                <a:cs typeface="Helvetica"/>
              </a:rPr>
              <a:t> </a:t>
            </a:r>
            <a:r>
              <a:rPr lang="en-US" sz="2400" dirty="0">
                <a:latin typeface="Helvetica"/>
                <a:cs typeface="Helvetica"/>
              </a:rPr>
              <a:t>of </a:t>
            </a:r>
            <a:r>
              <a:rPr lang="en-US" sz="2400" spc="-10" dirty="0">
                <a:latin typeface="Helvetica"/>
                <a:cs typeface="Helvetica"/>
              </a:rPr>
              <a:t>expired</a:t>
            </a:r>
            <a:r>
              <a:rPr lang="en-US" sz="2400" spc="30" dirty="0">
                <a:latin typeface="Helvetica"/>
                <a:cs typeface="Helvetica"/>
              </a:rPr>
              <a:t> </a:t>
            </a:r>
            <a:r>
              <a:rPr lang="en-US" sz="2400" spc="-5" dirty="0">
                <a:latin typeface="Helvetica"/>
                <a:cs typeface="Helvetica"/>
              </a:rPr>
              <a:t>NUA</a:t>
            </a:r>
            <a:r>
              <a:rPr lang="en-US" sz="2400" spc="-125" dirty="0">
                <a:latin typeface="Helvetica"/>
                <a:cs typeface="Helvetica"/>
              </a:rPr>
              <a:t> </a:t>
            </a:r>
            <a:r>
              <a:rPr lang="en-US" sz="2400" spc="-5" dirty="0">
                <a:latin typeface="Helvetica"/>
                <a:cs typeface="Helvetica"/>
              </a:rPr>
              <a:t>certifications</a:t>
            </a:r>
            <a:r>
              <a:rPr lang="en-US" sz="2400" spc="10" dirty="0">
                <a:latin typeface="Helvetica"/>
                <a:cs typeface="Helvetica"/>
              </a:rPr>
              <a:t> </a:t>
            </a:r>
            <a:r>
              <a:rPr lang="en-US" sz="2400" spc="-5" dirty="0">
                <a:latin typeface="Helvetica"/>
                <a:cs typeface="Helvetica"/>
              </a:rPr>
              <a:t>and </a:t>
            </a:r>
            <a:r>
              <a:rPr lang="en-US" sz="2400" spc="-650" dirty="0">
                <a:latin typeface="Helvetica"/>
                <a:cs typeface="Helvetica"/>
              </a:rPr>
              <a:t> </a:t>
            </a:r>
            <a:r>
              <a:rPr lang="en-US" sz="2400" spc="-5" dirty="0">
                <a:latin typeface="Helvetica"/>
                <a:cs typeface="Helvetica"/>
              </a:rPr>
              <a:t>expired</a:t>
            </a:r>
            <a:r>
              <a:rPr lang="en-US" sz="2400" spc="20" dirty="0">
                <a:latin typeface="Helvetica"/>
                <a:cs typeface="Helvetica"/>
              </a:rPr>
              <a:t> </a:t>
            </a:r>
            <a:r>
              <a:rPr lang="en-US" sz="2400" spc="-5" dirty="0">
                <a:latin typeface="Helvetica"/>
                <a:cs typeface="Helvetica"/>
              </a:rPr>
              <a:t>LPN</a:t>
            </a:r>
            <a:r>
              <a:rPr lang="en-US" sz="2400" spc="10" dirty="0">
                <a:latin typeface="Helvetica"/>
                <a:cs typeface="Helvetica"/>
              </a:rPr>
              <a:t> </a:t>
            </a:r>
            <a:r>
              <a:rPr lang="en-US" sz="2400" spc="-5" dirty="0">
                <a:latin typeface="Helvetica"/>
                <a:cs typeface="Helvetica"/>
              </a:rPr>
              <a:t>licenses</a:t>
            </a:r>
          </a:p>
          <a:p>
            <a:pPr marL="926465" marR="5080" lvl="1" indent="-457200">
              <a:lnSpc>
                <a:spcPct val="100000"/>
              </a:lnSpc>
              <a:buClr>
                <a:srgbClr val="C00000"/>
              </a:buClr>
              <a:buFont typeface="Arial"/>
              <a:buChar char="•"/>
              <a:tabLst>
                <a:tab pos="926465" algn="l"/>
                <a:tab pos="927100" algn="l"/>
              </a:tabLst>
            </a:pPr>
            <a:r>
              <a:rPr lang="en-US" sz="2400" spc="-5" dirty="0">
                <a:latin typeface="Helvetica"/>
                <a:cs typeface="Helvetica"/>
              </a:rPr>
              <a:t>Disqualifying offences</a:t>
            </a:r>
            <a:endParaRPr lang="en-US" sz="2400" dirty="0">
              <a:latin typeface="Helvetica"/>
              <a:cs typeface="Helvetica"/>
            </a:endParaRPr>
          </a:p>
          <a:p>
            <a:pPr marL="926465" lvl="1" indent="-457200">
              <a:lnSpc>
                <a:spcPct val="100000"/>
              </a:lnSpc>
              <a:buClr>
                <a:srgbClr val="C00000"/>
              </a:buClr>
              <a:buFont typeface="Arial"/>
              <a:buChar char="•"/>
              <a:tabLst>
                <a:tab pos="926465" algn="l"/>
                <a:tab pos="927100" algn="l"/>
              </a:tabLst>
            </a:pPr>
            <a:r>
              <a:rPr lang="en-US" sz="2400" spc="-5" dirty="0">
                <a:latin typeface="Helvetica"/>
                <a:cs typeface="Helvetica"/>
              </a:rPr>
              <a:t>And all</a:t>
            </a:r>
            <a:r>
              <a:rPr lang="en-US" sz="2400" spc="15" dirty="0">
                <a:latin typeface="Helvetica"/>
                <a:cs typeface="Helvetica"/>
              </a:rPr>
              <a:t> </a:t>
            </a:r>
            <a:r>
              <a:rPr lang="en-US" sz="2400" spc="-5" dirty="0">
                <a:latin typeface="Helvetica"/>
                <a:cs typeface="Helvetica"/>
              </a:rPr>
              <a:t>other</a:t>
            </a:r>
            <a:r>
              <a:rPr lang="en-US" sz="2400" dirty="0">
                <a:latin typeface="Helvetica"/>
                <a:cs typeface="Helvetica"/>
              </a:rPr>
              <a:t> </a:t>
            </a:r>
            <a:r>
              <a:rPr lang="en-US" sz="2400" spc="-5" dirty="0">
                <a:latin typeface="Helvetica"/>
                <a:cs typeface="Helvetica"/>
              </a:rPr>
              <a:t>related</a:t>
            </a:r>
            <a:r>
              <a:rPr lang="en-US" sz="2400" spc="10" dirty="0">
                <a:latin typeface="Helvetica"/>
                <a:cs typeface="Helvetica"/>
              </a:rPr>
              <a:t> </a:t>
            </a:r>
            <a:r>
              <a:rPr lang="en-US" sz="2400" spc="-5" dirty="0">
                <a:latin typeface="Helvetica"/>
                <a:cs typeface="Helvetica"/>
              </a:rPr>
              <a:t>questions</a:t>
            </a:r>
            <a:endParaRPr lang="en-US" sz="2400" dirty="0">
              <a:latin typeface="Helvetica"/>
              <a:cs typeface="Helvetica"/>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AABF629F-BB05-8231-069C-4A96D12908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6437" y="2056765"/>
            <a:ext cx="487363" cy="487363"/>
          </a:xfrm>
          <a:prstGeom prst="rect">
            <a:avLst/>
          </a:prstGeom>
        </p:spPr>
      </p:pic>
    </p:spTree>
    <p:extLst>
      <p:ext uri="{BB962C8B-B14F-4D97-AF65-F5344CB8AC3E}">
        <p14:creationId xmlns:p14="http://schemas.microsoft.com/office/powerpoint/2010/main" val="120396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FAB8-4353-8C50-7302-170689066766}"/>
              </a:ext>
            </a:extLst>
          </p:cNvPr>
          <p:cNvSpPr>
            <a:spLocks noGrp="1"/>
          </p:cNvSpPr>
          <p:nvPr>
            <p:ph type="title"/>
          </p:nvPr>
        </p:nvSpPr>
        <p:spPr/>
        <p:txBody>
          <a:bodyPr/>
          <a:lstStyle/>
          <a:p>
            <a:pPr algn="ctr"/>
            <a:r>
              <a:rPr lang="en-US" dirty="0"/>
              <a:t>Steps for Admission to Pikes Peak State College</a:t>
            </a:r>
          </a:p>
        </p:txBody>
      </p:sp>
      <p:sp>
        <p:nvSpPr>
          <p:cNvPr id="3" name="Content Placeholder 2">
            <a:extLst>
              <a:ext uri="{FF2B5EF4-FFF2-40B4-BE49-F238E27FC236}">
                <a16:creationId xmlns:a16="http://schemas.microsoft.com/office/drawing/2014/main" id="{DBC27969-B01F-97C6-C3ED-306D557484BD}"/>
              </a:ext>
            </a:extLst>
          </p:cNvPr>
          <p:cNvSpPr>
            <a:spLocks noGrp="1"/>
          </p:cNvSpPr>
          <p:nvPr>
            <p:ph idx="1"/>
          </p:nvPr>
        </p:nvSpPr>
        <p:spPr>
          <a:xfrm>
            <a:off x="838200" y="1690688"/>
            <a:ext cx="10515600" cy="4486275"/>
          </a:xfrm>
        </p:spPr>
        <p:txBody>
          <a:bodyPr>
            <a:normAutofit/>
          </a:bodyPr>
          <a:lstStyle/>
          <a:p>
            <a:pPr marL="12700" indent="0">
              <a:lnSpc>
                <a:spcPct val="100000"/>
              </a:lnSpc>
              <a:spcBef>
                <a:spcPts val="700"/>
              </a:spcBef>
              <a:buNone/>
              <a:tabLst>
                <a:tab pos="355600" algn="l"/>
              </a:tabLst>
            </a:pPr>
            <a:r>
              <a:rPr lang="en-US" sz="2400" b="1" dirty="0">
                <a:latin typeface="Helvetica"/>
                <a:cs typeface="Helvetica"/>
              </a:rPr>
              <a:t>Step</a:t>
            </a:r>
            <a:r>
              <a:rPr lang="en-US" sz="2400" b="1" spc="-20" dirty="0">
                <a:latin typeface="Helvetica"/>
                <a:cs typeface="Helvetica"/>
              </a:rPr>
              <a:t> </a:t>
            </a:r>
            <a:r>
              <a:rPr lang="en-US" sz="2400" b="1" dirty="0">
                <a:latin typeface="Helvetica"/>
                <a:cs typeface="Helvetica"/>
              </a:rPr>
              <a:t>1</a:t>
            </a:r>
            <a:r>
              <a:rPr lang="en-US" sz="2400" b="1" spc="-15" dirty="0">
                <a:latin typeface="Helvetica"/>
                <a:cs typeface="Helvetica"/>
              </a:rPr>
              <a:t> </a:t>
            </a:r>
            <a:r>
              <a:rPr lang="en-US" sz="2400" b="1" dirty="0">
                <a:latin typeface="Helvetica"/>
                <a:cs typeface="Helvetica"/>
              </a:rPr>
              <a:t>–</a:t>
            </a:r>
            <a:r>
              <a:rPr lang="en-US" sz="2400" b="1" spc="-5" dirty="0">
                <a:latin typeface="Helvetica"/>
                <a:cs typeface="Helvetica"/>
              </a:rPr>
              <a:t> Go to pikespeak.edu </a:t>
            </a:r>
          </a:p>
          <a:p>
            <a:pPr marL="12700" indent="0">
              <a:lnSpc>
                <a:spcPct val="100000"/>
              </a:lnSpc>
              <a:spcBef>
                <a:spcPts val="700"/>
              </a:spcBef>
              <a:buNone/>
              <a:tabLst>
                <a:tab pos="355600" algn="l"/>
              </a:tabLst>
            </a:pPr>
            <a:r>
              <a:rPr lang="en-US" sz="2400" b="1" spc="-5" dirty="0">
                <a:latin typeface="Helvetica"/>
                <a:cs typeface="Helvetica"/>
              </a:rPr>
              <a:t>Step 2 - Click</a:t>
            </a:r>
            <a:r>
              <a:rPr lang="en-US" sz="2400" b="1" spc="-35" dirty="0">
                <a:latin typeface="Helvetica"/>
                <a:cs typeface="Helvetica"/>
              </a:rPr>
              <a:t> </a:t>
            </a:r>
            <a:r>
              <a:rPr lang="en-US" sz="2400" b="1" spc="-5" dirty="0">
                <a:latin typeface="Helvetica"/>
                <a:cs typeface="Helvetica"/>
              </a:rPr>
              <a:t>on</a:t>
            </a:r>
            <a:r>
              <a:rPr lang="en-US" sz="2400" b="1" spc="-15" dirty="0">
                <a:latin typeface="Helvetica"/>
                <a:cs typeface="Helvetica"/>
              </a:rPr>
              <a:t> </a:t>
            </a:r>
            <a:r>
              <a:rPr lang="en-US" sz="2400" b="1" spc="-5" dirty="0">
                <a:latin typeface="Helvetica"/>
                <a:cs typeface="Helvetica"/>
              </a:rPr>
              <a:t>the</a:t>
            </a:r>
            <a:r>
              <a:rPr lang="en-US" sz="2400" b="1" spc="-10" dirty="0">
                <a:latin typeface="Helvetica"/>
                <a:cs typeface="Helvetica"/>
              </a:rPr>
              <a:t> “APPLY”</a:t>
            </a:r>
            <a:r>
              <a:rPr lang="en-US" sz="2400" b="1" spc="15" dirty="0">
                <a:latin typeface="Helvetica"/>
                <a:cs typeface="Helvetica"/>
              </a:rPr>
              <a:t> </a:t>
            </a:r>
            <a:r>
              <a:rPr lang="en-US" sz="2400" b="1" spc="-5" dirty="0">
                <a:latin typeface="Helvetica"/>
                <a:cs typeface="Helvetica"/>
              </a:rPr>
              <a:t>button</a:t>
            </a:r>
          </a:p>
          <a:p>
            <a:pPr marL="12700" indent="0">
              <a:lnSpc>
                <a:spcPct val="100000"/>
              </a:lnSpc>
              <a:spcBef>
                <a:spcPts val="700"/>
              </a:spcBef>
              <a:buNone/>
              <a:tabLst>
                <a:tab pos="355600" algn="l"/>
              </a:tabLst>
            </a:pPr>
            <a:endParaRPr lang="en-US" sz="2400" b="1" spc="-5" dirty="0">
              <a:latin typeface="Helvetica"/>
              <a:cs typeface="Helvetica"/>
            </a:endParaRPr>
          </a:p>
          <a:p>
            <a:pPr marL="12700" indent="0">
              <a:lnSpc>
                <a:spcPct val="100000"/>
              </a:lnSpc>
              <a:spcBef>
                <a:spcPts val="700"/>
              </a:spcBef>
              <a:buNone/>
              <a:tabLst>
                <a:tab pos="355600" algn="l"/>
              </a:tabLst>
            </a:pPr>
            <a:endParaRPr lang="en-US" sz="2400" b="1" spc="-5" dirty="0">
              <a:latin typeface="Helvetica"/>
              <a:cs typeface="Helvetica"/>
            </a:endParaRPr>
          </a:p>
          <a:p>
            <a:pPr marL="12700" indent="0">
              <a:lnSpc>
                <a:spcPct val="100000"/>
              </a:lnSpc>
              <a:spcBef>
                <a:spcPts val="700"/>
              </a:spcBef>
              <a:buNone/>
              <a:tabLst>
                <a:tab pos="355600" algn="l"/>
              </a:tabLst>
            </a:pPr>
            <a:endParaRPr lang="en-US" sz="2400" b="1" spc="-5" dirty="0">
              <a:latin typeface="Helvetica"/>
              <a:cs typeface="Helvetica"/>
            </a:endParaRPr>
          </a:p>
          <a:p>
            <a:pPr marL="12700" indent="0">
              <a:lnSpc>
                <a:spcPct val="100000"/>
              </a:lnSpc>
              <a:spcBef>
                <a:spcPts val="700"/>
              </a:spcBef>
              <a:buNone/>
              <a:tabLst>
                <a:tab pos="355600" algn="l"/>
              </a:tabLst>
            </a:pPr>
            <a:r>
              <a:rPr lang="en-US" sz="2400" b="1" dirty="0">
                <a:latin typeface="Helvetica"/>
                <a:cs typeface="Helvetica"/>
              </a:rPr>
              <a:t>Step 3 - </a:t>
            </a:r>
            <a:r>
              <a:rPr lang="en-US" sz="2400" b="1" spc="-10" dirty="0">
                <a:latin typeface="Helvetica"/>
                <a:cs typeface="Helvetica"/>
              </a:rPr>
              <a:t>Click on the appropriate link:</a:t>
            </a:r>
          </a:p>
          <a:p>
            <a:pPr marL="12700" indent="0">
              <a:lnSpc>
                <a:spcPct val="100000"/>
              </a:lnSpc>
              <a:spcBef>
                <a:spcPts val="700"/>
              </a:spcBef>
              <a:buNone/>
              <a:tabLst>
                <a:tab pos="355600" algn="l"/>
              </a:tabLst>
            </a:pPr>
            <a:endParaRPr lang="en-US" sz="2400" b="1" dirty="0">
              <a:latin typeface="Helvetica"/>
              <a:cs typeface="Helvetica"/>
            </a:endParaRPr>
          </a:p>
          <a:p>
            <a:pPr marL="355600" indent="-342900">
              <a:lnSpc>
                <a:spcPct val="100000"/>
              </a:lnSpc>
              <a:spcBef>
                <a:spcPts val="700"/>
              </a:spcBef>
              <a:buFont typeface="Wingdings"/>
              <a:buChar char=""/>
              <a:tabLst>
                <a:tab pos="355600" algn="l"/>
              </a:tabLst>
            </a:pPr>
            <a:endParaRPr lang="en-US" sz="2400" dirty="0">
              <a:latin typeface="Helvetica"/>
              <a:cs typeface="Helvetica"/>
            </a:endParaRPr>
          </a:p>
          <a:p>
            <a:pPr marL="355600" indent="-342900">
              <a:lnSpc>
                <a:spcPct val="100000"/>
              </a:lnSpc>
              <a:spcBef>
                <a:spcPts val="355"/>
              </a:spcBef>
              <a:buFont typeface="Wingdings"/>
              <a:buChar char=""/>
              <a:tabLst>
                <a:tab pos="354965" algn="l"/>
                <a:tab pos="355600" algn="l"/>
              </a:tabLst>
            </a:pPr>
            <a:endParaRPr lang="en-US" sz="2400" b="1" spc="-5" dirty="0">
              <a:latin typeface="Helvetica"/>
              <a:cs typeface="Helvetica"/>
            </a:endParaRPr>
          </a:p>
          <a:p>
            <a:pPr marL="12700" indent="0">
              <a:lnSpc>
                <a:spcPts val="1639"/>
              </a:lnSpc>
              <a:spcBef>
                <a:spcPts val="335"/>
              </a:spcBef>
              <a:buNone/>
              <a:tabLst>
                <a:tab pos="354965" algn="l"/>
                <a:tab pos="355600" algn="l"/>
              </a:tabLst>
            </a:pPr>
            <a:endParaRPr lang="en-US" sz="2400" b="1" spc="-10" dirty="0">
              <a:latin typeface="Helvetica"/>
              <a:cs typeface="Helvetica"/>
            </a:endParaRPr>
          </a:p>
          <a:p>
            <a:pPr marL="12700" indent="0">
              <a:lnSpc>
                <a:spcPts val="1639"/>
              </a:lnSpc>
              <a:spcBef>
                <a:spcPts val="335"/>
              </a:spcBef>
              <a:buNone/>
              <a:tabLst>
                <a:tab pos="354965" algn="l"/>
                <a:tab pos="355600" algn="l"/>
              </a:tabLst>
            </a:pPr>
            <a:endParaRPr lang="en-US" sz="2400" dirty="0">
              <a:latin typeface="Helvetica"/>
              <a:cs typeface="Helvetica"/>
            </a:endParaRPr>
          </a:p>
          <a:p>
            <a:pPr marL="0" indent="0">
              <a:buNone/>
            </a:pPr>
            <a:endParaRPr lang="en-US" dirty="0"/>
          </a:p>
        </p:txBody>
      </p:sp>
      <p:pic>
        <p:nvPicPr>
          <p:cNvPr id="6" name="Picture 5">
            <a:extLst>
              <a:ext uri="{FF2B5EF4-FFF2-40B4-BE49-F238E27FC236}">
                <a16:creationId xmlns:a16="http://schemas.microsoft.com/office/drawing/2014/main" id="{A7BFF265-F61C-027F-8768-67461CFD2582}"/>
              </a:ext>
            </a:extLst>
          </p:cNvPr>
          <p:cNvPicPr>
            <a:picLocks noChangeAspect="1"/>
          </p:cNvPicPr>
          <p:nvPr/>
        </p:nvPicPr>
        <p:blipFill rotWithShape="1">
          <a:blip r:embed="rId5"/>
          <a:srcRect r="1064" b="34549"/>
          <a:stretch/>
        </p:blipFill>
        <p:spPr>
          <a:xfrm>
            <a:off x="2859741" y="2667318"/>
            <a:ext cx="6908946" cy="602675"/>
          </a:xfrm>
          <a:prstGeom prst="rect">
            <a:avLst/>
          </a:prstGeom>
        </p:spPr>
      </p:pic>
      <p:pic>
        <p:nvPicPr>
          <p:cNvPr id="5" name="Picture 4">
            <a:extLst>
              <a:ext uri="{FF2B5EF4-FFF2-40B4-BE49-F238E27FC236}">
                <a16:creationId xmlns:a16="http://schemas.microsoft.com/office/drawing/2014/main" id="{CCF92070-754D-AA7A-7D1C-65D1B0E775A3}"/>
              </a:ext>
            </a:extLst>
          </p:cNvPr>
          <p:cNvPicPr>
            <a:picLocks noChangeAspect="1"/>
          </p:cNvPicPr>
          <p:nvPr/>
        </p:nvPicPr>
        <p:blipFill>
          <a:blip r:embed="rId6"/>
          <a:stretch>
            <a:fillRect/>
          </a:stretch>
        </p:blipFill>
        <p:spPr>
          <a:xfrm>
            <a:off x="3820145" y="4766576"/>
            <a:ext cx="4221196" cy="1173263"/>
          </a:xfrm>
          <a:prstGeom prst="rect">
            <a:avLst/>
          </a:prstGeom>
        </p:spPr>
      </p:pic>
      <p:cxnSp>
        <p:nvCxnSpPr>
          <p:cNvPr id="8" name="Straight Arrow Connector 7">
            <a:extLst>
              <a:ext uri="{FF2B5EF4-FFF2-40B4-BE49-F238E27FC236}">
                <a16:creationId xmlns:a16="http://schemas.microsoft.com/office/drawing/2014/main" id="{9508B23B-9075-BD31-3309-5C96F70F835B}"/>
              </a:ext>
            </a:extLst>
          </p:cNvPr>
          <p:cNvCxnSpPr>
            <a:cxnSpLocks/>
          </p:cNvCxnSpPr>
          <p:nvPr/>
        </p:nvCxnSpPr>
        <p:spPr>
          <a:xfrm>
            <a:off x="9031940" y="1980644"/>
            <a:ext cx="421341" cy="519953"/>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 name="Recorded Sound">
            <a:hlinkClick r:id="" action="ppaction://media"/>
            <a:extLst>
              <a:ext uri="{FF2B5EF4-FFF2-40B4-BE49-F238E27FC236}">
                <a16:creationId xmlns:a16="http://schemas.microsoft.com/office/drawing/2014/main" id="{54B10F99-CB70-04A9-68A4-5DB33AD51E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8357" y="1753257"/>
            <a:ext cx="487363" cy="487363"/>
          </a:xfrm>
          <a:prstGeom prst="rect">
            <a:avLst/>
          </a:prstGeom>
        </p:spPr>
      </p:pic>
    </p:spTree>
    <p:extLst>
      <p:ext uri="{BB962C8B-B14F-4D97-AF65-F5344CB8AC3E}">
        <p14:creationId xmlns:p14="http://schemas.microsoft.com/office/powerpoint/2010/main" val="310915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C574-2530-6DB5-A263-36CCFDA4522B}"/>
              </a:ext>
            </a:extLst>
          </p:cNvPr>
          <p:cNvSpPr>
            <a:spLocks noGrp="1"/>
          </p:cNvSpPr>
          <p:nvPr>
            <p:ph type="title"/>
          </p:nvPr>
        </p:nvSpPr>
        <p:spPr/>
        <p:txBody>
          <a:bodyPr/>
          <a:lstStyle/>
          <a:p>
            <a:pPr algn="ctr"/>
            <a:r>
              <a:rPr lang="en-US" dirty="0"/>
              <a:t>Steps for Admission to Pikes Peak State College</a:t>
            </a:r>
          </a:p>
        </p:txBody>
      </p:sp>
      <p:sp>
        <p:nvSpPr>
          <p:cNvPr id="3" name="Content Placeholder 2">
            <a:extLst>
              <a:ext uri="{FF2B5EF4-FFF2-40B4-BE49-F238E27FC236}">
                <a16:creationId xmlns:a16="http://schemas.microsoft.com/office/drawing/2014/main" id="{6DFA82DB-0B80-2D6A-95D4-6001907287A2}"/>
              </a:ext>
            </a:extLst>
          </p:cNvPr>
          <p:cNvSpPr>
            <a:spLocks noGrp="1"/>
          </p:cNvSpPr>
          <p:nvPr>
            <p:ph idx="1"/>
          </p:nvPr>
        </p:nvSpPr>
        <p:spPr/>
        <p:txBody>
          <a:bodyPr/>
          <a:lstStyle/>
          <a:p>
            <a:pPr marL="12700" indent="0">
              <a:lnSpc>
                <a:spcPct val="100000"/>
              </a:lnSpc>
              <a:spcBef>
                <a:spcPts val="480"/>
              </a:spcBef>
              <a:buNone/>
              <a:tabLst>
                <a:tab pos="469265" algn="l"/>
                <a:tab pos="469900" algn="l"/>
              </a:tabLst>
            </a:pPr>
            <a:r>
              <a:rPr lang="en-US" sz="2400" b="1" spc="-10" dirty="0">
                <a:latin typeface="Helvetica"/>
                <a:cs typeface="Helvetica"/>
              </a:rPr>
              <a:t>Step 4 – Create an account </a:t>
            </a:r>
          </a:p>
          <a:p>
            <a:pPr marL="469900" indent="-457200">
              <a:lnSpc>
                <a:spcPct val="100000"/>
              </a:lnSpc>
              <a:spcBef>
                <a:spcPts val="480"/>
              </a:spcBef>
              <a:buFont typeface="Wingdings"/>
              <a:buChar char=""/>
              <a:tabLst>
                <a:tab pos="469265" algn="l"/>
                <a:tab pos="469900" algn="l"/>
              </a:tabLst>
            </a:pPr>
            <a:endParaRPr lang="en-US" sz="2400" b="1" dirty="0">
              <a:latin typeface="Helvetica"/>
              <a:cs typeface="Helvetica"/>
            </a:endParaRPr>
          </a:p>
          <a:p>
            <a:pPr marL="12700" indent="0">
              <a:lnSpc>
                <a:spcPct val="100000"/>
              </a:lnSpc>
              <a:spcBef>
                <a:spcPts val="480"/>
              </a:spcBef>
              <a:buNone/>
              <a:tabLst>
                <a:tab pos="469265" algn="l"/>
                <a:tab pos="469900" algn="l"/>
              </a:tabLst>
            </a:pPr>
            <a:r>
              <a:rPr lang="en-US" sz="2400" b="1" dirty="0">
                <a:latin typeface="Helvetica"/>
                <a:cs typeface="Helvetica"/>
              </a:rPr>
              <a:t>Step</a:t>
            </a:r>
            <a:r>
              <a:rPr lang="en-US" sz="2400" b="1" spc="-55" dirty="0">
                <a:latin typeface="Helvetica"/>
                <a:cs typeface="Helvetica"/>
              </a:rPr>
              <a:t> 5 – Transfer credits</a:t>
            </a:r>
            <a:endParaRPr lang="en-US" sz="2400" dirty="0">
              <a:latin typeface="Helvetica"/>
              <a:cs typeface="Helvetica"/>
            </a:endParaRPr>
          </a:p>
          <a:p>
            <a:pPr marL="812800" marR="238760" lvl="1" indent="-343535">
              <a:lnSpc>
                <a:spcPct val="100000"/>
              </a:lnSpc>
              <a:spcBef>
                <a:spcPts val="480"/>
              </a:spcBef>
              <a:buClr>
                <a:srgbClr val="C00000"/>
              </a:buClr>
              <a:buFont typeface="Arial"/>
              <a:buChar char="•"/>
              <a:tabLst>
                <a:tab pos="812800" algn="l"/>
                <a:tab pos="813435" algn="l"/>
              </a:tabLst>
            </a:pPr>
            <a:r>
              <a:rPr lang="en-US" sz="2400" dirty="0">
                <a:latin typeface="Helvetica"/>
                <a:cs typeface="Helvetica"/>
              </a:rPr>
              <a:t>Transfer</a:t>
            </a:r>
            <a:r>
              <a:rPr lang="en-US" sz="2400" spc="-40" dirty="0">
                <a:latin typeface="Helvetica"/>
                <a:cs typeface="Helvetica"/>
              </a:rPr>
              <a:t> </a:t>
            </a:r>
            <a:r>
              <a:rPr lang="en-US" sz="2400" dirty="0">
                <a:latin typeface="Helvetica"/>
                <a:cs typeface="Helvetica"/>
              </a:rPr>
              <a:t>all transcripts</a:t>
            </a:r>
            <a:r>
              <a:rPr lang="en-US" sz="2400" spc="-55" dirty="0">
                <a:latin typeface="Helvetica"/>
                <a:cs typeface="Helvetica"/>
              </a:rPr>
              <a:t> </a:t>
            </a:r>
            <a:r>
              <a:rPr lang="en-US" sz="2400" dirty="0">
                <a:latin typeface="Helvetica"/>
                <a:cs typeface="Helvetica"/>
              </a:rPr>
              <a:t>from</a:t>
            </a:r>
            <a:r>
              <a:rPr lang="en-US" sz="2400" spc="-30" dirty="0">
                <a:latin typeface="Helvetica"/>
                <a:cs typeface="Helvetica"/>
              </a:rPr>
              <a:t> </a:t>
            </a:r>
            <a:r>
              <a:rPr lang="en-US" sz="2400" dirty="0">
                <a:latin typeface="Helvetica"/>
                <a:cs typeface="Helvetica"/>
              </a:rPr>
              <a:t>previous</a:t>
            </a:r>
            <a:r>
              <a:rPr lang="en-US" sz="2400" spc="-25" dirty="0">
                <a:latin typeface="Helvetica"/>
                <a:cs typeface="Helvetica"/>
              </a:rPr>
              <a:t> </a:t>
            </a:r>
            <a:r>
              <a:rPr lang="en-US" sz="2400" dirty="0">
                <a:latin typeface="Helvetica"/>
                <a:cs typeface="Helvetica"/>
              </a:rPr>
              <a:t>colleges/universities</a:t>
            </a:r>
            <a:r>
              <a:rPr lang="en-US" sz="2400" spc="-50" dirty="0">
                <a:latin typeface="Helvetica"/>
                <a:cs typeface="Helvetica"/>
              </a:rPr>
              <a:t> </a:t>
            </a:r>
            <a:r>
              <a:rPr lang="en-US" sz="2400" dirty="0">
                <a:latin typeface="Helvetica"/>
                <a:cs typeface="Helvetica"/>
              </a:rPr>
              <a:t>to</a:t>
            </a:r>
            <a:r>
              <a:rPr lang="en-US" sz="2400" spc="-10" dirty="0">
                <a:latin typeface="Helvetica"/>
                <a:cs typeface="Helvetica"/>
              </a:rPr>
              <a:t> </a:t>
            </a:r>
            <a:r>
              <a:rPr lang="en-US" sz="2400" dirty="0">
                <a:latin typeface="Helvetica"/>
                <a:cs typeface="Helvetica"/>
              </a:rPr>
              <a:t>PPSC </a:t>
            </a:r>
            <a:r>
              <a:rPr lang="en-US" sz="2400" spc="-540" dirty="0">
                <a:latin typeface="Helvetica"/>
                <a:cs typeface="Helvetica"/>
              </a:rPr>
              <a:t> </a:t>
            </a:r>
            <a:r>
              <a:rPr lang="en-US" sz="2400" spc="-5" dirty="0">
                <a:latin typeface="Helvetica"/>
                <a:cs typeface="Helvetica"/>
              </a:rPr>
              <a:t>via</a:t>
            </a:r>
            <a:r>
              <a:rPr lang="en-US" sz="2400" spc="-10" dirty="0">
                <a:solidFill>
                  <a:srgbClr val="0000FF"/>
                </a:solidFill>
                <a:latin typeface="Helvetica"/>
                <a:cs typeface="Helvetica"/>
              </a:rPr>
              <a:t> </a:t>
            </a:r>
            <a:r>
              <a:rPr lang="en-US" sz="2400" u="heavy" dirty="0">
                <a:solidFill>
                  <a:srgbClr val="0000FF"/>
                </a:solidFill>
                <a:uFill>
                  <a:solidFill>
                    <a:srgbClr val="0000FF"/>
                  </a:solidFill>
                </a:uFill>
                <a:latin typeface="Helvetica"/>
                <a:cs typeface="Helvetica"/>
                <a:hlinkClick r:id="rId5"/>
              </a:rPr>
              <a:t>Records@pikespeak.edu</a:t>
            </a:r>
            <a:r>
              <a:rPr lang="en-US" sz="2400" spc="-30" dirty="0">
                <a:solidFill>
                  <a:srgbClr val="0000FF"/>
                </a:solidFill>
                <a:latin typeface="Helvetica"/>
                <a:cs typeface="Helvetica"/>
                <a:hlinkClick r:id="rId5"/>
              </a:rPr>
              <a:t> </a:t>
            </a:r>
            <a:r>
              <a:rPr lang="en-US" sz="2400" dirty="0">
                <a:latin typeface="Helvetica"/>
                <a:cs typeface="Helvetica"/>
              </a:rPr>
              <a:t>or</a:t>
            </a:r>
            <a:r>
              <a:rPr lang="en-US" sz="2400" spc="-15" dirty="0">
                <a:latin typeface="Helvetica"/>
                <a:cs typeface="Helvetica"/>
              </a:rPr>
              <a:t> </a:t>
            </a:r>
            <a:r>
              <a:rPr lang="en-US" sz="2400" dirty="0">
                <a:latin typeface="Helvetica"/>
                <a:cs typeface="Helvetica"/>
              </a:rPr>
              <a:t>by</a:t>
            </a:r>
            <a:r>
              <a:rPr lang="en-US" sz="2400" spc="-25" dirty="0">
                <a:latin typeface="Helvetica"/>
                <a:cs typeface="Helvetica"/>
              </a:rPr>
              <a:t> </a:t>
            </a:r>
            <a:r>
              <a:rPr lang="en-US" sz="2400" dirty="0">
                <a:latin typeface="Helvetica"/>
                <a:cs typeface="Helvetica"/>
              </a:rPr>
              <a:t>mail</a:t>
            </a:r>
            <a:r>
              <a:rPr lang="en-US" sz="2400" spc="-5" dirty="0">
                <a:latin typeface="Helvetica"/>
                <a:cs typeface="Helvetica"/>
              </a:rPr>
              <a:t> </a:t>
            </a:r>
            <a:r>
              <a:rPr lang="en-US" sz="2400" dirty="0">
                <a:latin typeface="Helvetica"/>
                <a:cs typeface="Helvetica"/>
              </a:rPr>
              <a:t>using</a:t>
            </a:r>
            <a:r>
              <a:rPr lang="en-US" sz="2400" spc="-30" dirty="0">
                <a:latin typeface="Helvetica"/>
                <a:cs typeface="Helvetica"/>
              </a:rPr>
              <a:t> </a:t>
            </a:r>
            <a:r>
              <a:rPr lang="en-US" sz="2400" dirty="0">
                <a:latin typeface="Helvetica"/>
                <a:cs typeface="Helvetica"/>
              </a:rPr>
              <a:t>only</a:t>
            </a:r>
            <a:r>
              <a:rPr lang="en-US" sz="2400" spc="-10" dirty="0">
                <a:latin typeface="Helvetica"/>
                <a:cs typeface="Helvetica"/>
              </a:rPr>
              <a:t> </a:t>
            </a:r>
            <a:r>
              <a:rPr lang="en-US" sz="2400" dirty="0">
                <a:latin typeface="Helvetica"/>
                <a:cs typeface="Helvetica"/>
              </a:rPr>
              <a:t>official transcripts</a:t>
            </a:r>
          </a:p>
          <a:p>
            <a:pPr marL="812800" marR="5080" lvl="1" indent="-343535">
              <a:lnSpc>
                <a:spcPct val="100000"/>
              </a:lnSpc>
              <a:spcBef>
                <a:spcPts val="484"/>
              </a:spcBef>
              <a:buClr>
                <a:srgbClr val="C00000"/>
              </a:buClr>
              <a:buFont typeface="Arial"/>
              <a:buChar char="•"/>
              <a:tabLst>
                <a:tab pos="812800" algn="l"/>
                <a:tab pos="813435" algn="l"/>
              </a:tabLst>
            </a:pPr>
            <a:r>
              <a:rPr lang="en-US" sz="2400" dirty="0">
                <a:latin typeface="Helvetica"/>
                <a:cs typeface="Helvetica"/>
              </a:rPr>
              <a:t>You</a:t>
            </a:r>
            <a:r>
              <a:rPr lang="en-US" sz="2400" spc="-5" dirty="0">
                <a:latin typeface="Helvetica"/>
                <a:cs typeface="Helvetica"/>
              </a:rPr>
              <a:t> </a:t>
            </a:r>
            <a:r>
              <a:rPr lang="en-US" sz="2400" dirty="0">
                <a:latin typeface="Helvetica"/>
                <a:cs typeface="Helvetica"/>
              </a:rPr>
              <a:t>will</a:t>
            </a:r>
            <a:r>
              <a:rPr lang="en-US" sz="2400" spc="5" dirty="0">
                <a:latin typeface="Helvetica"/>
                <a:cs typeface="Helvetica"/>
              </a:rPr>
              <a:t> </a:t>
            </a:r>
            <a:r>
              <a:rPr lang="en-US" sz="2400" dirty="0">
                <a:latin typeface="Helvetica"/>
                <a:cs typeface="Helvetica"/>
              </a:rPr>
              <a:t>receive</a:t>
            </a:r>
            <a:r>
              <a:rPr lang="en-US" sz="2400" spc="-30" dirty="0">
                <a:latin typeface="Helvetica"/>
                <a:cs typeface="Helvetica"/>
              </a:rPr>
              <a:t> </a:t>
            </a:r>
            <a:r>
              <a:rPr lang="en-US" sz="2400" dirty="0">
                <a:latin typeface="Helvetica"/>
                <a:cs typeface="Helvetica"/>
              </a:rPr>
              <a:t>an</a:t>
            </a:r>
            <a:r>
              <a:rPr lang="en-US" sz="2400" spc="-15" dirty="0">
                <a:latin typeface="Helvetica"/>
                <a:cs typeface="Helvetica"/>
              </a:rPr>
              <a:t> </a:t>
            </a:r>
            <a:r>
              <a:rPr lang="en-US" sz="2400" dirty="0">
                <a:latin typeface="Helvetica"/>
                <a:cs typeface="Helvetica"/>
              </a:rPr>
              <a:t>email on</a:t>
            </a:r>
            <a:r>
              <a:rPr lang="en-US" sz="2400" spc="-5" dirty="0">
                <a:latin typeface="Helvetica"/>
                <a:cs typeface="Helvetica"/>
              </a:rPr>
              <a:t> </a:t>
            </a:r>
            <a:r>
              <a:rPr lang="en-US" sz="2400" dirty="0">
                <a:latin typeface="Helvetica"/>
                <a:cs typeface="Helvetica"/>
              </a:rPr>
              <a:t>your</a:t>
            </a:r>
            <a:r>
              <a:rPr lang="en-US" sz="2400" spc="-25" dirty="0">
                <a:latin typeface="Helvetica"/>
                <a:cs typeface="Helvetica"/>
              </a:rPr>
              <a:t> </a:t>
            </a:r>
            <a:r>
              <a:rPr lang="en-US" sz="2400" dirty="0">
                <a:latin typeface="Helvetica"/>
                <a:cs typeface="Helvetica"/>
              </a:rPr>
              <a:t>student</a:t>
            </a:r>
            <a:r>
              <a:rPr lang="en-US" sz="2400" spc="-35" dirty="0">
                <a:latin typeface="Helvetica"/>
                <a:cs typeface="Helvetica"/>
              </a:rPr>
              <a:t> </a:t>
            </a:r>
            <a:r>
              <a:rPr lang="en-US" sz="2400" dirty="0">
                <a:latin typeface="Helvetica"/>
                <a:cs typeface="Helvetica"/>
              </a:rPr>
              <a:t>email account</a:t>
            </a:r>
            <a:r>
              <a:rPr lang="en-US" sz="2400" spc="-40" dirty="0">
                <a:latin typeface="Helvetica"/>
                <a:cs typeface="Helvetica"/>
              </a:rPr>
              <a:t> </a:t>
            </a:r>
            <a:r>
              <a:rPr lang="en-US" sz="2400" dirty="0">
                <a:latin typeface="Helvetica"/>
                <a:cs typeface="Helvetica"/>
              </a:rPr>
              <a:t>when</a:t>
            </a:r>
            <a:r>
              <a:rPr lang="en-US" sz="2400" spc="-15" dirty="0">
                <a:latin typeface="Helvetica"/>
                <a:cs typeface="Helvetica"/>
              </a:rPr>
              <a:t> </a:t>
            </a:r>
            <a:r>
              <a:rPr lang="en-US" sz="2400" dirty="0">
                <a:latin typeface="Helvetica"/>
                <a:cs typeface="Helvetica"/>
              </a:rPr>
              <a:t>credits </a:t>
            </a:r>
            <a:r>
              <a:rPr lang="en-US" sz="2400" spc="-540" dirty="0">
                <a:latin typeface="Helvetica"/>
                <a:cs typeface="Helvetica"/>
              </a:rPr>
              <a:t> </a:t>
            </a:r>
            <a:r>
              <a:rPr lang="en-US" sz="2400" dirty="0">
                <a:latin typeface="Helvetica"/>
                <a:cs typeface="Helvetica"/>
              </a:rPr>
              <a:t>have</a:t>
            </a:r>
            <a:r>
              <a:rPr lang="en-US" sz="2400" spc="-25" dirty="0">
                <a:latin typeface="Helvetica"/>
                <a:cs typeface="Helvetica"/>
              </a:rPr>
              <a:t> </a:t>
            </a:r>
            <a:r>
              <a:rPr lang="en-US" sz="2400" dirty="0">
                <a:latin typeface="Helvetica"/>
                <a:cs typeface="Helvetica"/>
              </a:rPr>
              <a:t>been</a:t>
            </a:r>
            <a:r>
              <a:rPr lang="en-US" sz="2400" spc="-15" dirty="0">
                <a:latin typeface="Helvetica"/>
                <a:cs typeface="Helvetica"/>
              </a:rPr>
              <a:t> </a:t>
            </a:r>
            <a:r>
              <a:rPr lang="en-US" sz="2400" dirty="0">
                <a:latin typeface="Helvetica"/>
                <a:cs typeface="Helvetica"/>
              </a:rPr>
              <a:t>transferred</a:t>
            </a:r>
            <a:r>
              <a:rPr lang="en-US" sz="2400" spc="-40" dirty="0">
                <a:latin typeface="Helvetica"/>
                <a:cs typeface="Helvetica"/>
              </a:rPr>
              <a:t> </a:t>
            </a:r>
            <a:r>
              <a:rPr lang="en-US" sz="2400" dirty="0">
                <a:latin typeface="Helvetica"/>
                <a:cs typeface="Helvetica"/>
              </a:rPr>
              <a:t>to</a:t>
            </a:r>
            <a:r>
              <a:rPr lang="en-US" sz="2400" spc="-20" dirty="0">
                <a:latin typeface="Helvetica"/>
                <a:cs typeface="Helvetica"/>
              </a:rPr>
              <a:t> </a:t>
            </a:r>
            <a:r>
              <a:rPr lang="en-US" sz="2400" dirty="0">
                <a:latin typeface="Helvetica"/>
                <a:cs typeface="Helvetica"/>
              </a:rPr>
              <a:t>PPSC</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6459DB4F-CC17-12DC-BDA4-AD97569CB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5925" y="1766888"/>
            <a:ext cx="487363" cy="487363"/>
          </a:xfrm>
          <a:prstGeom prst="rect">
            <a:avLst/>
          </a:prstGeom>
        </p:spPr>
      </p:pic>
    </p:spTree>
    <p:extLst>
      <p:ext uri="{BB962C8B-B14F-4D97-AF65-F5344CB8AC3E}">
        <p14:creationId xmlns:p14="http://schemas.microsoft.com/office/powerpoint/2010/main" val="5606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EBF7-83A6-96CD-EFA8-A019CD4E5C01}"/>
              </a:ext>
            </a:extLst>
          </p:cNvPr>
          <p:cNvSpPr>
            <a:spLocks noGrp="1"/>
          </p:cNvSpPr>
          <p:nvPr>
            <p:ph type="title"/>
          </p:nvPr>
        </p:nvSpPr>
        <p:spPr/>
        <p:txBody>
          <a:bodyPr/>
          <a:lstStyle/>
          <a:p>
            <a:pPr algn="ctr"/>
            <a:r>
              <a:rPr lang="en-US" dirty="0"/>
              <a:t>Steps for Admission to the ADN Program</a:t>
            </a:r>
          </a:p>
        </p:txBody>
      </p:sp>
      <p:sp>
        <p:nvSpPr>
          <p:cNvPr id="3" name="Content Placeholder 2">
            <a:extLst>
              <a:ext uri="{FF2B5EF4-FFF2-40B4-BE49-F238E27FC236}">
                <a16:creationId xmlns:a16="http://schemas.microsoft.com/office/drawing/2014/main" id="{86D9A55F-3CAD-34C1-2E80-C3FB5431F39D}"/>
              </a:ext>
            </a:extLst>
          </p:cNvPr>
          <p:cNvSpPr>
            <a:spLocks noGrp="1"/>
          </p:cNvSpPr>
          <p:nvPr>
            <p:ph idx="1"/>
          </p:nvPr>
        </p:nvSpPr>
        <p:spPr>
          <a:xfrm>
            <a:off x="707571" y="1553481"/>
            <a:ext cx="10515600" cy="4712847"/>
          </a:xfrm>
        </p:spPr>
        <p:txBody>
          <a:bodyPr>
            <a:normAutofit fontScale="85000" lnSpcReduction="20000"/>
          </a:bodyPr>
          <a:lstStyle/>
          <a:p>
            <a:pPr marL="12700" indent="0">
              <a:lnSpc>
                <a:spcPct val="100000"/>
              </a:lnSpc>
              <a:spcBef>
                <a:spcPts val="770"/>
              </a:spcBef>
              <a:buNone/>
              <a:tabLst>
                <a:tab pos="469265" algn="l"/>
                <a:tab pos="469900" algn="l"/>
              </a:tabLst>
            </a:pPr>
            <a:r>
              <a:rPr lang="en-US" sz="2800" b="1" spc="-5" dirty="0">
                <a:latin typeface="Helvetica"/>
                <a:cs typeface="Helvetica"/>
              </a:rPr>
              <a:t>Step</a:t>
            </a:r>
            <a:r>
              <a:rPr lang="en-US" sz="2800" b="1" spc="-30" dirty="0">
                <a:latin typeface="Helvetica"/>
                <a:cs typeface="Helvetica"/>
              </a:rPr>
              <a:t> </a:t>
            </a:r>
            <a:r>
              <a:rPr lang="en-US" sz="2800" b="1" spc="-5" dirty="0">
                <a:latin typeface="Helvetica"/>
                <a:cs typeface="Helvetica"/>
              </a:rPr>
              <a:t>1 – Fill out ADN application</a:t>
            </a:r>
            <a:endParaRPr lang="en-US" sz="2800" b="1" dirty="0">
              <a:latin typeface="Helvetica"/>
              <a:cs typeface="Helvetica"/>
            </a:endParaRPr>
          </a:p>
          <a:p>
            <a:pPr marL="12700" indent="0">
              <a:lnSpc>
                <a:spcPct val="100000"/>
              </a:lnSpc>
              <a:spcBef>
                <a:spcPts val="770"/>
              </a:spcBef>
              <a:buNone/>
              <a:tabLst>
                <a:tab pos="469265" algn="l"/>
                <a:tab pos="469900" algn="l"/>
              </a:tabLst>
            </a:pPr>
            <a:r>
              <a:rPr lang="en-US" sz="2400" spc="-5" dirty="0">
                <a:latin typeface="Helvetica"/>
                <a:cs typeface="Helvetica"/>
              </a:rPr>
              <a:t>During</a:t>
            </a:r>
            <a:r>
              <a:rPr lang="en-US" sz="2400" spc="15" dirty="0">
                <a:latin typeface="Helvetica"/>
                <a:cs typeface="Helvetica"/>
              </a:rPr>
              <a:t> </a:t>
            </a:r>
            <a:r>
              <a:rPr lang="en-US" sz="2400" spc="-5" dirty="0">
                <a:latin typeface="Helvetica"/>
                <a:cs typeface="Helvetica"/>
              </a:rPr>
              <a:t>open</a:t>
            </a:r>
            <a:r>
              <a:rPr lang="en-US" sz="2400" spc="20" dirty="0">
                <a:latin typeface="Helvetica"/>
                <a:cs typeface="Helvetica"/>
              </a:rPr>
              <a:t> </a:t>
            </a:r>
            <a:r>
              <a:rPr lang="en-US" sz="2400" spc="-5" dirty="0">
                <a:latin typeface="Helvetica"/>
                <a:cs typeface="Helvetica"/>
              </a:rPr>
              <a:t>application</a:t>
            </a:r>
            <a:r>
              <a:rPr lang="en-US" sz="2400" spc="10" dirty="0">
                <a:latin typeface="Helvetica"/>
                <a:cs typeface="Helvetica"/>
              </a:rPr>
              <a:t> </a:t>
            </a:r>
            <a:r>
              <a:rPr lang="en-US" sz="2400" dirty="0">
                <a:latin typeface="Helvetica"/>
                <a:cs typeface="Helvetica"/>
              </a:rPr>
              <a:t>periods, </a:t>
            </a:r>
            <a:r>
              <a:rPr lang="en-US" sz="2400" spc="-5" dirty="0">
                <a:latin typeface="Helvetica"/>
                <a:cs typeface="Helvetica"/>
              </a:rPr>
              <a:t>you</a:t>
            </a:r>
            <a:r>
              <a:rPr lang="en-US" sz="2400" dirty="0">
                <a:latin typeface="Helvetica"/>
                <a:cs typeface="Helvetica"/>
              </a:rPr>
              <a:t> </a:t>
            </a:r>
            <a:r>
              <a:rPr lang="en-US" sz="2400" spc="-5" dirty="0">
                <a:latin typeface="Helvetica"/>
                <a:cs typeface="Helvetica"/>
              </a:rPr>
              <a:t>can</a:t>
            </a:r>
            <a:r>
              <a:rPr lang="en-US" sz="2400" dirty="0">
                <a:latin typeface="Helvetica"/>
                <a:cs typeface="Helvetica"/>
              </a:rPr>
              <a:t> go </a:t>
            </a:r>
            <a:r>
              <a:rPr lang="en-US" sz="2400" spc="-765" dirty="0">
                <a:latin typeface="Helvetica"/>
                <a:cs typeface="Helvetica"/>
              </a:rPr>
              <a:t> </a:t>
            </a:r>
            <a:r>
              <a:rPr lang="en-US" sz="2400" spc="-5" dirty="0">
                <a:latin typeface="Helvetica"/>
                <a:cs typeface="Helvetica"/>
              </a:rPr>
              <a:t>to</a:t>
            </a:r>
            <a:r>
              <a:rPr lang="en-US" sz="2400" dirty="0">
                <a:latin typeface="Helvetica"/>
                <a:cs typeface="Helvetica"/>
              </a:rPr>
              <a:t> </a:t>
            </a:r>
            <a:r>
              <a:rPr lang="en-US" sz="2400" spc="-5" dirty="0">
                <a:latin typeface="Helvetica"/>
                <a:cs typeface="Helvetica"/>
              </a:rPr>
              <a:t>the</a:t>
            </a:r>
            <a:r>
              <a:rPr lang="en-US" sz="2400" spc="10" dirty="0">
                <a:latin typeface="Helvetica"/>
                <a:cs typeface="Helvetica"/>
              </a:rPr>
              <a:t> </a:t>
            </a:r>
            <a:r>
              <a:rPr lang="en-US" sz="2400" spc="-5" dirty="0">
                <a:latin typeface="Helvetica"/>
                <a:cs typeface="Helvetica"/>
              </a:rPr>
              <a:t>nursing</a:t>
            </a:r>
            <a:r>
              <a:rPr lang="en-US" sz="2400" spc="20" dirty="0">
                <a:latin typeface="Helvetica"/>
                <a:cs typeface="Helvetica"/>
              </a:rPr>
              <a:t> </a:t>
            </a:r>
            <a:r>
              <a:rPr lang="en-US" sz="2400" spc="-5" dirty="0">
                <a:latin typeface="Helvetica"/>
                <a:cs typeface="Helvetica"/>
              </a:rPr>
              <a:t>department</a:t>
            </a:r>
            <a:r>
              <a:rPr lang="en-US" sz="2400" spc="25" dirty="0">
                <a:latin typeface="Helvetica"/>
                <a:cs typeface="Helvetica"/>
              </a:rPr>
              <a:t> </a:t>
            </a:r>
            <a:r>
              <a:rPr lang="en-US" sz="2400" spc="-5" dirty="0">
                <a:latin typeface="Helvetica"/>
                <a:cs typeface="Helvetica"/>
              </a:rPr>
              <a:t>website</a:t>
            </a:r>
            <a:r>
              <a:rPr lang="en-US" sz="2400" spc="20" dirty="0">
                <a:latin typeface="Helvetica"/>
                <a:cs typeface="Helvetica"/>
              </a:rPr>
              <a:t> </a:t>
            </a:r>
            <a:r>
              <a:rPr lang="en-US" sz="2400" spc="-5" dirty="0">
                <a:latin typeface="Helvetica"/>
                <a:cs typeface="Helvetica"/>
              </a:rPr>
              <a:t>and</a:t>
            </a:r>
            <a:r>
              <a:rPr lang="en-US" sz="2400" dirty="0">
                <a:latin typeface="Helvetica"/>
                <a:cs typeface="Helvetica"/>
              </a:rPr>
              <a:t> print </a:t>
            </a:r>
            <a:r>
              <a:rPr lang="en-US" sz="2400" spc="-760" dirty="0">
                <a:latin typeface="Helvetica"/>
                <a:cs typeface="Helvetica"/>
              </a:rPr>
              <a:t> </a:t>
            </a:r>
            <a:r>
              <a:rPr lang="en-US" sz="2400" spc="-5" dirty="0">
                <a:latin typeface="Helvetica"/>
                <a:cs typeface="Helvetica"/>
              </a:rPr>
              <a:t>off</a:t>
            </a:r>
            <a:r>
              <a:rPr lang="en-US" sz="2400" spc="-10" dirty="0">
                <a:latin typeface="Helvetica"/>
                <a:cs typeface="Helvetica"/>
              </a:rPr>
              <a:t> </a:t>
            </a:r>
            <a:r>
              <a:rPr lang="en-US" sz="2400" spc="-5" dirty="0">
                <a:latin typeface="Helvetica"/>
                <a:cs typeface="Helvetica"/>
              </a:rPr>
              <a:t>the</a:t>
            </a:r>
            <a:r>
              <a:rPr lang="en-US" sz="2400" spc="10" dirty="0">
                <a:latin typeface="Helvetica"/>
                <a:cs typeface="Helvetica"/>
              </a:rPr>
              <a:t> </a:t>
            </a:r>
            <a:r>
              <a:rPr lang="en-US" sz="2400" dirty="0">
                <a:latin typeface="Helvetica"/>
                <a:cs typeface="Helvetica"/>
              </a:rPr>
              <a:t>application</a:t>
            </a:r>
            <a:endParaRPr lang="en-US" sz="2400" u="heavy" spc="-5" dirty="0">
              <a:solidFill>
                <a:srgbClr val="0000FF"/>
              </a:solidFill>
              <a:uFill>
                <a:solidFill>
                  <a:srgbClr val="0000FF"/>
                </a:solidFill>
              </a:uFill>
              <a:latin typeface="Helvetica"/>
              <a:cs typeface="Helvetica"/>
              <a:hlinkClick r:id="rId5"/>
            </a:endParaRPr>
          </a:p>
          <a:p>
            <a:pPr marL="2976563" lvl="2" indent="0">
              <a:lnSpc>
                <a:spcPct val="100000"/>
              </a:lnSpc>
              <a:spcBef>
                <a:spcPts val="595"/>
              </a:spcBef>
              <a:buClr>
                <a:srgbClr val="C00000"/>
              </a:buClr>
              <a:buNone/>
              <a:tabLst>
                <a:tab pos="1383665" algn="l"/>
                <a:tab pos="1384300" algn="l"/>
              </a:tabLst>
            </a:pPr>
            <a:r>
              <a:rPr lang="en-US" sz="2400" u="heavy" spc="-5" dirty="0">
                <a:solidFill>
                  <a:srgbClr val="0000FF"/>
                </a:solidFill>
                <a:uFill>
                  <a:solidFill>
                    <a:srgbClr val="0000FF"/>
                  </a:solidFill>
                </a:uFill>
                <a:latin typeface="Helvetica"/>
                <a:cs typeface="Helvetica"/>
                <a:hlinkClick r:id="rId5"/>
              </a:rPr>
              <a:t>ADN</a:t>
            </a:r>
            <a:r>
              <a:rPr lang="en-US" sz="2400" u="heavy" spc="-120" dirty="0">
                <a:solidFill>
                  <a:srgbClr val="0000FF"/>
                </a:solidFill>
                <a:uFill>
                  <a:solidFill>
                    <a:srgbClr val="0000FF"/>
                  </a:solidFill>
                </a:uFill>
                <a:latin typeface="Helvetica"/>
                <a:cs typeface="Helvetica"/>
                <a:hlinkClick r:id="rId5"/>
              </a:rPr>
              <a:t> </a:t>
            </a:r>
            <a:r>
              <a:rPr lang="en-US" sz="2400" u="heavy" spc="-5" dirty="0">
                <a:solidFill>
                  <a:srgbClr val="0000FF"/>
                </a:solidFill>
                <a:uFill>
                  <a:solidFill>
                    <a:srgbClr val="0000FF"/>
                  </a:solidFill>
                </a:uFill>
                <a:latin typeface="Helvetica"/>
                <a:cs typeface="Helvetica"/>
                <a:hlinkClick r:id="rId5"/>
              </a:rPr>
              <a:t>Application</a:t>
            </a:r>
            <a:r>
              <a:rPr lang="en-US" sz="2400" u="heavy" spc="15" dirty="0">
                <a:solidFill>
                  <a:srgbClr val="0000FF"/>
                </a:solidFill>
                <a:uFill>
                  <a:solidFill>
                    <a:srgbClr val="0000FF"/>
                  </a:solidFill>
                </a:uFill>
                <a:latin typeface="Helvetica"/>
                <a:cs typeface="Helvetica"/>
                <a:hlinkClick r:id="rId5"/>
              </a:rPr>
              <a:t> </a:t>
            </a:r>
            <a:r>
              <a:rPr lang="en-US" sz="2400" u="heavy" dirty="0">
                <a:solidFill>
                  <a:srgbClr val="0000FF"/>
                </a:solidFill>
                <a:uFill>
                  <a:solidFill>
                    <a:srgbClr val="0000FF"/>
                  </a:solidFill>
                </a:uFill>
                <a:latin typeface="Helvetica"/>
                <a:cs typeface="Helvetica"/>
                <a:hlinkClick r:id="rId5"/>
              </a:rPr>
              <a:t>Process</a:t>
            </a:r>
            <a:endParaRPr lang="en-US" sz="2400" u="heavy" dirty="0">
              <a:solidFill>
                <a:srgbClr val="0000FF"/>
              </a:solidFill>
              <a:uFill>
                <a:solidFill>
                  <a:srgbClr val="0000FF"/>
                </a:solidFill>
              </a:uFill>
              <a:latin typeface="Helvetica"/>
              <a:cs typeface="Helvetica"/>
            </a:endParaRPr>
          </a:p>
          <a:p>
            <a:pPr marL="469265" marR="4818380" indent="-469265">
              <a:lnSpc>
                <a:spcPct val="120000"/>
              </a:lnSpc>
              <a:spcBef>
                <a:spcPts val="100"/>
              </a:spcBef>
              <a:buFont typeface="Wingdings"/>
              <a:buChar char=""/>
              <a:tabLst>
                <a:tab pos="469265" algn="l"/>
                <a:tab pos="469900" algn="l"/>
              </a:tabLst>
            </a:pPr>
            <a:endParaRPr lang="en-US" sz="2400" b="1" dirty="0">
              <a:latin typeface="Helvetica"/>
              <a:cs typeface="Helvetica"/>
            </a:endParaRPr>
          </a:p>
          <a:p>
            <a:pPr marL="0" marR="4818380" indent="0">
              <a:lnSpc>
                <a:spcPct val="120000"/>
              </a:lnSpc>
              <a:spcBef>
                <a:spcPts val="100"/>
              </a:spcBef>
              <a:buNone/>
              <a:tabLst>
                <a:tab pos="469265" algn="l"/>
                <a:tab pos="469900" algn="l"/>
              </a:tabLst>
            </a:pPr>
            <a:r>
              <a:rPr lang="en-US" sz="2400" b="1" dirty="0">
                <a:latin typeface="Helvetica"/>
                <a:cs typeface="Helvetica"/>
              </a:rPr>
              <a:t>Open</a:t>
            </a:r>
            <a:r>
              <a:rPr lang="en-US" sz="2400" b="1" spc="-45" dirty="0">
                <a:latin typeface="Helvetica"/>
                <a:cs typeface="Helvetica"/>
              </a:rPr>
              <a:t> </a:t>
            </a:r>
            <a:r>
              <a:rPr lang="en-US" sz="2400" b="1" dirty="0">
                <a:latin typeface="Helvetica"/>
                <a:cs typeface="Helvetica"/>
              </a:rPr>
              <a:t>application</a:t>
            </a:r>
            <a:r>
              <a:rPr lang="en-US" sz="2400" b="1" spc="-65" dirty="0">
                <a:latin typeface="Helvetica"/>
                <a:cs typeface="Helvetica"/>
              </a:rPr>
              <a:t> </a:t>
            </a:r>
            <a:r>
              <a:rPr lang="en-US" sz="2400" b="1" dirty="0">
                <a:latin typeface="Helvetica"/>
                <a:cs typeface="Helvetica"/>
              </a:rPr>
              <a:t>periods: </a:t>
            </a:r>
            <a:r>
              <a:rPr lang="en-US" sz="2400" b="1" spc="-540" dirty="0">
                <a:latin typeface="Helvetica"/>
                <a:cs typeface="Helvetica"/>
              </a:rPr>
              <a:t> </a:t>
            </a:r>
          </a:p>
          <a:p>
            <a:pPr marR="4818380" lvl="1">
              <a:lnSpc>
                <a:spcPct val="120000"/>
              </a:lnSpc>
              <a:spcBef>
                <a:spcPts val="100"/>
              </a:spcBef>
              <a:tabLst>
                <a:tab pos="469265" algn="l"/>
                <a:tab pos="469900" algn="l"/>
              </a:tabLst>
            </a:pPr>
            <a:r>
              <a:rPr lang="en-US" sz="2400" b="1" spc="-35" dirty="0">
                <a:latin typeface="Helvetica"/>
                <a:cs typeface="Helvetica"/>
              </a:rPr>
              <a:t>Spring </a:t>
            </a:r>
            <a:r>
              <a:rPr lang="en-US" sz="2400" b="1" dirty="0">
                <a:latin typeface="Helvetica"/>
                <a:cs typeface="Helvetica"/>
              </a:rPr>
              <a:t>admission</a:t>
            </a:r>
            <a:endParaRPr lang="en-US" sz="2400" dirty="0">
              <a:latin typeface="Helvetica"/>
              <a:cs typeface="Helvetica"/>
            </a:endParaRPr>
          </a:p>
          <a:p>
            <a:pPr marL="1841500" lvl="1" indent="-457834">
              <a:lnSpc>
                <a:spcPct val="100000"/>
              </a:lnSpc>
              <a:spcBef>
                <a:spcPts val="480"/>
              </a:spcBef>
              <a:buFont typeface="Wingdings"/>
              <a:buChar char=""/>
              <a:tabLst>
                <a:tab pos="1841500" algn="l"/>
                <a:tab pos="1842135" algn="l"/>
              </a:tabLst>
            </a:pPr>
            <a:r>
              <a:rPr lang="en-US" sz="2400" dirty="0">
                <a:latin typeface="Helvetica"/>
                <a:cs typeface="Helvetica"/>
              </a:rPr>
              <a:t>Starts</a:t>
            </a:r>
            <a:r>
              <a:rPr lang="en-US" sz="2400" spc="-35" dirty="0">
                <a:latin typeface="Helvetica"/>
                <a:cs typeface="Helvetica"/>
              </a:rPr>
              <a:t> </a:t>
            </a:r>
            <a:r>
              <a:rPr lang="en-US" sz="2400" dirty="0">
                <a:latin typeface="Helvetica"/>
                <a:cs typeface="Helvetica"/>
              </a:rPr>
              <a:t>at</a:t>
            </a:r>
            <a:r>
              <a:rPr lang="en-US" sz="2400" spc="-15" dirty="0">
                <a:latin typeface="Helvetica"/>
                <a:cs typeface="Helvetica"/>
              </a:rPr>
              <a:t> 0800 hours</a:t>
            </a:r>
            <a:r>
              <a:rPr lang="en-US" sz="2400" spc="-25" dirty="0">
                <a:latin typeface="Helvetica"/>
                <a:cs typeface="Helvetica"/>
              </a:rPr>
              <a:t> </a:t>
            </a:r>
            <a:r>
              <a:rPr lang="en-US" sz="2400" dirty="0">
                <a:latin typeface="Helvetica"/>
                <a:cs typeface="Helvetica"/>
              </a:rPr>
              <a:t>on a</a:t>
            </a:r>
            <a:r>
              <a:rPr lang="en-US" sz="2400" spc="-20" dirty="0">
                <a:latin typeface="Helvetica"/>
                <a:cs typeface="Helvetica"/>
              </a:rPr>
              <a:t> </a:t>
            </a:r>
            <a:r>
              <a:rPr lang="en-US" sz="2400" dirty="0">
                <a:latin typeface="Helvetica"/>
                <a:cs typeface="Helvetica"/>
              </a:rPr>
              <a:t>date</a:t>
            </a:r>
            <a:r>
              <a:rPr lang="en-US" sz="2400" spc="-20" dirty="0">
                <a:latin typeface="Helvetica"/>
                <a:cs typeface="Helvetica"/>
              </a:rPr>
              <a:t> </a:t>
            </a:r>
            <a:r>
              <a:rPr lang="en-US" sz="2400" dirty="0">
                <a:latin typeface="Helvetica"/>
                <a:cs typeface="Helvetica"/>
              </a:rPr>
              <a:t>TBD</a:t>
            </a:r>
            <a:r>
              <a:rPr lang="en-US" sz="2400" spc="-5" dirty="0">
                <a:latin typeface="Helvetica"/>
                <a:cs typeface="Helvetica"/>
              </a:rPr>
              <a:t> </a:t>
            </a:r>
            <a:r>
              <a:rPr lang="en-US" sz="2400" dirty="0">
                <a:latin typeface="Helvetica"/>
                <a:cs typeface="Helvetica"/>
              </a:rPr>
              <a:t>in</a:t>
            </a:r>
            <a:r>
              <a:rPr lang="en-US" sz="2400" spc="-15" dirty="0">
                <a:latin typeface="Helvetica"/>
                <a:cs typeface="Helvetica"/>
              </a:rPr>
              <a:t> </a:t>
            </a:r>
            <a:r>
              <a:rPr lang="en-US" sz="2400" dirty="0">
                <a:latin typeface="Helvetica"/>
                <a:cs typeface="Helvetica"/>
              </a:rPr>
              <a:t>October</a:t>
            </a:r>
          </a:p>
          <a:p>
            <a:pPr marL="1841500" lvl="1" indent="-457834">
              <a:lnSpc>
                <a:spcPct val="100000"/>
              </a:lnSpc>
              <a:spcBef>
                <a:spcPts val="480"/>
              </a:spcBef>
              <a:buFont typeface="Wingdings"/>
              <a:buChar char=""/>
              <a:tabLst>
                <a:tab pos="1841500" algn="l"/>
                <a:tab pos="1842135" algn="l"/>
              </a:tabLst>
            </a:pPr>
            <a:r>
              <a:rPr lang="en-US" sz="2400" dirty="0">
                <a:latin typeface="Helvetica"/>
                <a:cs typeface="Helvetica"/>
              </a:rPr>
              <a:t>Ends</a:t>
            </a:r>
            <a:r>
              <a:rPr lang="en-US" sz="2400" spc="-20" dirty="0">
                <a:latin typeface="Helvetica"/>
                <a:cs typeface="Helvetica"/>
              </a:rPr>
              <a:t> </a:t>
            </a:r>
            <a:r>
              <a:rPr lang="en-US" sz="2400" dirty="0">
                <a:latin typeface="Helvetica"/>
                <a:cs typeface="Helvetica"/>
              </a:rPr>
              <a:t>at</a:t>
            </a:r>
            <a:r>
              <a:rPr lang="en-US" sz="2400" spc="-25" dirty="0">
                <a:latin typeface="Helvetica"/>
                <a:cs typeface="Helvetica"/>
              </a:rPr>
              <a:t> </a:t>
            </a:r>
            <a:r>
              <a:rPr lang="en-US" sz="2400" dirty="0">
                <a:latin typeface="Helvetica"/>
                <a:cs typeface="Helvetica"/>
              </a:rPr>
              <a:t>1700</a:t>
            </a:r>
            <a:r>
              <a:rPr lang="en-US" sz="2400" spc="-15" dirty="0">
                <a:latin typeface="Helvetica"/>
                <a:cs typeface="Helvetica"/>
              </a:rPr>
              <a:t> </a:t>
            </a:r>
            <a:r>
              <a:rPr lang="en-US" sz="2400" dirty="0">
                <a:latin typeface="Helvetica"/>
                <a:cs typeface="Helvetica"/>
              </a:rPr>
              <a:t>hours</a:t>
            </a:r>
            <a:r>
              <a:rPr lang="en-US" sz="2400" spc="-25" dirty="0">
                <a:latin typeface="Helvetica"/>
                <a:cs typeface="Helvetica"/>
              </a:rPr>
              <a:t> </a:t>
            </a:r>
            <a:r>
              <a:rPr lang="en-US" sz="2400" dirty="0">
                <a:latin typeface="Helvetica"/>
                <a:cs typeface="Helvetica"/>
              </a:rPr>
              <a:t>on</a:t>
            </a:r>
            <a:r>
              <a:rPr lang="en-US" sz="2400" spc="-20" dirty="0">
                <a:latin typeface="Helvetica"/>
                <a:cs typeface="Helvetica"/>
              </a:rPr>
              <a:t> </a:t>
            </a:r>
            <a:r>
              <a:rPr lang="en-US" sz="2400" dirty="0">
                <a:latin typeface="Helvetica"/>
                <a:cs typeface="Helvetica"/>
              </a:rPr>
              <a:t>a</a:t>
            </a:r>
            <a:r>
              <a:rPr lang="en-US" sz="2400" spc="-5" dirty="0">
                <a:latin typeface="Helvetica"/>
                <a:cs typeface="Helvetica"/>
              </a:rPr>
              <a:t> </a:t>
            </a:r>
            <a:r>
              <a:rPr lang="en-US" sz="2400" dirty="0">
                <a:latin typeface="Helvetica"/>
                <a:cs typeface="Helvetica"/>
              </a:rPr>
              <a:t>date</a:t>
            </a:r>
            <a:r>
              <a:rPr lang="en-US" sz="2400" spc="-20" dirty="0">
                <a:latin typeface="Helvetica"/>
                <a:cs typeface="Helvetica"/>
              </a:rPr>
              <a:t> </a:t>
            </a:r>
            <a:r>
              <a:rPr lang="en-US" sz="2400" dirty="0">
                <a:latin typeface="Helvetica"/>
                <a:cs typeface="Helvetica"/>
              </a:rPr>
              <a:t>TBD</a:t>
            </a:r>
            <a:r>
              <a:rPr lang="en-US" sz="2400" spc="-5" dirty="0">
                <a:latin typeface="Helvetica"/>
                <a:cs typeface="Helvetica"/>
              </a:rPr>
              <a:t> </a:t>
            </a:r>
            <a:r>
              <a:rPr lang="en-US" sz="2400" dirty="0">
                <a:latin typeface="Helvetica"/>
                <a:cs typeface="Helvetica"/>
              </a:rPr>
              <a:t>in</a:t>
            </a:r>
            <a:r>
              <a:rPr lang="en-US" sz="2400" spc="-15" dirty="0">
                <a:latin typeface="Helvetica"/>
                <a:cs typeface="Helvetica"/>
              </a:rPr>
              <a:t> </a:t>
            </a:r>
            <a:r>
              <a:rPr lang="en-US" sz="2400" dirty="0">
                <a:latin typeface="Helvetica"/>
                <a:cs typeface="Helvetica"/>
              </a:rPr>
              <a:t>October</a:t>
            </a:r>
          </a:p>
          <a:p>
            <a:pPr marL="627063">
              <a:lnSpc>
                <a:spcPct val="100000"/>
              </a:lnSpc>
              <a:spcBef>
                <a:spcPts val="480"/>
              </a:spcBef>
            </a:pPr>
            <a:r>
              <a:rPr lang="en-US" sz="2400" b="1" spc="-25" dirty="0">
                <a:latin typeface="Helvetica"/>
                <a:cs typeface="Helvetica"/>
              </a:rPr>
              <a:t>Fall </a:t>
            </a:r>
            <a:r>
              <a:rPr lang="en-US" sz="2400" b="1" spc="-5" dirty="0">
                <a:latin typeface="Helvetica"/>
                <a:cs typeface="Helvetica"/>
              </a:rPr>
              <a:t>admission</a:t>
            </a:r>
            <a:endParaRPr lang="en-US" sz="2400" dirty="0">
              <a:latin typeface="Helvetica"/>
              <a:cs typeface="Helvetica"/>
            </a:endParaRPr>
          </a:p>
          <a:p>
            <a:pPr marL="1841500" lvl="1" indent="-457834">
              <a:lnSpc>
                <a:spcPct val="100000"/>
              </a:lnSpc>
              <a:spcBef>
                <a:spcPts val="480"/>
              </a:spcBef>
              <a:buFont typeface="Wingdings"/>
              <a:buChar char=""/>
              <a:tabLst>
                <a:tab pos="1841500" algn="l"/>
                <a:tab pos="1842135" algn="l"/>
              </a:tabLst>
            </a:pPr>
            <a:r>
              <a:rPr lang="en-US" sz="2400" spc="-5" dirty="0">
                <a:latin typeface="Helvetica"/>
                <a:cs typeface="Helvetica"/>
              </a:rPr>
              <a:t>Starts</a:t>
            </a:r>
            <a:r>
              <a:rPr lang="en-US" sz="2400" spc="-30" dirty="0">
                <a:latin typeface="Helvetica"/>
                <a:cs typeface="Helvetica"/>
              </a:rPr>
              <a:t> </a:t>
            </a:r>
            <a:r>
              <a:rPr lang="en-US" sz="2400" dirty="0">
                <a:latin typeface="Helvetica"/>
                <a:cs typeface="Helvetica"/>
              </a:rPr>
              <a:t>at</a:t>
            </a:r>
            <a:r>
              <a:rPr lang="en-US" sz="2400" spc="-10" dirty="0">
                <a:latin typeface="Helvetica"/>
                <a:cs typeface="Helvetica"/>
              </a:rPr>
              <a:t> </a:t>
            </a:r>
            <a:r>
              <a:rPr lang="en-US" sz="2400" dirty="0">
                <a:latin typeface="Helvetica"/>
                <a:cs typeface="Helvetica"/>
              </a:rPr>
              <a:t>0800</a:t>
            </a:r>
            <a:r>
              <a:rPr lang="en-US" sz="2400" spc="-25" dirty="0">
                <a:latin typeface="Helvetica"/>
                <a:cs typeface="Helvetica"/>
              </a:rPr>
              <a:t> hours</a:t>
            </a:r>
            <a:r>
              <a:rPr lang="en-US" sz="2400" spc="-20" dirty="0">
                <a:latin typeface="Helvetica"/>
                <a:cs typeface="Helvetica"/>
              </a:rPr>
              <a:t> </a:t>
            </a:r>
            <a:r>
              <a:rPr lang="en-US" sz="2400" dirty="0">
                <a:latin typeface="Helvetica"/>
                <a:cs typeface="Helvetica"/>
              </a:rPr>
              <a:t>on a</a:t>
            </a:r>
            <a:r>
              <a:rPr lang="en-US" sz="2400" spc="-20" dirty="0">
                <a:latin typeface="Helvetica"/>
                <a:cs typeface="Helvetica"/>
              </a:rPr>
              <a:t> </a:t>
            </a:r>
            <a:r>
              <a:rPr lang="en-US" sz="2400" dirty="0">
                <a:latin typeface="Helvetica"/>
                <a:cs typeface="Helvetica"/>
              </a:rPr>
              <a:t>date</a:t>
            </a:r>
            <a:r>
              <a:rPr lang="en-US" sz="2400" spc="-20" dirty="0">
                <a:latin typeface="Helvetica"/>
                <a:cs typeface="Helvetica"/>
              </a:rPr>
              <a:t> </a:t>
            </a:r>
            <a:r>
              <a:rPr lang="en-US" sz="2400" dirty="0">
                <a:latin typeface="Helvetica"/>
                <a:cs typeface="Helvetica"/>
              </a:rPr>
              <a:t>TBD in</a:t>
            </a:r>
            <a:r>
              <a:rPr lang="en-US" sz="2400" spc="-15" dirty="0">
                <a:latin typeface="Helvetica"/>
                <a:cs typeface="Helvetica"/>
              </a:rPr>
              <a:t> </a:t>
            </a:r>
            <a:r>
              <a:rPr lang="en-US" sz="2400" dirty="0">
                <a:latin typeface="Helvetica"/>
                <a:cs typeface="Helvetica"/>
              </a:rPr>
              <a:t>May</a:t>
            </a:r>
          </a:p>
          <a:p>
            <a:pPr marL="1841500" lvl="1" indent="-457834">
              <a:lnSpc>
                <a:spcPct val="100000"/>
              </a:lnSpc>
              <a:spcBef>
                <a:spcPts val="484"/>
              </a:spcBef>
              <a:buFont typeface="Wingdings"/>
              <a:buChar char=""/>
              <a:tabLst>
                <a:tab pos="1841500" algn="l"/>
                <a:tab pos="1842135" algn="l"/>
              </a:tabLst>
            </a:pPr>
            <a:r>
              <a:rPr lang="en-US" sz="2400" dirty="0">
                <a:latin typeface="Helvetica"/>
                <a:cs typeface="Helvetica"/>
              </a:rPr>
              <a:t>Ends</a:t>
            </a:r>
            <a:r>
              <a:rPr lang="en-US" sz="2400" spc="-20" dirty="0">
                <a:latin typeface="Helvetica"/>
                <a:cs typeface="Helvetica"/>
              </a:rPr>
              <a:t> </a:t>
            </a:r>
            <a:r>
              <a:rPr lang="en-US" sz="2400" dirty="0">
                <a:latin typeface="Helvetica"/>
                <a:cs typeface="Helvetica"/>
              </a:rPr>
              <a:t>at</a:t>
            </a:r>
            <a:r>
              <a:rPr lang="en-US" sz="2400" spc="-25" dirty="0">
                <a:latin typeface="Helvetica"/>
                <a:cs typeface="Helvetica"/>
              </a:rPr>
              <a:t> 1700</a:t>
            </a:r>
            <a:r>
              <a:rPr lang="en-US" sz="2400" spc="-15" dirty="0">
                <a:latin typeface="Helvetica"/>
                <a:cs typeface="Helvetica"/>
              </a:rPr>
              <a:t> </a:t>
            </a:r>
            <a:r>
              <a:rPr lang="en-US" sz="2400" dirty="0">
                <a:latin typeface="Helvetica"/>
                <a:cs typeface="Helvetica"/>
              </a:rPr>
              <a:t>hours</a:t>
            </a:r>
            <a:r>
              <a:rPr lang="en-US" sz="2400" spc="-25" dirty="0">
                <a:latin typeface="Helvetica"/>
                <a:cs typeface="Helvetica"/>
              </a:rPr>
              <a:t> </a:t>
            </a:r>
            <a:r>
              <a:rPr lang="en-US" sz="2400" dirty="0">
                <a:latin typeface="Helvetica"/>
                <a:cs typeface="Helvetica"/>
              </a:rPr>
              <a:t>on</a:t>
            </a:r>
            <a:r>
              <a:rPr lang="en-US" sz="2400" spc="-20" dirty="0">
                <a:latin typeface="Helvetica"/>
                <a:cs typeface="Helvetica"/>
              </a:rPr>
              <a:t> </a:t>
            </a:r>
            <a:r>
              <a:rPr lang="en-US" sz="2400" dirty="0">
                <a:latin typeface="Helvetica"/>
                <a:cs typeface="Helvetica"/>
              </a:rPr>
              <a:t>a</a:t>
            </a:r>
            <a:r>
              <a:rPr lang="en-US" sz="2400" spc="-5" dirty="0">
                <a:latin typeface="Helvetica"/>
                <a:cs typeface="Helvetica"/>
              </a:rPr>
              <a:t> </a:t>
            </a:r>
            <a:r>
              <a:rPr lang="en-US" sz="2400" dirty="0">
                <a:latin typeface="Helvetica"/>
                <a:cs typeface="Helvetica"/>
              </a:rPr>
              <a:t>date</a:t>
            </a:r>
            <a:r>
              <a:rPr lang="en-US" sz="2400" spc="-25" dirty="0">
                <a:latin typeface="Helvetica"/>
                <a:cs typeface="Helvetica"/>
              </a:rPr>
              <a:t> </a:t>
            </a:r>
            <a:r>
              <a:rPr lang="en-US" sz="2400" dirty="0">
                <a:latin typeface="Helvetica"/>
                <a:cs typeface="Helvetica"/>
              </a:rPr>
              <a:t>TBD in</a:t>
            </a:r>
            <a:r>
              <a:rPr lang="en-US" sz="2400" spc="-15" dirty="0">
                <a:latin typeface="Helvetica"/>
                <a:cs typeface="Helvetica"/>
              </a:rPr>
              <a:t> </a:t>
            </a:r>
            <a:r>
              <a:rPr lang="en-US" sz="2400" dirty="0">
                <a:latin typeface="Helvetica"/>
                <a:cs typeface="Helvetica"/>
              </a:rPr>
              <a:t>June</a:t>
            </a:r>
          </a:p>
          <a:p>
            <a:pPr>
              <a:lnSpc>
                <a:spcPct val="100000"/>
              </a:lnSpc>
              <a:spcBef>
                <a:spcPts val="5"/>
              </a:spcBef>
            </a:pPr>
            <a:endParaRPr lang="en-US" sz="2400" dirty="0">
              <a:latin typeface="Helvetica"/>
              <a:cs typeface="Helvetica"/>
            </a:endParaRPr>
          </a:p>
          <a:p>
            <a:pPr marL="469900" indent="0">
              <a:lnSpc>
                <a:spcPct val="100000"/>
              </a:lnSpc>
              <a:spcBef>
                <a:spcPts val="480"/>
              </a:spcBef>
              <a:buNone/>
              <a:tabLst>
                <a:tab pos="812165" algn="l"/>
                <a:tab pos="812800" algn="l"/>
              </a:tabLst>
            </a:pPr>
            <a:r>
              <a:rPr lang="en-US" sz="2400" dirty="0">
                <a:latin typeface="Helvetica"/>
                <a:cs typeface="Helvetica"/>
              </a:rPr>
              <a:t>*Please</a:t>
            </a:r>
            <a:r>
              <a:rPr lang="en-US" sz="2400" spc="-5" dirty="0">
                <a:latin typeface="Helvetica"/>
                <a:cs typeface="Helvetica"/>
              </a:rPr>
              <a:t> </a:t>
            </a:r>
            <a:r>
              <a:rPr lang="en-US" sz="2400" spc="5" dirty="0">
                <a:latin typeface="Helvetica"/>
                <a:cs typeface="Helvetica"/>
              </a:rPr>
              <a:t>check</a:t>
            </a:r>
            <a:r>
              <a:rPr lang="en-US" sz="2400" spc="-15" dirty="0">
                <a:latin typeface="Helvetica"/>
                <a:cs typeface="Helvetica"/>
              </a:rPr>
              <a:t> </a:t>
            </a:r>
            <a:r>
              <a:rPr lang="en-US" sz="2400" dirty="0">
                <a:latin typeface="Helvetica"/>
                <a:cs typeface="Helvetica"/>
              </a:rPr>
              <a:t>our</a:t>
            </a:r>
            <a:r>
              <a:rPr lang="en-US" sz="2400" spc="-15" dirty="0">
                <a:latin typeface="Helvetica"/>
                <a:cs typeface="Helvetica"/>
              </a:rPr>
              <a:t> </a:t>
            </a:r>
            <a:r>
              <a:rPr lang="en-US" sz="2400" dirty="0">
                <a:latin typeface="Helvetica"/>
                <a:cs typeface="Helvetica"/>
              </a:rPr>
              <a:t>website</a:t>
            </a:r>
            <a:r>
              <a:rPr lang="en-US" sz="2400" spc="-15" dirty="0">
                <a:latin typeface="Helvetica"/>
                <a:cs typeface="Helvetica"/>
              </a:rPr>
              <a:t> </a:t>
            </a:r>
            <a:r>
              <a:rPr lang="en-US" sz="2400" dirty="0">
                <a:latin typeface="Helvetica"/>
                <a:cs typeface="Helvetica"/>
              </a:rPr>
              <a:t>frequently</a:t>
            </a:r>
            <a:r>
              <a:rPr lang="en-US" sz="2400" spc="-20" dirty="0">
                <a:latin typeface="Helvetica"/>
                <a:cs typeface="Helvetica"/>
              </a:rPr>
              <a:t> </a:t>
            </a:r>
            <a:r>
              <a:rPr lang="en-US" sz="2400" dirty="0">
                <a:latin typeface="Helvetica"/>
                <a:cs typeface="Helvetica"/>
              </a:rPr>
              <a:t>for</a:t>
            </a:r>
            <a:r>
              <a:rPr lang="en-US" sz="2400" spc="-15" dirty="0">
                <a:latin typeface="Helvetica"/>
                <a:cs typeface="Helvetica"/>
              </a:rPr>
              <a:t> </a:t>
            </a:r>
            <a:r>
              <a:rPr lang="en-US" sz="2400" dirty="0">
                <a:latin typeface="Helvetica"/>
                <a:cs typeface="Helvetica"/>
              </a:rPr>
              <a:t>current dates and admission information</a:t>
            </a:r>
          </a:p>
          <a:p>
            <a:pPr marL="925831" lvl="2" indent="0">
              <a:lnSpc>
                <a:spcPct val="100000"/>
              </a:lnSpc>
              <a:spcBef>
                <a:spcPts val="595"/>
              </a:spcBef>
              <a:buClr>
                <a:srgbClr val="C00000"/>
              </a:buClr>
              <a:buNone/>
              <a:tabLst>
                <a:tab pos="1383665" algn="l"/>
                <a:tab pos="1384300" algn="l"/>
              </a:tabLst>
            </a:pPr>
            <a:endParaRPr lang="en-US" dirty="0"/>
          </a:p>
        </p:txBody>
      </p:sp>
      <p:pic>
        <p:nvPicPr>
          <p:cNvPr id="5" name="Recorded Sound">
            <a:hlinkClick r:id="" action="ppaction://media"/>
            <a:extLst>
              <a:ext uri="{FF2B5EF4-FFF2-40B4-BE49-F238E27FC236}">
                <a16:creationId xmlns:a16="http://schemas.microsoft.com/office/drawing/2014/main" id="{86B893B2-E34A-9105-ABAD-676CC4B854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8947" y="3124200"/>
            <a:ext cx="609600" cy="609600"/>
          </a:xfrm>
          <a:prstGeom prst="rect">
            <a:avLst/>
          </a:prstGeom>
        </p:spPr>
      </p:pic>
    </p:spTree>
    <p:extLst>
      <p:ext uri="{BB962C8B-B14F-4D97-AF65-F5344CB8AC3E}">
        <p14:creationId xmlns:p14="http://schemas.microsoft.com/office/powerpoint/2010/main" val="17728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C0E0-3DE7-B8B9-2993-C76DBF0A058E}"/>
              </a:ext>
            </a:extLst>
          </p:cNvPr>
          <p:cNvSpPr>
            <a:spLocks noGrp="1"/>
          </p:cNvSpPr>
          <p:nvPr>
            <p:ph type="title"/>
          </p:nvPr>
        </p:nvSpPr>
        <p:spPr>
          <a:xfrm>
            <a:off x="838200" y="365126"/>
            <a:ext cx="10515600" cy="1015806"/>
          </a:xfrm>
        </p:spPr>
        <p:txBody>
          <a:bodyPr/>
          <a:lstStyle/>
          <a:p>
            <a:pPr algn="ctr"/>
            <a:r>
              <a:rPr lang="en-US" dirty="0"/>
              <a:t>Prerequisites to Apply to the ADN Program</a:t>
            </a:r>
          </a:p>
        </p:txBody>
      </p:sp>
      <p:sp>
        <p:nvSpPr>
          <p:cNvPr id="3" name="Content Placeholder 2">
            <a:extLst>
              <a:ext uri="{FF2B5EF4-FFF2-40B4-BE49-F238E27FC236}">
                <a16:creationId xmlns:a16="http://schemas.microsoft.com/office/drawing/2014/main" id="{6DFE7B2D-9022-DCAA-7C6E-70AC58B1AEF2}"/>
              </a:ext>
            </a:extLst>
          </p:cNvPr>
          <p:cNvSpPr>
            <a:spLocks noGrp="1"/>
          </p:cNvSpPr>
          <p:nvPr>
            <p:ph idx="1"/>
          </p:nvPr>
        </p:nvSpPr>
        <p:spPr>
          <a:xfrm>
            <a:off x="838200" y="1380932"/>
            <a:ext cx="10995212" cy="4796031"/>
          </a:xfrm>
        </p:spPr>
        <p:txBody>
          <a:bodyPr>
            <a:normAutofit fontScale="85000" lnSpcReduction="20000"/>
          </a:bodyPr>
          <a:lstStyle/>
          <a:p>
            <a:pPr marL="12700" indent="0">
              <a:lnSpc>
                <a:spcPct val="100000"/>
              </a:lnSpc>
              <a:spcBef>
                <a:spcPts val="100"/>
              </a:spcBef>
              <a:buNone/>
              <a:tabLst>
                <a:tab pos="355600" algn="l"/>
              </a:tabLst>
            </a:pPr>
            <a:r>
              <a:rPr lang="en-US" b="1" dirty="0">
                <a:latin typeface="Helvetica"/>
                <a:cs typeface="Helvetica"/>
              </a:rPr>
              <a:t>Prerequisite 1 </a:t>
            </a:r>
            <a:r>
              <a:rPr lang="en-US" dirty="0">
                <a:latin typeface="Helvetica"/>
                <a:cs typeface="Helvetica"/>
              </a:rPr>
              <a:t>- Complete</a:t>
            </a:r>
            <a:r>
              <a:rPr lang="en-US" spc="15" dirty="0">
                <a:latin typeface="Helvetica"/>
                <a:cs typeface="Helvetica"/>
              </a:rPr>
              <a:t> </a:t>
            </a:r>
            <a:r>
              <a:rPr lang="en-US" spc="-5" dirty="0">
                <a:latin typeface="Helvetica"/>
                <a:cs typeface="Helvetica"/>
              </a:rPr>
              <a:t>prerequisite</a:t>
            </a:r>
            <a:r>
              <a:rPr lang="en-US" spc="50" dirty="0">
                <a:latin typeface="Helvetica"/>
                <a:cs typeface="Helvetica"/>
              </a:rPr>
              <a:t> </a:t>
            </a:r>
            <a:r>
              <a:rPr lang="en-US" dirty="0">
                <a:latin typeface="Helvetica"/>
                <a:cs typeface="Helvetica"/>
              </a:rPr>
              <a:t>courses</a:t>
            </a:r>
            <a:r>
              <a:rPr lang="en-US" spc="15" dirty="0">
                <a:latin typeface="Helvetica"/>
                <a:cs typeface="Helvetica"/>
              </a:rPr>
              <a:t> </a:t>
            </a:r>
            <a:r>
              <a:rPr lang="en-US" spc="-5" dirty="0">
                <a:latin typeface="Helvetica"/>
                <a:cs typeface="Helvetica"/>
              </a:rPr>
              <a:t>with</a:t>
            </a:r>
            <a:r>
              <a:rPr lang="en-US" spc="10" dirty="0">
                <a:latin typeface="Helvetica"/>
                <a:cs typeface="Helvetica"/>
              </a:rPr>
              <a:t> </a:t>
            </a:r>
            <a:r>
              <a:rPr lang="en-US" spc="-5" dirty="0">
                <a:latin typeface="Helvetica"/>
                <a:cs typeface="Helvetica"/>
              </a:rPr>
              <a:t>a</a:t>
            </a:r>
            <a:r>
              <a:rPr lang="en-US" spc="10" dirty="0">
                <a:latin typeface="Helvetica"/>
                <a:cs typeface="Helvetica"/>
              </a:rPr>
              <a:t> </a:t>
            </a:r>
            <a:r>
              <a:rPr lang="en-US" spc="-5" dirty="0">
                <a:latin typeface="Helvetica"/>
                <a:cs typeface="Helvetica"/>
              </a:rPr>
              <a:t>minimum</a:t>
            </a:r>
            <a:r>
              <a:rPr lang="en-US" spc="25" dirty="0">
                <a:latin typeface="Helvetica"/>
                <a:cs typeface="Helvetica"/>
              </a:rPr>
              <a:t> </a:t>
            </a:r>
            <a:r>
              <a:rPr lang="en-US" spc="-5" dirty="0">
                <a:latin typeface="Helvetica"/>
                <a:cs typeface="Helvetica"/>
              </a:rPr>
              <a:t>2.5</a:t>
            </a:r>
            <a:r>
              <a:rPr lang="en-US" spc="5" dirty="0">
                <a:latin typeface="Helvetica"/>
                <a:cs typeface="Helvetica"/>
              </a:rPr>
              <a:t> </a:t>
            </a:r>
            <a:r>
              <a:rPr lang="en-US" spc="-60" dirty="0">
                <a:latin typeface="Helvetica"/>
                <a:cs typeface="Helvetica"/>
              </a:rPr>
              <a:t>GPA</a:t>
            </a:r>
          </a:p>
          <a:p>
            <a:pPr marL="12700" indent="0">
              <a:lnSpc>
                <a:spcPct val="100000"/>
              </a:lnSpc>
              <a:spcBef>
                <a:spcPts val="100"/>
              </a:spcBef>
              <a:buNone/>
              <a:tabLst>
                <a:tab pos="355600" algn="l"/>
              </a:tabLst>
            </a:pPr>
            <a:endParaRPr lang="en-US" spc="-60" dirty="0">
              <a:latin typeface="Helvetica"/>
              <a:cs typeface="Helvetica"/>
            </a:endParaRPr>
          </a:p>
          <a:p>
            <a:pPr marL="573088"/>
            <a:r>
              <a:rPr lang="en-US" dirty="0"/>
              <a:t>BIO 201/2101 Anatomy and Physiology I (4 credits)</a:t>
            </a:r>
          </a:p>
          <a:p>
            <a:pPr marL="573088"/>
            <a:r>
              <a:rPr lang="en-US" dirty="0"/>
              <a:t>BIO 204/2104 Microbiology (4 credits)</a:t>
            </a:r>
          </a:p>
          <a:p>
            <a:pPr marL="573088"/>
            <a:r>
              <a:rPr lang="en-US" dirty="0"/>
              <a:t>ENG 121/1021 English Composition I (3 credits)</a:t>
            </a:r>
          </a:p>
          <a:p>
            <a:pPr marL="573088"/>
            <a:r>
              <a:rPr lang="en-US" dirty="0"/>
              <a:t>PSY 235/2440 Human Growth and Development (3 credits) </a:t>
            </a:r>
          </a:p>
          <a:p>
            <a:pPr marL="573088"/>
            <a:endParaRPr lang="en-US" sz="2400" b="1" spc="-5" dirty="0">
              <a:latin typeface="Helvetica"/>
              <a:cs typeface="Helvetica"/>
            </a:endParaRPr>
          </a:p>
          <a:p>
            <a:pPr marL="344488" indent="0">
              <a:spcAft>
                <a:spcPts val="1200"/>
              </a:spcAft>
              <a:buNone/>
            </a:pPr>
            <a:r>
              <a:rPr lang="en-US" sz="1900" b="1" spc="-5" dirty="0">
                <a:latin typeface="Helvetica"/>
                <a:cs typeface="Helvetica"/>
              </a:rPr>
              <a:t>*BIO</a:t>
            </a:r>
            <a:r>
              <a:rPr lang="en-US" sz="1900" b="1" spc="5" dirty="0">
                <a:latin typeface="Helvetica"/>
                <a:cs typeface="Helvetica"/>
              </a:rPr>
              <a:t> </a:t>
            </a:r>
            <a:r>
              <a:rPr lang="en-US" sz="1900" b="1" spc="-5" dirty="0">
                <a:latin typeface="Helvetica"/>
                <a:cs typeface="Helvetica"/>
              </a:rPr>
              <a:t>201</a:t>
            </a:r>
            <a:r>
              <a:rPr lang="en-US" sz="1900" b="1" spc="-5" dirty="0">
                <a:latin typeface="Arial"/>
                <a:cs typeface="Arial"/>
              </a:rPr>
              <a:t>/2101 </a:t>
            </a:r>
            <a:r>
              <a:rPr lang="en-US" sz="1900" b="1" dirty="0">
                <a:latin typeface="Helvetica"/>
                <a:cs typeface="Helvetica"/>
              </a:rPr>
              <a:t>and</a:t>
            </a:r>
            <a:r>
              <a:rPr lang="en-US" sz="1900" b="1" spc="5" dirty="0">
                <a:latin typeface="Helvetica"/>
                <a:cs typeface="Helvetica"/>
              </a:rPr>
              <a:t> </a:t>
            </a:r>
            <a:r>
              <a:rPr lang="en-US" sz="1900" b="1" spc="-5" dirty="0">
                <a:latin typeface="Helvetica"/>
                <a:cs typeface="Helvetica"/>
              </a:rPr>
              <a:t>204</a:t>
            </a:r>
            <a:r>
              <a:rPr lang="en-US" sz="1900" b="1" spc="-5" dirty="0">
                <a:latin typeface="Arial"/>
                <a:cs typeface="Arial"/>
              </a:rPr>
              <a:t>/2104</a:t>
            </a:r>
            <a:r>
              <a:rPr lang="en-US" sz="1900" b="1" spc="5" dirty="0">
                <a:latin typeface="Arial"/>
                <a:cs typeface="Arial"/>
              </a:rPr>
              <a:t> </a:t>
            </a:r>
            <a:r>
              <a:rPr lang="en-US" sz="1900" b="1" spc="-5" dirty="0">
                <a:latin typeface="Helvetica"/>
                <a:cs typeface="Helvetica"/>
              </a:rPr>
              <a:t>courses</a:t>
            </a:r>
            <a:r>
              <a:rPr lang="en-US" sz="1900" b="1" spc="20" dirty="0">
                <a:latin typeface="Helvetica"/>
                <a:cs typeface="Helvetica"/>
              </a:rPr>
              <a:t> </a:t>
            </a:r>
            <a:r>
              <a:rPr lang="en-US" sz="1900" b="1" dirty="0">
                <a:solidFill>
                  <a:srgbClr val="FF0000"/>
                </a:solidFill>
                <a:latin typeface="Helvetica"/>
                <a:cs typeface="Helvetica"/>
              </a:rPr>
              <a:t>MUST </a:t>
            </a:r>
            <a:r>
              <a:rPr lang="en-US" sz="1900" b="1" spc="-5" dirty="0">
                <a:latin typeface="Helvetica"/>
                <a:cs typeface="Helvetica"/>
              </a:rPr>
              <a:t>be</a:t>
            </a:r>
            <a:r>
              <a:rPr lang="en-US" sz="1900" b="1" spc="-10" dirty="0">
                <a:latin typeface="Helvetica"/>
                <a:cs typeface="Helvetica"/>
              </a:rPr>
              <a:t> </a:t>
            </a:r>
            <a:r>
              <a:rPr lang="en-US" sz="1900" b="1" dirty="0">
                <a:latin typeface="Helvetica"/>
                <a:cs typeface="Helvetica"/>
              </a:rPr>
              <a:t>no </a:t>
            </a:r>
            <a:r>
              <a:rPr lang="en-US" sz="1900" b="1" spc="-650" dirty="0">
                <a:latin typeface="Helvetica"/>
                <a:cs typeface="Helvetica"/>
              </a:rPr>
              <a:t> </a:t>
            </a:r>
            <a:r>
              <a:rPr lang="en-US" sz="1900" b="1" spc="-5" dirty="0">
                <a:latin typeface="Helvetica"/>
                <a:cs typeface="Helvetica"/>
              </a:rPr>
              <a:t>older </a:t>
            </a:r>
            <a:r>
              <a:rPr lang="en-US" sz="1900" b="1" dirty="0">
                <a:latin typeface="Helvetica"/>
                <a:cs typeface="Helvetica"/>
              </a:rPr>
              <a:t>than</a:t>
            </a:r>
            <a:r>
              <a:rPr lang="en-US" sz="1900" b="1" spc="-5" dirty="0">
                <a:latin typeface="Helvetica"/>
                <a:cs typeface="Helvetica"/>
              </a:rPr>
              <a:t> </a:t>
            </a:r>
            <a:r>
              <a:rPr lang="en-US" sz="1900" b="1" dirty="0">
                <a:solidFill>
                  <a:srgbClr val="FF0000"/>
                </a:solidFill>
                <a:latin typeface="Helvetica"/>
                <a:cs typeface="Helvetica"/>
              </a:rPr>
              <a:t>7</a:t>
            </a:r>
            <a:r>
              <a:rPr lang="en-US" sz="1900" b="1" spc="-5" dirty="0">
                <a:solidFill>
                  <a:srgbClr val="FF0000"/>
                </a:solidFill>
                <a:latin typeface="Helvetica"/>
                <a:cs typeface="Helvetica"/>
              </a:rPr>
              <a:t> </a:t>
            </a:r>
            <a:r>
              <a:rPr lang="en-US" sz="1900" b="1" dirty="0">
                <a:solidFill>
                  <a:srgbClr val="FF0000"/>
                </a:solidFill>
                <a:latin typeface="Helvetica"/>
                <a:cs typeface="Helvetica"/>
              </a:rPr>
              <a:t>years</a:t>
            </a:r>
            <a:r>
              <a:rPr lang="en-US" sz="1900" b="1" spc="35" dirty="0">
                <a:solidFill>
                  <a:srgbClr val="FF0000"/>
                </a:solidFill>
                <a:latin typeface="Helvetica"/>
                <a:cs typeface="Helvetica"/>
              </a:rPr>
              <a:t> </a:t>
            </a:r>
            <a:r>
              <a:rPr lang="en-US" sz="1900" b="1" dirty="0">
                <a:latin typeface="Helvetica"/>
                <a:cs typeface="Helvetica"/>
              </a:rPr>
              <a:t>prior</a:t>
            </a:r>
            <a:r>
              <a:rPr lang="en-US" sz="1900" b="1" spc="-25" dirty="0">
                <a:latin typeface="Helvetica"/>
                <a:cs typeface="Helvetica"/>
              </a:rPr>
              <a:t> </a:t>
            </a:r>
            <a:r>
              <a:rPr lang="en-US" sz="1900" b="1" dirty="0">
                <a:latin typeface="Helvetica"/>
                <a:cs typeface="Helvetica"/>
              </a:rPr>
              <a:t>to</a:t>
            </a:r>
            <a:r>
              <a:rPr lang="en-US" sz="1900" b="1" spc="-15" dirty="0">
                <a:latin typeface="Helvetica"/>
                <a:cs typeface="Helvetica"/>
              </a:rPr>
              <a:t> </a:t>
            </a:r>
            <a:r>
              <a:rPr lang="en-US" sz="1900" b="1" dirty="0">
                <a:latin typeface="Helvetica"/>
                <a:cs typeface="Helvetica"/>
              </a:rPr>
              <a:t>admission</a:t>
            </a:r>
          </a:p>
          <a:p>
            <a:pPr marL="344488" indent="0">
              <a:spcAft>
                <a:spcPts val="1200"/>
              </a:spcAft>
              <a:buNone/>
            </a:pPr>
            <a:r>
              <a:rPr lang="en-US" sz="1900" b="1" dirty="0">
                <a:latin typeface="Helvetica"/>
                <a:cs typeface="Helvetica"/>
              </a:rPr>
              <a:t>*ENG and PSY </a:t>
            </a:r>
            <a:r>
              <a:rPr lang="en-US" sz="1900" b="1" dirty="0">
                <a:solidFill>
                  <a:srgbClr val="FF0000"/>
                </a:solidFill>
                <a:latin typeface="Helvetica"/>
                <a:cs typeface="Helvetica"/>
              </a:rPr>
              <a:t>MUST</a:t>
            </a:r>
            <a:r>
              <a:rPr lang="en-US" sz="1900" b="1" dirty="0">
                <a:latin typeface="Helvetica"/>
                <a:cs typeface="Helvetica"/>
              </a:rPr>
              <a:t> be no older than </a:t>
            </a:r>
            <a:r>
              <a:rPr lang="en-US" sz="1900" b="1" dirty="0">
                <a:solidFill>
                  <a:srgbClr val="FF0000"/>
                </a:solidFill>
                <a:latin typeface="Helvetica"/>
                <a:cs typeface="Helvetica"/>
              </a:rPr>
              <a:t>15 years </a:t>
            </a:r>
            <a:r>
              <a:rPr lang="en-US" sz="1900" b="1" dirty="0">
                <a:latin typeface="Helvetica"/>
                <a:cs typeface="Helvetica"/>
              </a:rPr>
              <a:t>prior to admission</a:t>
            </a:r>
          </a:p>
          <a:p>
            <a:pPr marL="344488" indent="0">
              <a:lnSpc>
                <a:spcPct val="120000"/>
              </a:lnSpc>
              <a:spcAft>
                <a:spcPts val="1200"/>
              </a:spcAft>
              <a:buNone/>
            </a:pPr>
            <a:r>
              <a:rPr lang="en-US" sz="1900" b="1" dirty="0">
                <a:latin typeface="Helvetica"/>
                <a:cs typeface="Helvetica"/>
              </a:rPr>
              <a:t>The grades from these courses must be on the PPSC transcript and are the courses used to calculate your GPA for the ADN application. </a:t>
            </a:r>
          </a:p>
          <a:p>
            <a:pPr marL="344488" indent="0">
              <a:spcAft>
                <a:spcPts val="1200"/>
              </a:spcAft>
              <a:buNone/>
            </a:pPr>
            <a:r>
              <a:rPr lang="en-US" sz="1900" b="1" dirty="0">
                <a:latin typeface="Helvetica"/>
                <a:cs typeface="Helvetica"/>
              </a:rPr>
              <a:t>To transfer credits into PPSC contact our Record’s Department: 											</a:t>
            </a:r>
            <a:r>
              <a:rPr lang="en-US" sz="1900" b="0" i="0" u="sng" dirty="0">
                <a:solidFill>
                  <a:srgbClr val="006DA3"/>
                </a:solidFill>
                <a:effectLst/>
                <a:latin typeface="freight-sans-pro"/>
              </a:rPr>
              <a:t>https://www.pikespeak.edu/admissions/records/transcripts/test_page/transcript-evaluation-test-update-1.php</a:t>
            </a:r>
            <a:endParaRPr lang="en-US" sz="2400" dirty="0">
              <a:latin typeface="Helvetica"/>
              <a:cs typeface="Helvetica"/>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F50EC8A6-F822-AF24-AD07-4801582EB0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5957" y="2153056"/>
            <a:ext cx="487363" cy="487363"/>
          </a:xfrm>
          <a:prstGeom prst="rect">
            <a:avLst/>
          </a:prstGeom>
        </p:spPr>
      </p:pic>
    </p:spTree>
    <p:extLst>
      <p:ext uri="{BB962C8B-B14F-4D97-AF65-F5344CB8AC3E}">
        <p14:creationId xmlns:p14="http://schemas.microsoft.com/office/powerpoint/2010/main" val="157240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3188-D1C0-774A-D1A3-4CA543136035}"/>
              </a:ext>
            </a:extLst>
          </p:cNvPr>
          <p:cNvSpPr>
            <a:spLocks noGrp="1"/>
          </p:cNvSpPr>
          <p:nvPr>
            <p:ph type="title"/>
          </p:nvPr>
        </p:nvSpPr>
        <p:spPr/>
        <p:txBody>
          <a:bodyPr/>
          <a:lstStyle/>
          <a:p>
            <a:pPr algn="ctr"/>
            <a:r>
              <a:rPr lang="en-US" dirty="0">
                <a:latin typeface="Helvetica"/>
                <a:cs typeface="Helvetica"/>
              </a:rPr>
              <a:t>Biology</a:t>
            </a:r>
            <a:r>
              <a:rPr lang="en-US" spc="-55" dirty="0">
                <a:latin typeface="Helvetica"/>
                <a:cs typeface="Helvetica"/>
              </a:rPr>
              <a:t> </a:t>
            </a:r>
            <a:r>
              <a:rPr lang="en-US" dirty="0">
                <a:latin typeface="Helvetica"/>
                <a:cs typeface="Helvetica"/>
              </a:rPr>
              <a:t>201</a:t>
            </a:r>
            <a:r>
              <a:rPr lang="en-US" dirty="0">
                <a:latin typeface="Arial"/>
                <a:cs typeface="Arial"/>
              </a:rPr>
              <a:t>/2101</a:t>
            </a:r>
            <a:r>
              <a:rPr lang="en-US" spc="-10" dirty="0">
                <a:latin typeface="Arial"/>
                <a:cs typeface="Arial"/>
              </a:rPr>
              <a:t> </a:t>
            </a:r>
            <a:r>
              <a:rPr lang="en-US" dirty="0">
                <a:latin typeface="Helvetica"/>
                <a:cs typeface="Helvetica"/>
              </a:rPr>
              <a:t>&amp;</a:t>
            </a:r>
            <a:r>
              <a:rPr lang="en-US" spc="-30" dirty="0">
                <a:latin typeface="Helvetica"/>
                <a:cs typeface="Helvetica"/>
              </a:rPr>
              <a:t> </a:t>
            </a:r>
            <a:r>
              <a:rPr lang="en-US" dirty="0">
                <a:latin typeface="Helvetica"/>
                <a:cs typeface="Helvetica"/>
              </a:rPr>
              <a:t>204</a:t>
            </a:r>
            <a:r>
              <a:rPr lang="en-US" dirty="0">
                <a:latin typeface="Arial"/>
                <a:cs typeface="Arial"/>
              </a:rPr>
              <a:t>/2104</a:t>
            </a:r>
            <a:r>
              <a:rPr lang="en-US" spc="-15" dirty="0">
                <a:latin typeface="Arial"/>
                <a:cs typeface="Arial"/>
              </a:rPr>
              <a:t> </a:t>
            </a:r>
            <a:r>
              <a:rPr lang="en-US" dirty="0">
                <a:latin typeface="Helvetica"/>
                <a:cs typeface="Helvetica"/>
              </a:rPr>
              <a:t>Course </a:t>
            </a:r>
            <a:r>
              <a:rPr lang="en-US" spc="-875" dirty="0">
                <a:latin typeface="Helvetica"/>
                <a:cs typeface="Helvetica"/>
              </a:rPr>
              <a:t> </a:t>
            </a:r>
            <a:r>
              <a:rPr lang="en-US" dirty="0">
                <a:latin typeface="Helvetica"/>
                <a:cs typeface="Helvetica"/>
              </a:rPr>
              <a:t>Information</a:t>
            </a:r>
            <a:endParaRPr lang="en-US" dirty="0"/>
          </a:p>
        </p:txBody>
      </p:sp>
      <p:sp>
        <p:nvSpPr>
          <p:cNvPr id="3" name="Content Placeholder 2">
            <a:extLst>
              <a:ext uri="{FF2B5EF4-FFF2-40B4-BE49-F238E27FC236}">
                <a16:creationId xmlns:a16="http://schemas.microsoft.com/office/drawing/2014/main" id="{FEF01FE8-161B-03AE-440C-17E814BA9D2E}"/>
              </a:ext>
            </a:extLst>
          </p:cNvPr>
          <p:cNvSpPr>
            <a:spLocks noGrp="1"/>
          </p:cNvSpPr>
          <p:nvPr>
            <p:ph idx="1"/>
          </p:nvPr>
        </p:nvSpPr>
        <p:spPr/>
        <p:txBody>
          <a:bodyPr>
            <a:normAutofit fontScale="92500" lnSpcReduction="10000"/>
          </a:bodyPr>
          <a:lstStyle/>
          <a:p>
            <a:pPr marL="233363" marR="17780" indent="-233363">
              <a:lnSpc>
                <a:spcPct val="100000"/>
              </a:lnSpc>
              <a:spcBef>
                <a:spcPts val="1200"/>
              </a:spcBef>
              <a:spcAft>
                <a:spcPts val="1200"/>
              </a:spcAft>
            </a:pPr>
            <a:r>
              <a:rPr lang="en-US" dirty="0">
                <a:latin typeface="Helvetica"/>
                <a:cs typeface="Helvetica"/>
              </a:rPr>
              <a:t>BIO</a:t>
            </a:r>
            <a:r>
              <a:rPr lang="en-US" spc="5" dirty="0">
                <a:latin typeface="Helvetica"/>
                <a:cs typeface="Helvetica"/>
              </a:rPr>
              <a:t> </a:t>
            </a:r>
            <a:r>
              <a:rPr lang="en-US" dirty="0">
                <a:latin typeface="Helvetica"/>
                <a:cs typeface="Helvetica"/>
              </a:rPr>
              <a:t>201</a:t>
            </a:r>
            <a:r>
              <a:rPr lang="en-US" dirty="0">
                <a:latin typeface="Arial"/>
                <a:cs typeface="Arial"/>
              </a:rPr>
              <a:t>/2101 </a:t>
            </a:r>
            <a:r>
              <a:rPr lang="en-US" dirty="0">
                <a:latin typeface="Helvetica"/>
                <a:cs typeface="Helvetica"/>
              </a:rPr>
              <a:t>and BIO 204</a:t>
            </a:r>
            <a:r>
              <a:rPr lang="en-US" dirty="0">
                <a:latin typeface="Arial"/>
                <a:cs typeface="Arial"/>
              </a:rPr>
              <a:t>/2104 must be </a:t>
            </a:r>
            <a:r>
              <a:rPr lang="en-US" dirty="0">
                <a:latin typeface="Helvetica"/>
                <a:cs typeface="Helvetica"/>
              </a:rPr>
              <a:t>on your PPSC transcript. These are the </a:t>
            </a:r>
            <a:r>
              <a:rPr lang="en-US" spc="-35" dirty="0">
                <a:latin typeface="Helvetica"/>
                <a:cs typeface="Helvetica"/>
              </a:rPr>
              <a:t>ONLY </a:t>
            </a:r>
            <a:r>
              <a:rPr lang="en-US" dirty="0">
                <a:latin typeface="Helvetica"/>
                <a:cs typeface="Helvetica"/>
              </a:rPr>
              <a:t>BIO</a:t>
            </a:r>
            <a:r>
              <a:rPr lang="en-US" spc="-20" dirty="0">
                <a:latin typeface="Helvetica"/>
                <a:cs typeface="Helvetica"/>
              </a:rPr>
              <a:t> </a:t>
            </a:r>
            <a:r>
              <a:rPr lang="en-US" dirty="0">
                <a:latin typeface="Helvetica"/>
                <a:cs typeface="Helvetica"/>
              </a:rPr>
              <a:t>classes that need to be completed prior to applying for the ADN program. </a:t>
            </a:r>
          </a:p>
          <a:p>
            <a:pPr>
              <a:lnSpc>
                <a:spcPct val="100000"/>
              </a:lnSpc>
              <a:spcBef>
                <a:spcPts val="1200"/>
              </a:spcBef>
              <a:spcAft>
                <a:spcPts val="1200"/>
              </a:spcAft>
            </a:pPr>
            <a:r>
              <a:rPr lang="en-US" dirty="0">
                <a:latin typeface="Helvetica"/>
                <a:cs typeface="Helvetica"/>
              </a:rPr>
              <a:t>No more than one D or one F are allowed in the 200/2000 level BIO classes</a:t>
            </a:r>
          </a:p>
          <a:p>
            <a:pPr marL="233363" marR="252095" indent="-233363">
              <a:lnSpc>
                <a:spcPct val="100000"/>
              </a:lnSpc>
              <a:spcBef>
                <a:spcPts val="545"/>
              </a:spcBef>
            </a:pPr>
            <a:r>
              <a:rPr lang="en-US" sz="2400" dirty="0">
                <a:latin typeface="Helvetica"/>
                <a:cs typeface="Helvetica"/>
              </a:rPr>
              <a:t>Students who have two course grades in BIO 201</a:t>
            </a:r>
            <a:r>
              <a:rPr lang="en-US" sz="2400" dirty="0">
                <a:latin typeface="Arial"/>
                <a:cs typeface="Arial"/>
              </a:rPr>
              <a:t>/2101 </a:t>
            </a:r>
            <a:r>
              <a:rPr lang="en-US" sz="2400" dirty="0">
                <a:latin typeface="Helvetica"/>
                <a:cs typeface="Helvetica"/>
              </a:rPr>
              <a:t>and/or</a:t>
            </a:r>
            <a:r>
              <a:rPr lang="en-US" sz="2400" spc="-5" dirty="0">
                <a:latin typeface="Helvetica"/>
                <a:cs typeface="Helvetica"/>
              </a:rPr>
              <a:t> </a:t>
            </a:r>
            <a:r>
              <a:rPr lang="en-US" sz="2400" dirty="0">
                <a:latin typeface="Helvetica"/>
                <a:cs typeface="Helvetica"/>
              </a:rPr>
              <a:t>BIO</a:t>
            </a:r>
            <a:r>
              <a:rPr lang="en-US" sz="2400" spc="-15" dirty="0">
                <a:latin typeface="Helvetica"/>
                <a:cs typeface="Helvetica"/>
              </a:rPr>
              <a:t> </a:t>
            </a:r>
            <a:r>
              <a:rPr lang="en-US" sz="2400" dirty="0">
                <a:latin typeface="Helvetica"/>
                <a:cs typeface="Helvetica"/>
              </a:rPr>
              <a:t>204</a:t>
            </a:r>
            <a:r>
              <a:rPr lang="en-US" sz="2400" dirty="0">
                <a:latin typeface="Arial"/>
                <a:cs typeface="Arial"/>
              </a:rPr>
              <a:t>/2104</a:t>
            </a:r>
            <a:r>
              <a:rPr lang="en-US" sz="2400" spc="-15" dirty="0">
                <a:latin typeface="Arial"/>
                <a:cs typeface="Arial"/>
              </a:rPr>
              <a:t> </a:t>
            </a:r>
            <a:r>
              <a:rPr lang="en-US" sz="2400" dirty="0">
                <a:latin typeface="Helvetica"/>
                <a:cs typeface="Helvetica"/>
              </a:rPr>
              <a:t>will</a:t>
            </a:r>
            <a:r>
              <a:rPr lang="en-US" sz="2400" spc="5" dirty="0">
                <a:latin typeface="Helvetica"/>
                <a:cs typeface="Helvetica"/>
              </a:rPr>
              <a:t> </a:t>
            </a:r>
            <a:r>
              <a:rPr lang="en-US" sz="2400" dirty="0">
                <a:latin typeface="Helvetica"/>
                <a:cs typeface="Helvetica"/>
              </a:rPr>
              <a:t>then</a:t>
            </a:r>
            <a:r>
              <a:rPr lang="en-US" sz="2400" spc="-15" dirty="0">
                <a:latin typeface="Helvetica"/>
                <a:cs typeface="Helvetica"/>
              </a:rPr>
              <a:t> </a:t>
            </a:r>
            <a:r>
              <a:rPr lang="en-US" sz="2400" dirty="0">
                <a:latin typeface="Helvetica"/>
                <a:cs typeface="Helvetica"/>
              </a:rPr>
              <a:t>have those</a:t>
            </a:r>
            <a:r>
              <a:rPr lang="en-US" sz="2400" spc="-30" dirty="0">
                <a:latin typeface="Helvetica"/>
                <a:cs typeface="Helvetica"/>
              </a:rPr>
              <a:t> </a:t>
            </a:r>
            <a:r>
              <a:rPr lang="en-US" sz="2400" dirty="0">
                <a:latin typeface="Helvetica"/>
                <a:cs typeface="Helvetica"/>
              </a:rPr>
              <a:t>letter</a:t>
            </a:r>
            <a:r>
              <a:rPr lang="en-US" sz="2400" spc="-25" dirty="0">
                <a:latin typeface="Helvetica"/>
                <a:cs typeface="Helvetica"/>
              </a:rPr>
              <a:t> </a:t>
            </a:r>
            <a:r>
              <a:rPr lang="en-US" sz="2400" dirty="0">
                <a:latin typeface="Helvetica"/>
                <a:cs typeface="Helvetica"/>
              </a:rPr>
              <a:t>grades</a:t>
            </a:r>
            <a:r>
              <a:rPr lang="en-US" sz="2400" spc="-30" dirty="0">
                <a:latin typeface="Helvetica"/>
                <a:cs typeface="Helvetica"/>
              </a:rPr>
              <a:t> </a:t>
            </a:r>
            <a:r>
              <a:rPr lang="en-US" sz="2400" dirty="0">
                <a:latin typeface="Helvetica"/>
                <a:cs typeface="Helvetica"/>
              </a:rPr>
              <a:t>averaged.</a:t>
            </a:r>
          </a:p>
          <a:p>
            <a:pPr marL="0" marR="252095" indent="0">
              <a:lnSpc>
                <a:spcPct val="100000"/>
              </a:lnSpc>
              <a:spcBef>
                <a:spcPts val="545"/>
              </a:spcBef>
              <a:buNone/>
            </a:pPr>
            <a:endParaRPr lang="en-US" sz="2400" dirty="0">
              <a:latin typeface="Helvetica"/>
              <a:cs typeface="Helvetica"/>
            </a:endParaRPr>
          </a:p>
          <a:p>
            <a:pPr marL="233363" marR="252095" indent="-233363">
              <a:lnSpc>
                <a:spcPct val="100000"/>
              </a:lnSpc>
              <a:spcBef>
                <a:spcPts val="545"/>
              </a:spcBef>
            </a:pPr>
            <a:r>
              <a:rPr lang="en-US" sz="2400" dirty="0">
                <a:latin typeface="Helvetica"/>
                <a:cs typeface="Helvetica"/>
              </a:rPr>
              <a:t>If there are more than two attempts, only the grades from the first</a:t>
            </a:r>
            <a:r>
              <a:rPr lang="en-US" sz="2400" spc="-20" dirty="0">
                <a:latin typeface="Helvetica"/>
                <a:cs typeface="Helvetica"/>
              </a:rPr>
              <a:t> </a:t>
            </a:r>
            <a:r>
              <a:rPr lang="en-US" sz="2400" dirty="0">
                <a:latin typeface="Helvetica"/>
                <a:cs typeface="Helvetica"/>
              </a:rPr>
              <a:t>two</a:t>
            </a:r>
            <a:r>
              <a:rPr lang="en-US" sz="2400" spc="-15" dirty="0">
                <a:latin typeface="Helvetica"/>
                <a:cs typeface="Helvetica"/>
              </a:rPr>
              <a:t> </a:t>
            </a:r>
            <a:r>
              <a:rPr lang="en-US" sz="2400" dirty="0">
                <a:latin typeface="Helvetica"/>
                <a:cs typeface="Helvetica"/>
              </a:rPr>
              <a:t>BIO</a:t>
            </a:r>
            <a:r>
              <a:rPr lang="en-US" sz="2400" spc="-20" dirty="0">
                <a:latin typeface="Helvetica"/>
                <a:cs typeface="Helvetica"/>
              </a:rPr>
              <a:t> </a:t>
            </a:r>
            <a:r>
              <a:rPr lang="en-US" sz="2400" dirty="0">
                <a:latin typeface="Helvetica"/>
                <a:cs typeface="Helvetica"/>
              </a:rPr>
              <a:t>201</a:t>
            </a:r>
            <a:r>
              <a:rPr lang="en-US" sz="2400" dirty="0">
                <a:latin typeface="Arial"/>
                <a:cs typeface="Arial"/>
              </a:rPr>
              <a:t>/2101</a:t>
            </a:r>
            <a:r>
              <a:rPr lang="en-US" sz="2400" spc="-10" dirty="0">
                <a:latin typeface="Arial"/>
                <a:cs typeface="Arial"/>
              </a:rPr>
              <a:t> </a:t>
            </a:r>
            <a:r>
              <a:rPr lang="en-US" sz="2400" dirty="0">
                <a:latin typeface="Helvetica"/>
                <a:cs typeface="Helvetica"/>
              </a:rPr>
              <a:t>and</a:t>
            </a:r>
            <a:r>
              <a:rPr lang="en-US" sz="2400" spc="-10" dirty="0">
                <a:latin typeface="Helvetica"/>
                <a:cs typeface="Helvetica"/>
              </a:rPr>
              <a:t> </a:t>
            </a:r>
            <a:r>
              <a:rPr lang="en-US" sz="2400" dirty="0">
                <a:latin typeface="Helvetica"/>
                <a:cs typeface="Helvetica"/>
              </a:rPr>
              <a:t>BIO</a:t>
            </a:r>
            <a:r>
              <a:rPr lang="en-US" sz="2400" spc="-5" dirty="0">
                <a:latin typeface="Helvetica"/>
                <a:cs typeface="Helvetica"/>
              </a:rPr>
              <a:t> </a:t>
            </a:r>
            <a:r>
              <a:rPr lang="en-US" sz="2400" dirty="0">
                <a:latin typeface="Helvetica"/>
                <a:cs typeface="Helvetica"/>
              </a:rPr>
              <a:t>204</a:t>
            </a:r>
            <a:r>
              <a:rPr lang="en-US" sz="2400" dirty="0">
                <a:latin typeface="Arial"/>
                <a:cs typeface="Arial"/>
              </a:rPr>
              <a:t>/2104 </a:t>
            </a:r>
            <a:r>
              <a:rPr lang="en-US" sz="2400" spc="-540" dirty="0">
                <a:latin typeface="Arial"/>
                <a:cs typeface="Arial"/>
              </a:rPr>
              <a:t> </a:t>
            </a:r>
            <a:r>
              <a:rPr lang="en-US" sz="2400" dirty="0">
                <a:latin typeface="Helvetica"/>
                <a:cs typeface="Helvetica"/>
              </a:rPr>
              <a:t>course</a:t>
            </a:r>
            <a:r>
              <a:rPr lang="en-US" sz="2400" spc="-5" dirty="0">
                <a:latin typeface="Helvetica"/>
                <a:cs typeface="Helvetica"/>
              </a:rPr>
              <a:t> </a:t>
            </a:r>
            <a:r>
              <a:rPr lang="en-US" sz="2400" dirty="0">
                <a:latin typeface="Helvetica"/>
                <a:cs typeface="Helvetica"/>
              </a:rPr>
              <a:t>attempts will be counted.</a:t>
            </a:r>
          </a:p>
          <a:p>
            <a:pPr marL="233363" indent="-233363">
              <a:lnSpc>
                <a:spcPct val="100000"/>
              </a:lnSpc>
              <a:spcBef>
                <a:spcPts val="55"/>
              </a:spcBef>
            </a:pPr>
            <a:endParaRPr lang="en-US" sz="2400" dirty="0">
              <a:latin typeface="Helvetica"/>
              <a:cs typeface="Helvetica"/>
            </a:endParaRPr>
          </a:p>
          <a:p>
            <a:pPr marL="233363" marR="12700" lvl="1" indent="-233363">
              <a:lnSpc>
                <a:spcPct val="100000"/>
              </a:lnSpc>
            </a:pPr>
            <a:r>
              <a:rPr lang="en-US" sz="2400" dirty="0">
                <a:latin typeface="Helvetica"/>
                <a:cs typeface="Helvetica"/>
              </a:rPr>
              <a:t>The</a:t>
            </a:r>
            <a:r>
              <a:rPr lang="en-US" sz="2400" spc="-20" dirty="0">
                <a:latin typeface="Helvetica"/>
                <a:cs typeface="Helvetica"/>
              </a:rPr>
              <a:t> </a:t>
            </a:r>
            <a:r>
              <a:rPr lang="en-US" sz="2400" spc="-25" dirty="0">
                <a:latin typeface="Helvetica"/>
                <a:cs typeface="Helvetica"/>
              </a:rPr>
              <a:t>new </a:t>
            </a:r>
            <a:r>
              <a:rPr lang="en-US" sz="2400" dirty="0">
                <a:latin typeface="Helvetica"/>
                <a:cs typeface="Helvetica"/>
              </a:rPr>
              <a:t>averaged</a:t>
            </a:r>
            <a:r>
              <a:rPr lang="en-US" sz="2400" spc="-30" dirty="0">
                <a:latin typeface="Helvetica"/>
                <a:cs typeface="Helvetica"/>
              </a:rPr>
              <a:t> </a:t>
            </a:r>
            <a:r>
              <a:rPr lang="en-US" sz="2400" dirty="0">
                <a:latin typeface="Helvetica"/>
                <a:cs typeface="Helvetica"/>
              </a:rPr>
              <a:t>grade</a:t>
            </a:r>
            <a:r>
              <a:rPr lang="en-US" sz="2400" spc="-30" dirty="0">
                <a:latin typeface="Helvetica"/>
                <a:cs typeface="Helvetica"/>
              </a:rPr>
              <a:t> </a:t>
            </a:r>
            <a:r>
              <a:rPr lang="en-US" sz="2400" dirty="0">
                <a:latin typeface="Helvetica"/>
                <a:cs typeface="Helvetica"/>
              </a:rPr>
              <a:t>will</a:t>
            </a:r>
            <a:r>
              <a:rPr lang="en-US" sz="2400" spc="10" dirty="0">
                <a:latin typeface="Helvetica"/>
                <a:cs typeface="Helvetica"/>
              </a:rPr>
              <a:t> </a:t>
            </a:r>
            <a:r>
              <a:rPr lang="en-US" sz="2400" dirty="0">
                <a:latin typeface="Helvetica"/>
                <a:cs typeface="Helvetica"/>
              </a:rPr>
              <a:t>be</a:t>
            </a:r>
            <a:r>
              <a:rPr lang="en-US" sz="2400" spc="-15" dirty="0">
                <a:latin typeface="Helvetica"/>
                <a:cs typeface="Helvetica"/>
              </a:rPr>
              <a:t> </a:t>
            </a:r>
            <a:r>
              <a:rPr lang="en-US" sz="2400" dirty="0">
                <a:latin typeface="Helvetica"/>
                <a:cs typeface="Helvetica"/>
              </a:rPr>
              <a:t>used</a:t>
            </a:r>
            <a:r>
              <a:rPr lang="en-US" sz="2400" spc="-15" dirty="0">
                <a:latin typeface="Helvetica"/>
                <a:cs typeface="Helvetica"/>
              </a:rPr>
              <a:t> </a:t>
            </a:r>
            <a:r>
              <a:rPr lang="en-US" sz="2400" dirty="0">
                <a:latin typeface="Helvetica"/>
                <a:cs typeface="Helvetica"/>
              </a:rPr>
              <a:t>in calculating</a:t>
            </a:r>
            <a:r>
              <a:rPr lang="en-US" sz="2400" spc="-10" dirty="0">
                <a:latin typeface="Helvetica"/>
                <a:cs typeface="Helvetica"/>
              </a:rPr>
              <a:t> </a:t>
            </a:r>
            <a:r>
              <a:rPr lang="en-US" sz="2400" dirty="0">
                <a:latin typeface="Helvetica"/>
                <a:cs typeface="Helvetica"/>
              </a:rPr>
              <a:t>your</a:t>
            </a:r>
            <a:r>
              <a:rPr lang="en-US" sz="2400" spc="-25" dirty="0">
                <a:latin typeface="Helvetica"/>
                <a:cs typeface="Helvetica"/>
              </a:rPr>
              <a:t> </a:t>
            </a:r>
            <a:r>
              <a:rPr lang="en-US" sz="2400" dirty="0">
                <a:latin typeface="Helvetica"/>
                <a:cs typeface="Helvetica"/>
              </a:rPr>
              <a:t>G</a:t>
            </a:r>
            <a:r>
              <a:rPr lang="en-US" sz="2400" spc="-150" dirty="0">
                <a:latin typeface="Helvetica"/>
                <a:cs typeface="Helvetica"/>
              </a:rPr>
              <a:t>P</a:t>
            </a:r>
            <a:r>
              <a:rPr lang="en-US" sz="2400" dirty="0">
                <a:latin typeface="Helvetica"/>
                <a:cs typeface="Helvetica"/>
              </a:rPr>
              <a:t>A</a:t>
            </a:r>
            <a:r>
              <a:rPr lang="en-US" sz="2400" spc="-114" dirty="0">
                <a:latin typeface="Helvetica"/>
                <a:cs typeface="Helvetica"/>
              </a:rPr>
              <a:t> </a:t>
            </a:r>
            <a:r>
              <a:rPr lang="en-US" sz="2400" dirty="0">
                <a:latin typeface="Helvetica"/>
                <a:cs typeface="Helvetica"/>
              </a:rPr>
              <a:t>for your</a:t>
            </a:r>
            <a:r>
              <a:rPr lang="en-US" sz="2400" spc="-25" dirty="0">
                <a:latin typeface="Helvetica"/>
                <a:cs typeface="Helvetica"/>
              </a:rPr>
              <a:t> </a:t>
            </a:r>
            <a:r>
              <a:rPr lang="en-US" sz="2400" dirty="0">
                <a:latin typeface="Helvetica"/>
                <a:cs typeface="Helvetica"/>
              </a:rPr>
              <a:t>application</a:t>
            </a:r>
            <a:r>
              <a:rPr lang="en-US" sz="2400" spc="-15" dirty="0">
                <a:latin typeface="Helvetica"/>
                <a:cs typeface="Helvetica"/>
              </a:rPr>
              <a:t> </a:t>
            </a:r>
            <a:r>
              <a:rPr lang="en-US" sz="2400" dirty="0">
                <a:latin typeface="Helvetica"/>
                <a:cs typeface="Helvetica"/>
              </a:rPr>
              <a:t>to</a:t>
            </a:r>
            <a:r>
              <a:rPr lang="en-US" sz="2400" spc="-10" dirty="0">
                <a:latin typeface="Helvetica"/>
                <a:cs typeface="Helvetica"/>
              </a:rPr>
              <a:t> </a:t>
            </a:r>
            <a:r>
              <a:rPr lang="en-US" sz="2400" dirty="0">
                <a:latin typeface="Helvetica"/>
                <a:cs typeface="Helvetica"/>
              </a:rPr>
              <a:t>the</a:t>
            </a:r>
            <a:r>
              <a:rPr lang="en-US" sz="2400" spc="-20" dirty="0">
                <a:latin typeface="Helvetica"/>
                <a:cs typeface="Helvetica"/>
              </a:rPr>
              <a:t> n</a:t>
            </a:r>
            <a:r>
              <a:rPr lang="en-US" sz="2400" dirty="0">
                <a:latin typeface="Helvetica"/>
                <a:cs typeface="Helvetica"/>
              </a:rPr>
              <a:t>ursing</a:t>
            </a:r>
            <a:r>
              <a:rPr lang="en-US" sz="2400" spc="-40" dirty="0">
                <a:latin typeface="Helvetica"/>
                <a:cs typeface="Helvetica"/>
              </a:rPr>
              <a:t> p</a:t>
            </a:r>
            <a:r>
              <a:rPr lang="en-US" sz="2400" dirty="0">
                <a:latin typeface="Helvetica"/>
                <a:cs typeface="Helvetica"/>
              </a:rPr>
              <a:t>rogram.</a:t>
            </a:r>
          </a:p>
          <a:p>
            <a:endParaRPr lang="en-US" dirty="0"/>
          </a:p>
        </p:txBody>
      </p:sp>
      <p:pic>
        <p:nvPicPr>
          <p:cNvPr id="4" name="Recorded Sound">
            <a:hlinkClick r:id="" action="ppaction://media"/>
            <a:extLst>
              <a:ext uri="{FF2B5EF4-FFF2-40B4-BE49-F238E27FC236}">
                <a16:creationId xmlns:a16="http://schemas.microsoft.com/office/drawing/2014/main" id="{E6B6C69D-9F23-FAF7-A385-14BE31276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274" y="2361565"/>
            <a:ext cx="487363" cy="487363"/>
          </a:xfrm>
          <a:prstGeom prst="rect">
            <a:avLst/>
          </a:prstGeom>
        </p:spPr>
      </p:pic>
    </p:spTree>
    <p:extLst>
      <p:ext uri="{BB962C8B-B14F-4D97-AF65-F5344CB8AC3E}">
        <p14:creationId xmlns:p14="http://schemas.microsoft.com/office/powerpoint/2010/main" val="17910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B159-C456-DD1B-D8B0-6573E461CE69}"/>
              </a:ext>
            </a:extLst>
          </p:cNvPr>
          <p:cNvSpPr>
            <a:spLocks noGrp="1"/>
          </p:cNvSpPr>
          <p:nvPr>
            <p:ph type="title"/>
          </p:nvPr>
        </p:nvSpPr>
        <p:spPr/>
        <p:txBody>
          <a:bodyPr/>
          <a:lstStyle/>
          <a:p>
            <a:pPr algn="ctr"/>
            <a:r>
              <a:rPr lang="en-US" dirty="0">
                <a:latin typeface="Helvetica"/>
                <a:cs typeface="Helvetica"/>
              </a:rPr>
              <a:t>Biology</a:t>
            </a:r>
            <a:r>
              <a:rPr lang="en-US" spc="-50" dirty="0">
                <a:latin typeface="Helvetica"/>
                <a:cs typeface="Helvetica"/>
              </a:rPr>
              <a:t> </a:t>
            </a:r>
            <a:r>
              <a:rPr lang="en-US" dirty="0">
                <a:latin typeface="Helvetica"/>
                <a:cs typeface="Helvetica"/>
              </a:rPr>
              <a:t>202</a:t>
            </a:r>
            <a:r>
              <a:rPr lang="en-US" dirty="0">
                <a:latin typeface="Arial"/>
                <a:cs typeface="Arial"/>
              </a:rPr>
              <a:t>/2102</a:t>
            </a:r>
            <a:r>
              <a:rPr lang="en-US" spc="-20" dirty="0">
                <a:latin typeface="Arial"/>
                <a:cs typeface="Arial"/>
              </a:rPr>
              <a:t> </a:t>
            </a:r>
            <a:r>
              <a:rPr lang="en-US" dirty="0">
                <a:latin typeface="Helvetica"/>
                <a:cs typeface="Helvetica"/>
              </a:rPr>
              <a:t>&amp;</a:t>
            </a:r>
            <a:r>
              <a:rPr lang="en-US" spc="-20" dirty="0">
                <a:latin typeface="Helvetica"/>
                <a:cs typeface="Helvetica"/>
              </a:rPr>
              <a:t> </a:t>
            </a:r>
            <a:r>
              <a:rPr lang="en-US" dirty="0">
                <a:latin typeface="Helvetica"/>
                <a:cs typeface="Helvetica"/>
              </a:rPr>
              <a:t>Biology </a:t>
            </a:r>
            <a:r>
              <a:rPr lang="en-US" spc="-869" dirty="0">
                <a:latin typeface="Helvetica"/>
                <a:cs typeface="Helvetica"/>
              </a:rPr>
              <a:t> </a:t>
            </a:r>
            <a:r>
              <a:rPr lang="en-US" dirty="0">
                <a:latin typeface="Helvetica"/>
                <a:cs typeface="Helvetica"/>
              </a:rPr>
              <a:t>216</a:t>
            </a:r>
            <a:r>
              <a:rPr lang="en-US" spc="-590" dirty="0">
                <a:latin typeface="Arial"/>
                <a:cs typeface="Arial"/>
              </a:rPr>
              <a:t>/</a:t>
            </a:r>
            <a:r>
              <a:rPr lang="en-US" spc="-25" dirty="0">
                <a:latin typeface="Helvetica"/>
                <a:cs typeface="Helvetica"/>
              </a:rPr>
              <a:t> 2116 Course </a:t>
            </a:r>
            <a:r>
              <a:rPr lang="en-US" dirty="0">
                <a:latin typeface="Helvetica"/>
                <a:cs typeface="Helvetica"/>
              </a:rPr>
              <a:t>Inform</a:t>
            </a:r>
            <a:r>
              <a:rPr lang="en-US" spc="-15" dirty="0">
                <a:latin typeface="Helvetica"/>
                <a:cs typeface="Helvetica"/>
              </a:rPr>
              <a:t>a</a:t>
            </a:r>
            <a:r>
              <a:rPr lang="en-US" dirty="0">
                <a:latin typeface="Helvetica"/>
                <a:cs typeface="Helvetica"/>
              </a:rPr>
              <a:t>tion</a:t>
            </a:r>
            <a:endParaRPr lang="en-US" dirty="0"/>
          </a:p>
        </p:txBody>
      </p:sp>
      <p:sp>
        <p:nvSpPr>
          <p:cNvPr id="3" name="Content Placeholder 2">
            <a:extLst>
              <a:ext uri="{FF2B5EF4-FFF2-40B4-BE49-F238E27FC236}">
                <a16:creationId xmlns:a16="http://schemas.microsoft.com/office/drawing/2014/main" id="{2448F399-0B4D-3E45-0BAF-01D7A95CC181}"/>
              </a:ext>
            </a:extLst>
          </p:cNvPr>
          <p:cNvSpPr>
            <a:spLocks noGrp="1"/>
          </p:cNvSpPr>
          <p:nvPr>
            <p:ph idx="1"/>
          </p:nvPr>
        </p:nvSpPr>
        <p:spPr>
          <a:xfrm>
            <a:off x="838199" y="1825625"/>
            <a:ext cx="10600765" cy="4351338"/>
          </a:xfrm>
        </p:spPr>
        <p:txBody>
          <a:bodyPr>
            <a:normAutofit/>
          </a:bodyPr>
          <a:lstStyle/>
          <a:p>
            <a:pPr marL="520065" marR="55880" indent="-457200">
              <a:lnSpc>
                <a:spcPct val="100000"/>
              </a:lnSpc>
              <a:spcBef>
                <a:spcPts val="1200"/>
              </a:spcBef>
              <a:spcAft>
                <a:spcPts val="1200"/>
              </a:spcAft>
              <a:tabLst>
                <a:tab pos="520065" algn="l"/>
                <a:tab pos="520700" algn="l"/>
              </a:tabLst>
            </a:pPr>
            <a:r>
              <a:rPr lang="en-US" spc="-80" dirty="0">
                <a:latin typeface="Helvetica"/>
                <a:cs typeface="Helvetica"/>
              </a:rPr>
              <a:t>You</a:t>
            </a:r>
            <a:r>
              <a:rPr lang="en-US" dirty="0">
                <a:latin typeface="Helvetica"/>
                <a:cs typeface="Helvetica"/>
              </a:rPr>
              <a:t> </a:t>
            </a:r>
            <a:r>
              <a:rPr lang="en-US" spc="-5" dirty="0">
                <a:latin typeface="Helvetica"/>
                <a:cs typeface="Helvetica"/>
              </a:rPr>
              <a:t>have</a:t>
            </a:r>
            <a:r>
              <a:rPr lang="en-US" spc="5" dirty="0">
                <a:latin typeface="Helvetica"/>
                <a:cs typeface="Helvetica"/>
              </a:rPr>
              <a:t> </a:t>
            </a:r>
            <a:r>
              <a:rPr lang="en-US" dirty="0">
                <a:latin typeface="Helvetica"/>
                <a:cs typeface="Helvetica"/>
              </a:rPr>
              <a:t>the</a:t>
            </a:r>
            <a:r>
              <a:rPr lang="en-US" spc="5" dirty="0">
                <a:latin typeface="Helvetica"/>
                <a:cs typeface="Helvetica"/>
              </a:rPr>
              <a:t> </a:t>
            </a:r>
            <a:r>
              <a:rPr lang="en-US" spc="-5" dirty="0">
                <a:latin typeface="Helvetica"/>
                <a:cs typeface="Helvetica"/>
              </a:rPr>
              <a:t>option</a:t>
            </a:r>
            <a:r>
              <a:rPr lang="en-US" spc="5" dirty="0">
                <a:latin typeface="Helvetica"/>
                <a:cs typeface="Helvetica"/>
              </a:rPr>
              <a:t> </a:t>
            </a:r>
            <a:r>
              <a:rPr lang="en-US" dirty="0">
                <a:latin typeface="Helvetica"/>
                <a:cs typeface="Helvetica"/>
              </a:rPr>
              <a:t>to</a:t>
            </a:r>
            <a:r>
              <a:rPr lang="en-US" spc="5" dirty="0">
                <a:latin typeface="Helvetica"/>
                <a:cs typeface="Helvetica"/>
              </a:rPr>
              <a:t> </a:t>
            </a:r>
            <a:r>
              <a:rPr lang="en-US" dirty="0">
                <a:latin typeface="Helvetica"/>
                <a:cs typeface="Helvetica"/>
              </a:rPr>
              <a:t>take</a:t>
            </a:r>
            <a:r>
              <a:rPr lang="en-US" spc="-15" dirty="0">
                <a:latin typeface="Helvetica"/>
                <a:cs typeface="Helvetica"/>
              </a:rPr>
              <a:t> </a:t>
            </a:r>
            <a:r>
              <a:rPr lang="en-US" dirty="0">
                <a:latin typeface="Helvetica"/>
                <a:cs typeface="Helvetica"/>
              </a:rPr>
              <a:t>BIO</a:t>
            </a:r>
            <a:r>
              <a:rPr lang="en-US" spc="-20" dirty="0">
                <a:latin typeface="Helvetica"/>
                <a:cs typeface="Helvetica"/>
              </a:rPr>
              <a:t> </a:t>
            </a:r>
            <a:r>
              <a:rPr lang="en-US" spc="-5" dirty="0">
                <a:latin typeface="Helvetica"/>
                <a:cs typeface="Helvetica"/>
              </a:rPr>
              <a:t>202</a:t>
            </a:r>
            <a:r>
              <a:rPr lang="en-US" spc="-5" dirty="0">
                <a:latin typeface="Arial"/>
                <a:cs typeface="Arial"/>
              </a:rPr>
              <a:t>/2102</a:t>
            </a:r>
            <a:r>
              <a:rPr lang="en-US" spc="10" dirty="0">
                <a:latin typeface="Arial"/>
                <a:cs typeface="Arial"/>
              </a:rPr>
              <a:t> </a:t>
            </a:r>
            <a:r>
              <a:rPr lang="en-US" spc="-5" dirty="0">
                <a:latin typeface="Helvetica"/>
                <a:cs typeface="Helvetica"/>
              </a:rPr>
              <a:t>(Human Anatomy &amp; Physiology </a:t>
            </a:r>
            <a:r>
              <a:rPr lang="en-US" dirty="0">
                <a:latin typeface="Helvetica"/>
                <a:cs typeface="Helvetica"/>
              </a:rPr>
              <a:t>II) </a:t>
            </a:r>
            <a:r>
              <a:rPr lang="en-US" spc="-5" dirty="0">
                <a:latin typeface="Helvetica"/>
                <a:cs typeface="Helvetica"/>
              </a:rPr>
              <a:t>during </a:t>
            </a:r>
            <a:r>
              <a:rPr lang="en-US" dirty="0">
                <a:latin typeface="Helvetica"/>
                <a:cs typeface="Helvetica"/>
              </a:rPr>
              <a:t>the 1</a:t>
            </a:r>
            <a:r>
              <a:rPr lang="en-US" baseline="24305" dirty="0">
                <a:latin typeface="Helvetica"/>
                <a:cs typeface="Helvetica"/>
              </a:rPr>
              <a:t>st</a:t>
            </a:r>
            <a:r>
              <a:rPr lang="en-US" spc="7" baseline="24305" dirty="0">
                <a:latin typeface="Helvetica"/>
                <a:cs typeface="Helvetica"/>
              </a:rPr>
              <a:t> </a:t>
            </a:r>
            <a:r>
              <a:rPr lang="en-US" dirty="0">
                <a:latin typeface="Helvetica"/>
                <a:cs typeface="Helvetica"/>
              </a:rPr>
              <a:t>semester </a:t>
            </a:r>
            <a:r>
              <a:rPr lang="en-US" spc="-5" dirty="0">
                <a:latin typeface="Helvetica"/>
                <a:cs typeface="Helvetica"/>
              </a:rPr>
              <a:t>and </a:t>
            </a:r>
            <a:r>
              <a:rPr lang="en-US" dirty="0">
                <a:latin typeface="Helvetica"/>
                <a:cs typeface="Helvetica"/>
              </a:rPr>
              <a:t>BIO</a:t>
            </a:r>
            <a:r>
              <a:rPr lang="en-US" spc="-25" dirty="0">
                <a:latin typeface="Helvetica"/>
                <a:cs typeface="Helvetica"/>
              </a:rPr>
              <a:t> </a:t>
            </a:r>
            <a:r>
              <a:rPr lang="en-US" spc="-5" dirty="0">
                <a:latin typeface="Helvetica"/>
                <a:cs typeface="Helvetica"/>
              </a:rPr>
              <a:t>216</a:t>
            </a:r>
            <a:r>
              <a:rPr lang="en-US" spc="-5" dirty="0">
                <a:latin typeface="Arial"/>
                <a:cs typeface="Arial"/>
              </a:rPr>
              <a:t>/2116 </a:t>
            </a:r>
            <a:r>
              <a:rPr lang="en-US" dirty="0">
                <a:latin typeface="Helvetica"/>
                <a:cs typeface="Helvetica"/>
              </a:rPr>
              <a:t>(Pathophysiology)</a:t>
            </a:r>
            <a:r>
              <a:rPr lang="en-US" spc="40" dirty="0">
                <a:latin typeface="Helvetica"/>
                <a:cs typeface="Helvetica"/>
              </a:rPr>
              <a:t> </a:t>
            </a:r>
            <a:r>
              <a:rPr lang="en-US" dirty="0">
                <a:latin typeface="Helvetica"/>
                <a:cs typeface="Helvetica"/>
              </a:rPr>
              <a:t>during</a:t>
            </a:r>
            <a:r>
              <a:rPr lang="en-US" spc="10" dirty="0">
                <a:latin typeface="Helvetica"/>
                <a:cs typeface="Helvetica"/>
              </a:rPr>
              <a:t> </a:t>
            </a:r>
            <a:r>
              <a:rPr lang="en-US" dirty="0">
                <a:latin typeface="Helvetica"/>
                <a:cs typeface="Helvetica"/>
              </a:rPr>
              <a:t>the</a:t>
            </a:r>
            <a:r>
              <a:rPr lang="en-US" spc="-20" dirty="0">
                <a:latin typeface="Helvetica"/>
                <a:cs typeface="Helvetica"/>
              </a:rPr>
              <a:t> </a:t>
            </a:r>
            <a:r>
              <a:rPr lang="en-US" dirty="0">
                <a:latin typeface="Helvetica"/>
                <a:cs typeface="Helvetica"/>
              </a:rPr>
              <a:t>second semester</a:t>
            </a:r>
            <a:r>
              <a:rPr lang="en-US" spc="-5" dirty="0">
                <a:latin typeface="Helvetica"/>
                <a:cs typeface="Helvetica"/>
              </a:rPr>
              <a:t> </a:t>
            </a:r>
            <a:r>
              <a:rPr lang="en-US" dirty="0">
                <a:latin typeface="Helvetica"/>
                <a:cs typeface="Helvetica"/>
              </a:rPr>
              <a:t>of</a:t>
            </a:r>
            <a:r>
              <a:rPr lang="en-US" spc="-5" dirty="0">
                <a:latin typeface="Helvetica"/>
                <a:cs typeface="Helvetica"/>
              </a:rPr>
              <a:t> </a:t>
            </a:r>
            <a:r>
              <a:rPr lang="en-US" dirty="0">
                <a:latin typeface="Helvetica"/>
                <a:cs typeface="Helvetica"/>
              </a:rPr>
              <a:t>the</a:t>
            </a:r>
            <a:r>
              <a:rPr lang="en-US" spc="5" dirty="0">
                <a:latin typeface="Helvetica"/>
                <a:cs typeface="Helvetica"/>
              </a:rPr>
              <a:t> </a:t>
            </a:r>
            <a:r>
              <a:rPr lang="en-US" spc="-5" dirty="0">
                <a:latin typeface="Helvetica"/>
                <a:cs typeface="Helvetica"/>
              </a:rPr>
              <a:t>ADN</a:t>
            </a:r>
            <a:r>
              <a:rPr lang="en-US" spc="15" dirty="0">
                <a:latin typeface="Helvetica"/>
                <a:cs typeface="Helvetica"/>
              </a:rPr>
              <a:t> </a:t>
            </a:r>
            <a:r>
              <a:rPr lang="en-US" spc="-5" dirty="0">
                <a:latin typeface="Helvetica"/>
                <a:cs typeface="Helvetica"/>
              </a:rPr>
              <a:t>program</a:t>
            </a:r>
            <a:r>
              <a:rPr lang="en-US" spc="10" dirty="0">
                <a:latin typeface="Helvetica"/>
                <a:cs typeface="Helvetica"/>
              </a:rPr>
              <a:t> </a:t>
            </a:r>
            <a:r>
              <a:rPr lang="en-US" spc="-5" dirty="0">
                <a:latin typeface="Helvetica"/>
                <a:cs typeface="Helvetica"/>
              </a:rPr>
              <a:t>or</a:t>
            </a:r>
            <a:r>
              <a:rPr lang="en-US" spc="5" dirty="0">
                <a:latin typeface="Helvetica"/>
                <a:cs typeface="Helvetica"/>
              </a:rPr>
              <a:t> </a:t>
            </a:r>
            <a:r>
              <a:rPr lang="en-US" spc="-5" dirty="0">
                <a:latin typeface="Helvetica"/>
                <a:cs typeface="Helvetica"/>
              </a:rPr>
              <a:t>prior</a:t>
            </a:r>
            <a:r>
              <a:rPr lang="en-US" spc="10" dirty="0">
                <a:latin typeface="Helvetica"/>
                <a:cs typeface="Helvetica"/>
              </a:rPr>
              <a:t> </a:t>
            </a:r>
            <a:r>
              <a:rPr lang="en-US" dirty="0">
                <a:latin typeface="Helvetica"/>
                <a:cs typeface="Helvetica"/>
              </a:rPr>
              <a:t>to</a:t>
            </a:r>
            <a:r>
              <a:rPr lang="en-US" spc="5" dirty="0">
                <a:latin typeface="Helvetica"/>
                <a:cs typeface="Helvetica"/>
              </a:rPr>
              <a:t> </a:t>
            </a:r>
            <a:r>
              <a:rPr lang="en-US" spc="-5" dirty="0">
                <a:latin typeface="Helvetica"/>
                <a:cs typeface="Helvetica"/>
              </a:rPr>
              <a:t>application</a:t>
            </a:r>
            <a:r>
              <a:rPr lang="en-US" spc="40" dirty="0">
                <a:latin typeface="Helvetica"/>
                <a:cs typeface="Helvetica"/>
              </a:rPr>
              <a:t> </a:t>
            </a:r>
            <a:r>
              <a:rPr lang="en-US" dirty="0">
                <a:latin typeface="Helvetica"/>
                <a:cs typeface="Helvetica"/>
              </a:rPr>
              <a:t>to </a:t>
            </a:r>
            <a:r>
              <a:rPr lang="en-US" spc="-650" dirty="0">
                <a:latin typeface="Helvetica"/>
                <a:cs typeface="Helvetica"/>
              </a:rPr>
              <a:t> </a:t>
            </a:r>
            <a:r>
              <a:rPr lang="en-US" dirty="0">
                <a:latin typeface="Helvetica"/>
                <a:cs typeface="Helvetica"/>
              </a:rPr>
              <a:t>the</a:t>
            </a:r>
            <a:r>
              <a:rPr lang="en-US" spc="-20" dirty="0">
                <a:latin typeface="Helvetica"/>
                <a:cs typeface="Helvetica"/>
              </a:rPr>
              <a:t> </a:t>
            </a:r>
            <a:r>
              <a:rPr lang="en-US" spc="-5" dirty="0">
                <a:latin typeface="Helvetica"/>
                <a:cs typeface="Helvetica"/>
              </a:rPr>
              <a:t>program</a:t>
            </a:r>
            <a:endParaRPr lang="en-US" dirty="0">
              <a:latin typeface="Helvetica"/>
              <a:cs typeface="Helvetica"/>
            </a:endParaRPr>
          </a:p>
          <a:p>
            <a:pPr marL="520065" marR="264160" indent="-457200">
              <a:lnSpc>
                <a:spcPct val="100000"/>
              </a:lnSpc>
              <a:spcBef>
                <a:spcPts val="1200"/>
              </a:spcBef>
              <a:spcAft>
                <a:spcPts val="1200"/>
              </a:spcAft>
              <a:tabLst>
                <a:tab pos="520065" algn="l"/>
                <a:tab pos="520700" algn="l"/>
              </a:tabLst>
            </a:pPr>
            <a:r>
              <a:rPr lang="en-US" dirty="0">
                <a:latin typeface="Helvetica"/>
                <a:cs typeface="Helvetica"/>
              </a:rPr>
              <a:t>If</a:t>
            </a:r>
            <a:r>
              <a:rPr lang="en-US" spc="-5" dirty="0">
                <a:latin typeface="Helvetica"/>
                <a:cs typeface="Helvetica"/>
              </a:rPr>
              <a:t> you</a:t>
            </a:r>
            <a:r>
              <a:rPr lang="en-US" spc="10" dirty="0">
                <a:latin typeface="Helvetica"/>
                <a:cs typeface="Helvetica"/>
              </a:rPr>
              <a:t> </a:t>
            </a:r>
            <a:r>
              <a:rPr lang="en-US" spc="-5" dirty="0">
                <a:latin typeface="Helvetica"/>
                <a:cs typeface="Helvetica"/>
              </a:rPr>
              <a:t>do</a:t>
            </a:r>
            <a:r>
              <a:rPr lang="en-US" spc="10" dirty="0">
                <a:latin typeface="Helvetica"/>
                <a:cs typeface="Helvetica"/>
              </a:rPr>
              <a:t> </a:t>
            </a:r>
            <a:r>
              <a:rPr lang="en-US" dirty="0">
                <a:latin typeface="Helvetica"/>
                <a:cs typeface="Helvetica"/>
              </a:rPr>
              <a:t>not</a:t>
            </a:r>
            <a:r>
              <a:rPr lang="en-US" spc="10" dirty="0">
                <a:latin typeface="Helvetica"/>
                <a:cs typeface="Helvetica"/>
              </a:rPr>
              <a:t> </a:t>
            </a:r>
            <a:r>
              <a:rPr lang="en-US" spc="-5" dirty="0">
                <a:latin typeface="Helvetica"/>
                <a:cs typeface="Helvetica"/>
              </a:rPr>
              <a:t>successfully</a:t>
            </a:r>
            <a:r>
              <a:rPr lang="en-US" spc="40" dirty="0">
                <a:latin typeface="Helvetica"/>
                <a:cs typeface="Helvetica"/>
              </a:rPr>
              <a:t> </a:t>
            </a:r>
            <a:r>
              <a:rPr lang="en-US" spc="-5" dirty="0">
                <a:latin typeface="Helvetica"/>
                <a:cs typeface="Helvetica"/>
              </a:rPr>
              <a:t>complete</a:t>
            </a:r>
            <a:r>
              <a:rPr lang="en-US" spc="10" dirty="0">
                <a:latin typeface="Helvetica"/>
                <a:cs typeface="Helvetica"/>
              </a:rPr>
              <a:t> </a:t>
            </a:r>
            <a:r>
              <a:rPr lang="en-US" spc="-5" dirty="0">
                <a:latin typeface="Helvetica"/>
                <a:cs typeface="Helvetica"/>
              </a:rPr>
              <a:t>these</a:t>
            </a:r>
            <a:r>
              <a:rPr lang="en-US" spc="10" dirty="0">
                <a:latin typeface="Helvetica"/>
                <a:cs typeface="Helvetica"/>
              </a:rPr>
              <a:t> </a:t>
            </a:r>
            <a:r>
              <a:rPr lang="en-US" spc="-5" dirty="0">
                <a:latin typeface="Helvetica"/>
                <a:cs typeface="Helvetica"/>
              </a:rPr>
              <a:t>courses</a:t>
            </a:r>
            <a:r>
              <a:rPr lang="en-US" spc="10" dirty="0">
                <a:latin typeface="Helvetica"/>
                <a:cs typeface="Helvetica"/>
              </a:rPr>
              <a:t> </a:t>
            </a:r>
            <a:r>
              <a:rPr lang="en-US" spc="-5" dirty="0">
                <a:latin typeface="Helvetica"/>
                <a:cs typeface="Helvetica"/>
              </a:rPr>
              <a:t>as </a:t>
            </a:r>
            <a:r>
              <a:rPr lang="en-US" spc="-650" dirty="0">
                <a:latin typeface="Helvetica"/>
                <a:cs typeface="Helvetica"/>
              </a:rPr>
              <a:t> </a:t>
            </a:r>
            <a:r>
              <a:rPr lang="en-US" dirty="0">
                <a:latin typeface="Helvetica"/>
                <a:cs typeface="Helvetica"/>
              </a:rPr>
              <a:t>listed</a:t>
            </a:r>
            <a:r>
              <a:rPr lang="en-US" spc="5" dirty="0">
                <a:latin typeface="Helvetica"/>
                <a:cs typeface="Helvetica"/>
              </a:rPr>
              <a:t> </a:t>
            </a:r>
            <a:r>
              <a:rPr lang="en-US" dirty="0">
                <a:latin typeface="Helvetica"/>
                <a:cs typeface="Helvetica"/>
              </a:rPr>
              <a:t>above, you</a:t>
            </a:r>
            <a:r>
              <a:rPr lang="en-US" spc="-15" dirty="0">
                <a:latin typeface="Helvetica"/>
                <a:cs typeface="Helvetica"/>
              </a:rPr>
              <a:t> </a:t>
            </a:r>
            <a:r>
              <a:rPr lang="en-US" dirty="0">
                <a:latin typeface="Helvetica"/>
                <a:cs typeface="Helvetica"/>
              </a:rPr>
              <a:t>will</a:t>
            </a:r>
            <a:r>
              <a:rPr lang="en-US" spc="25" dirty="0">
                <a:latin typeface="Helvetica"/>
                <a:cs typeface="Helvetica"/>
              </a:rPr>
              <a:t> </a:t>
            </a:r>
            <a:r>
              <a:rPr lang="en-US" dirty="0">
                <a:latin typeface="Helvetica"/>
                <a:cs typeface="Helvetica"/>
              </a:rPr>
              <a:t>be</a:t>
            </a:r>
            <a:r>
              <a:rPr lang="en-US" spc="-15" dirty="0">
                <a:latin typeface="Helvetica"/>
                <a:cs typeface="Helvetica"/>
              </a:rPr>
              <a:t> </a:t>
            </a:r>
            <a:r>
              <a:rPr lang="en-US" dirty="0">
                <a:latin typeface="Helvetica"/>
                <a:cs typeface="Helvetica"/>
              </a:rPr>
              <a:t>held</a:t>
            </a:r>
            <a:r>
              <a:rPr lang="en-US" spc="5" dirty="0">
                <a:latin typeface="Helvetica"/>
                <a:cs typeface="Helvetica"/>
              </a:rPr>
              <a:t> </a:t>
            </a:r>
            <a:r>
              <a:rPr lang="en-US" dirty="0">
                <a:latin typeface="Helvetica"/>
                <a:cs typeface="Helvetica"/>
              </a:rPr>
              <a:t>back a</a:t>
            </a:r>
            <a:r>
              <a:rPr lang="en-US" spc="-5" dirty="0">
                <a:latin typeface="Helvetica"/>
                <a:cs typeface="Helvetica"/>
              </a:rPr>
              <a:t> </a:t>
            </a:r>
            <a:r>
              <a:rPr lang="en-US" dirty="0">
                <a:latin typeface="Helvetica"/>
                <a:cs typeface="Helvetica"/>
              </a:rPr>
              <a:t>full</a:t>
            </a:r>
            <a:r>
              <a:rPr lang="en-US" spc="-15" dirty="0">
                <a:latin typeface="Helvetica"/>
                <a:cs typeface="Helvetica"/>
              </a:rPr>
              <a:t> semester</a:t>
            </a:r>
            <a:endParaRPr lang="en-US" dirty="0">
              <a:latin typeface="Helvetica"/>
              <a:cs typeface="Helvetica"/>
            </a:endParaRPr>
          </a:p>
          <a:p>
            <a:pPr marL="520065" marR="62865" indent="-457200">
              <a:lnSpc>
                <a:spcPct val="100000"/>
              </a:lnSpc>
              <a:spcBef>
                <a:spcPts val="1200"/>
              </a:spcBef>
              <a:spcAft>
                <a:spcPts val="1200"/>
              </a:spcAft>
              <a:tabLst>
                <a:tab pos="520700" algn="l"/>
              </a:tabLst>
            </a:pPr>
            <a:r>
              <a:rPr lang="en-US" dirty="0">
                <a:latin typeface="Helvetica"/>
                <a:cs typeface="Helvetica"/>
              </a:rPr>
              <a:t>Once </a:t>
            </a:r>
            <a:r>
              <a:rPr lang="en-US" spc="-5" dirty="0">
                <a:latin typeface="Helvetica"/>
                <a:cs typeface="Helvetica"/>
              </a:rPr>
              <a:t>a </a:t>
            </a:r>
            <a:r>
              <a:rPr lang="en-US" dirty="0">
                <a:latin typeface="Helvetica"/>
                <a:cs typeface="Helvetica"/>
              </a:rPr>
              <a:t>student </a:t>
            </a:r>
            <a:r>
              <a:rPr lang="en-US" spc="-5" dirty="0">
                <a:latin typeface="Helvetica"/>
                <a:cs typeface="Helvetica"/>
              </a:rPr>
              <a:t>is in </a:t>
            </a:r>
            <a:r>
              <a:rPr lang="en-US" dirty="0">
                <a:latin typeface="Helvetica"/>
                <a:cs typeface="Helvetica"/>
              </a:rPr>
              <a:t>the </a:t>
            </a:r>
            <a:r>
              <a:rPr lang="en-US" spc="-5" dirty="0">
                <a:latin typeface="Helvetica"/>
                <a:cs typeface="Helvetica"/>
              </a:rPr>
              <a:t>nursing p</a:t>
            </a:r>
            <a:r>
              <a:rPr lang="en-US" dirty="0">
                <a:latin typeface="Helvetica"/>
                <a:cs typeface="Helvetica"/>
              </a:rPr>
              <a:t>rogram, </a:t>
            </a:r>
            <a:r>
              <a:rPr lang="en-US" spc="-5" dirty="0">
                <a:latin typeface="Helvetica"/>
                <a:cs typeface="Helvetica"/>
              </a:rPr>
              <a:t>a </a:t>
            </a:r>
            <a:r>
              <a:rPr lang="en-US" dirty="0">
                <a:latin typeface="Helvetica"/>
                <a:cs typeface="Helvetica"/>
              </a:rPr>
              <a:t>D, F </a:t>
            </a:r>
            <a:r>
              <a:rPr lang="en-US" spc="-5" dirty="0">
                <a:latin typeface="Helvetica"/>
                <a:cs typeface="Helvetica"/>
              </a:rPr>
              <a:t>or </a:t>
            </a:r>
            <a:r>
              <a:rPr lang="en-US" dirty="0">
                <a:latin typeface="Helvetica"/>
                <a:cs typeface="Helvetica"/>
              </a:rPr>
              <a:t>W (failing) </a:t>
            </a:r>
            <a:r>
              <a:rPr lang="en-US" spc="-655" dirty="0">
                <a:latin typeface="Helvetica"/>
                <a:cs typeface="Helvetica"/>
              </a:rPr>
              <a:t> </a:t>
            </a:r>
            <a:r>
              <a:rPr lang="en-US" dirty="0">
                <a:latin typeface="Helvetica"/>
                <a:cs typeface="Helvetica"/>
              </a:rPr>
              <a:t>in BIO 202</a:t>
            </a:r>
            <a:r>
              <a:rPr lang="en-US" dirty="0">
                <a:latin typeface="Arial"/>
                <a:cs typeface="Arial"/>
              </a:rPr>
              <a:t>/2102</a:t>
            </a:r>
            <a:r>
              <a:rPr lang="en-US" dirty="0">
                <a:latin typeface="Helvetica"/>
                <a:cs typeface="Helvetica"/>
              </a:rPr>
              <a:t>, BIO 216</a:t>
            </a:r>
            <a:r>
              <a:rPr lang="en-US" dirty="0">
                <a:latin typeface="Arial"/>
                <a:cs typeface="Arial"/>
              </a:rPr>
              <a:t>/2116 </a:t>
            </a:r>
            <a:r>
              <a:rPr lang="en-US" dirty="0">
                <a:latin typeface="Helvetica"/>
                <a:cs typeface="Helvetica"/>
              </a:rPr>
              <a:t>or </a:t>
            </a:r>
            <a:r>
              <a:rPr lang="en-US" spc="-60" dirty="0">
                <a:latin typeface="Helvetica"/>
                <a:cs typeface="Helvetica"/>
              </a:rPr>
              <a:t>MAT </a:t>
            </a:r>
            <a:r>
              <a:rPr lang="en-US" dirty="0">
                <a:latin typeface="Helvetica"/>
                <a:cs typeface="Helvetica"/>
              </a:rPr>
              <a:t>103</a:t>
            </a:r>
            <a:r>
              <a:rPr lang="en-US" dirty="0">
                <a:latin typeface="Arial"/>
                <a:cs typeface="Arial"/>
              </a:rPr>
              <a:t>/1120</a:t>
            </a:r>
            <a:r>
              <a:rPr lang="en-US" dirty="0">
                <a:latin typeface="Helvetica"/>
                <a:cs typeface="Helvetica"/>
              </a:rPr>
              <a:t>, will </a:t>
            </a:r>
            <a:r>
              <a:rPr lang="en-US" spc="-655" dirty="0">
                <a:latin typeface="Helvetica"/>
                <a:cs typeface="Helvetica"/>
              </a:rPr>
              <a:t> </a:t>
            </a:r>
            <a:r>
              <a:rPr lang="en-US" dirty="0">
                <a:latin typeface="Helvetica"/>
                <a:cs typeface="Helvetica"/>
              </a:rPr>
              <a:t>count as</a:t>
            </a:r>
            <a:r>
              <a:rPr lang="en-US" spc="-10" dirty="0">
                <a:latin typeface="Helvetica"/>
                <a:cs typeface="Helvetica"/>
              </a:rPr>
              <a:t> </a:t>
            </a:r>
            <a:r>
              <a:rPr lang="en-US" dirty="0">
                <a:latin typeface="Helvetica"/>
                <a:cs typeface="Helvetica"/>
              </a:rPr>
              <a:t>a </a:t>
            </a:r>
            <a:r>
              <a:rPr lang="en-US" spc="-5" dirty="0">
                <a:latin typeface="Helvetica"/>
                <a:cs typeface="Helvetica"/>
              </a:rPr>
              <a:t>nursing</a:t>
            </a:r>
            <a:r>
              <a:rPr lang="en-US" spc="20" dirty="0">
                <a:latin typeface="Helvetica"/>
                <a:cs typeface="Helvetica"/>
              </a:rPr>
              <a:t> </a:t>
            </a:r>
            <a:r>
              <a:rPr lang="en-US" spc="-5" dirty="0">
                <a:latin typeface="Helvetica"/>
                <a:cs typeface="Helvetica"/>
              </a:rPr>
              <a:t>program</a:t>
            </a:r>
            <a:r>
              <a:rPr lang="en-US" spc="5" dirty="0">
                <a:latin typeface="Helvetica"/>
                <a:cs typeface="Helvetica"/>
              </a:rPr>
              <a:t> </a:t>
            </a:r>
            <a:r>
              <a:rPr lang="en-US" spc="-5" dirty="0">
                <a:latin typeface="Helvetica"/>
                <a:cs typeface="Helvetica"/>
              </a:rPr>
              <a:t>failure</a:t>
            </a:r>
            <a:endParaRPr lang="en-US" b="1" i="1" spc="-5" dirty="0">
              <a:latin typeface="HelveticaNeue-BoldItalic"/>
              <a:cs typeface="HelveticaNeue-BoldItalic"/>
            </a:endParaRPr>
          </a:p>
          <a:p>
            <a:pPr marL="520065" marR="62865" indent="-457200">
              <a:lnSpc>
                <a:spcPct val="100000"/>
              </a:lnSpc>
              <a:spcBef>
                <a:spcPts val="1200"/>
              </a:spcBef>
              <a:spcAft>
                <a:spcPts val="1200"/>
              </a:spcAft>
              <a:tabLst>
                <a:tab pos="520700" algn="l"/>
              </a:tabLst>
            </a:pPr>
            <a:r>
              <a:rPr lang="en-US" dirty="0">
                <a:latin typeface="Helvetica"/>
                <a:cs typeface="Helvetica"/>
              </a:rPr>
              <a:t>Contact the Medical Sciences Advising Team for further questions </a:t>
            </a:r>
            <a:r>
              <a:rPr lang="en-US" sz="2000" u="heavy" dirty="0">
                <a:solidFill>
                  <a:srgbClr val="0000FF"/>
                </a:solidFill>
                <a:uFill>
                  <a:solidFill>
                    <a:srgbClr val="0000FF"/>
                  </a:solidFill>
                </a:uFill>
                <a:latin typeface="Helvetica"/>
                <a:cs typeface="Helvetica"/>
              </a:rPr>
              <a:t>MSAdvising@pikespeak.edu</a:t>
            </a:r>
            <a:endParaRPr lang="en-US" sz="2000" dirty="0">
              <a:latin typeface="Helvetica"/>
              <a:cs typeface="Helvetica"/>
            </a:endParaRPr>
          </a:p>
          <a:p>
            <a:pPr marL="520065" marR="62865" indent="-457200" algn="just">
              <a:lnSpc>
                <a:spcPct val="100000"/>
              </a:lnSpc>
              <a:buFont typeface="Wingdings"/>
              <a:buChar char=""/>
              <a:tabLst>
                <a:tab pos="520700" algn="l"/>
              </a:tabLst>
            </a:pPr>
            <a:endParaRPr lang="en-US" sz="2400" b="1" i="1" spc="-5" dirty="0">
              <a:latin typeface="HelveticaNeue-BoldItalic"/>
              <a:cs typeface="HelveticaNeue-BoldItalic"/>
            </a:endParaRPr>
          </a:p>
          <a:p>
            <a:pPr marL="520065" marR="62865" indent="-457200" algn="just">
              <a:lnSpc>
                <a:spcPct val="100000"/>
              </a:lnSpc>
              <a:buFont typeface="Wingdings"/>
              <a:buChar char=""/>
              <a:tabLst>
                <a:tab pos="520700" algn="l"/>
              </a:tabLst>
            </a:pPr>
            <a:endParaRPr lang="en-US" sz="2400" dirty="0">
              <a:latin typeface="HelveticaNeue-BoldItalic"/>
              <a:cs typeface="HelveticaNeue-BoldItalic"/>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3F9703CC-B0D5-C644-6DC2-5B4C9F9A7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5282" y="1261427"/>
            <a:ext cx="487363" cy="487363"/>
          </a:xfrm>
          <a:prstGeom prst="rect">
            <a:avLst/>
          </a:prstGeom>
        </p:spPr>
      </p:pic>
    </p:spTree>
    <p:extLst>
      <p:ext uri="{BB962C8B-B14F-4D97-AF65-F5344CB8AC3E}">
        <p14:creationId xmlns:p14="http://schemas.microsoft.com/office/powerpoint/2010/main" val="79923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CDFC-44FA-0F64-EA09-CC91D170D025}"/>
              </a:ext>
            </a:extLst>
          </p:cNvPr>
          <p:cNvSpPr>
            <a:spLocks noGrp="1"/>
          </p:cNvSpPr>
          <p:nvPr>
            <p:ph type="title"/>
          </p:nvPr>
        </p:nvSpPr>
        <p:spPr/>
        <p:txBody>
          <a:bodyPr/>
          <a:lstStyle/>
          <a:p>
            <a:pPr algn="ctr"/>
            <a:r>
              <a:rPr lang="en-US" dirty="0"/>
              <a:t>Prerequisites to Apply to the ADN Program</a:t>
            </a:r>
            <a:br>
              <a:rPr lang="en-US" dirty="0"/>
            </a:br>
            <a:r>
              <a:rPr lang="en-US" sz="2800" spc="-5" dirty="0">
                <a:latin typeface="Helvetica"/>
                <a:cs typeface="Helvetica"/>
              </a:rPr>
              <a:t>(continued)</a:t>
            </a:r>
            <a:endParaRPr lang="en-US" dirty="0"/>
          </a:p>
        </p:txBody>
      </p:sp>
      <p:sp>
        <p:nvSpPr>
          <p:cNvPr id="3" name="Content Placeholder 2">
            <a:extLst>
              <a:ext uri="{FF2B5EF4-FFF2-40B4-BE49-F238E27FC236}">
                <a16:creationId xmlns:a16="http://schemas.microsoft.com/office/drawing/2014/main" id="{DBD0ED9A-79D9-C5B8-48C9-9F864CF68508}"/>
              </a:ext>
            </a:extLst>
          </p:cNvPr>
          <p:cNvSpPr>
            <a:spLocks noGrp="1"/>
          </p:cNvSpPr>
          <p:nvPr>
            <p:ph idx="1"/>
          </p:nvPr>
        </p:nvSpPr>
        <p:spPr>
          <a:xfrm>
            <a:off x="838199" y="1825625"/>
            <a:ext cx="11006959" cy="4351338"/>
          </a:xfrm>
        </p:spPr>
        <p:txBody>
          <a:bodyPr/>
          <a:lstStyle/>
          <a:p>
            <a:pPr marL="12700" marR="5080" indent="0">
              <a:lnSpc>
                <a:spcPct val="100000"/>
              </a:lnSpc>
              <a:spcBef>
                <a:spcPts val="1200"/>
              </a:spcBef>
              <a:buNone/>
              <a:tabLst>
                <a:tab pos="355600" algn="l"/>
              </a:tabLst>
            </a:pPr>
            <a:r>
              <a:rPr lang="en-US" sz="2400" b="1" dirty="0">
                <a:latin typeface="Helvetica"/>
                <a:cs typeface="Helvetica"/>
              </a:rPr>
              <a:t>Prerequisite 2 - </a:t>
            </a:r>
            <a:r>
              <a:rPr lang="en-US" sz="2400" dirty="0">
                <a:latin typeface="Helvetica"/>
                <a:cs typeface="Helvetica"/>
              </a:rPr>
              <a:t>Complete</a:t>
            </a:r>
            <a:r>
              <a:rPr lang="en-US" sz="2400" spc="20" dirty="0">
                <a:latin typeface="Helvetica"/>
                <a:cs typeface="Helvetica"/>
              </a:rPr>
              <a:t> </a:t>
            </a:r>
            <a:r>
              <a:rPr lang="en-US" sz="2400" spc="-5" dirty="0">
                <a:latin typeface="Helvetica"/>
                <a:cs typeface="Helvetica"/>
              </a:rPr>
              <a:t>the</a:t>
            </a:r>
            <a:r>
              <a:rPr lang="en-US" sz="2400" spc="-40" dirty="0">
                <a:latin typeface="Helvetica"/>
                <a:cs typeface="Helvetica"/>
              </a:rPr>
              <a:t> </a:t>
            </a:r>
            <a:r>
              <a:rPr lang="en-US" sz="2400" spc="-70" dirty="0">
                <a:latin typeface="Helvetica"/>
                <a:cs typeface="Helvetica"/>
              </a:rPr>
              <a:t>Test</a:t>
            </a:r>
            <a:r>
              <a:rPr lang="en-US" sz="2400" spc="10" dirty="0">
                <a:latin typeface="Helvetica"/>
                <a:cs typeface="Helvetica"/>
              </a:rPr>
              <a:t> </a:t>
            </a:r>
            <a:r>
              <a:rPr lang="en-US" sz="2400" dirty="0">
                <a:latin typeface="Helvetica"/>
                <a:cs typeface="Helvetica"/>
              </a:rPr>
              <a:t>of</a:t>
            </a:r>
            <a:r>
              <a:rPr lang="en-US" sz="2400" spc="5" dirty="0">
                <a:latin typeface="Helvetica"/>
                <a:cs typeface="Helvetica"/>
              </a:rPr>
              <a:t> </a:t>
            </a:r>
            <a:r>
              <a:rPr lang="en-US" sz="2400" spc="-5" dirty="0">
                <a:latin typeface="Helvetica"/>
                <a:cs typeface="Helvetica"/>
              </a:rPr>
              <a:t>Essential</a:t>
            </a:r>
            <a:r>
              <a:rPr lang="en-US" sz="2400" spc="-110" dirty="0">
                <a:latin typeface="Helvetica"/>
                <a:cs typeface="Helvetica"/>
              </a:rPr>
              <a:t> </a:t>
            </a:r>
            <a:r>
              <a:rPr lang="en-US" sz="2400" spc="-5" dirty="0">
                <a:latin typeface="Helvetica"/>
                <a:cs typeface="Helvetica"/>
              </a:rPr>
              <a:t>Academic</a:t>
            </a:r>
            <a:r>
              <a:rPr lang="en-US" sz="2400" spc="30" dirty="0">
                <a:latin typeface="Helvetica"/>
                <a:cs typeface="Helvetica"/>
              </a:rPr>
              <a:t> </a:t>
            </a:r>
            <a:r>
              <a:rPr lang="en-US" sz="2400" spc="-5" dirty="0">
                <a:latin typeface="Helvetica"/>
                <a:cs typeface="Helvetica"/>
              </a:rPr>
              <a:t>Skills</a:t>
            </a:r>
            <a:r>
              <a:rPr lang="en-US" sz="2400" spc="35" dirty="0">
                <a:latin typeface="Helvetica"/>
                <a:cs typeface="Helvetica"/>
              </a:rPr>
              <a:t> </a:t>
            </a:r>
            <a:r>
              <a:rPr lang="en-US" sz="2400" dirty="0">
                <a:latin typeface="Helvetica"/>
                <a:cs typeface="Helvetica"/>
              </a:rPr>
              <a:t>(TEAS),</a:t>
            </a:r>
            <a:r>
              <a:rPr lang="en-US" sz="2400" spc="-10" dirty="0">
                <a:latin typeface="Helvetica"/>
                <a:cs typeface="Helvetica"/>
              </a:rPr>
              <a:t> </a:t>
            </a:r>
            <a:r>
              <a:rPr lang="en-US" sz="2400" spc="-5" dirty="0">
                <a:latin typeface="Helvetica"/>
                <a:cs typeface="Helvetica"/>
              </a:rPr>
              <a:t>and </a:t>
            </a:r>
            <a:r>
              <a:rPr lang="en-US" sz="2400" spc="-650" dirty="0">
                <a:latin typeface="Helvetica"/>
                <a:cs typeface="Helvetica"/>
              </a:rPr>
              <a:t> </a:t>
            </a:r>
            <a:r>
              <a:rPr lang="en-US" sz="2400" dirty="0">
                <a:latin typeface="Helvetica"/>
                <a:cs typeface="Helvetica"/>
              </a:rPr>
              <a:t>meet or </a:t>
            </a:r>
            <a:r>
              <a:rPr lang="en-US" sz="2400" spc="-5" dirty="0">
                <a:latin typeface="Helvetica"/>
                <a:cs typeface="Helvetica"/>
              </a:rPr>
              <a:t>exceed</a:t>
            </a:r>
            <a:r>
              <a:rPr lang="en-US" sz="2400" spc="25" dirty="0">
                <a:latin typeface="Helvetica"/>
                <a:cs typeface="Helvetica"/>
              </a:rPr>
              <a:t> </a:t>
            </a:r>
            <a:r>
              <a:rPr lang="en-US" sz="2400" dirty="0">
                <a:latin typeface="Helvetica"/>
                <a:cs typeface="Helvetica"/>
              </a:rPr>
              <a:t>the</a:t>
            </a:r>
            <a:r>
              <a:rPr lang="en-US" sz="2400" spc="5" dirty="0">
                <a:latin typeface="Helvetica"/>
                <a:cs typeface="Helvetica"/>
              </a:rPr>
              <a:t> </a:t>
            </a:r>
            <a:r>
              <a:rPr lang="en-US" sz="2400" dirty="0">
                <a:latin typeface="Helvetica"/>
                <a:cs typeface="Helvetica"/>
              </a:rPr>
              <a:t>Current</a:t>
            </a:r>
            <a:r>
              <a:rPr lang="en-US" sz="2400" spc="5" dirty="0">
                <a:latin typeface="Helvetica"/>
                <a:cs typeface="Helvetica"/>
              </a:rPr>
              <a:t> </a:t>
            </a:r>
            <a:r>
              <a:rPr lang="en-US" sz="2400" dirty="0">
                <a:latin typeface="Helvetica"/>
                <a:cs typeface="Helvetica"/>
              </a:rPr>
              <a:t>National</a:t>
            </a:r>
            <a:r>
              <a:rPr lang="en-US" sz="2400" spc="20" dirty="0">
                <a:latin typeface="Helvetica"/>
                <a:cs typeface="Helvetica"/>
              </a:rPr>
              <a:t> </a:t>
            </a:r>
            <a:r>
              <a:rPr lang="en-US" sz="2400" dirty="0">
                <a:latin typeface="Helvetica"/>
                <a:cs typeface="Helvetica"/>
              </a:rPr>
              <a:t>Mean</a:t>
            </a:r>
            <a:r>
              <a:rPr lang="en-US" sz="2400" spc="15" dirty="0">
                <a:latin typeface="Helvetica"/>
                <a:cs typeface="Helvetica"/>
              </a:rPr>
              <a:t> </a:t>
            </a:r>
            <a:r>
              <a:rPr lang="en-US" sz="2400" dirty="0">
                <a:latin typeface="Helvetica"/>
                <a:cs typeface="Helvetica"/>
              </a:rPr>
              <a:t>in the</a:t>
            </a:r>
            <a:r>
              <a:rPr lang="en-US" sz="2400" spc="-10" dirty="0">
                <a:latin typeface="Helvetica"/>
                <a:cs typeface="Helvetica"/>
              </a:rPr>
              <a:t> </a:t>
            </a:r>
            <a:r>
              <a:rPr lang="en-US" sz="2400" spc="-5" dirty="0">
                <a:latin typeface="Helvetica"/>
                <a:cs typeface="Helvetica"/>
              </a:rPr>
              <a:t>following </a:t>
            </a:r>
            <a:r>
              <a:rPr lang="en-US" sz="2400" dirty="0">
                <a:latin typeface="Helvetica"/>
                <a:cs typeface="Helvetica"/>
              </a:rPr>
              <a:t> categories:</a:t>
            </a:r>
            <a:r>
              <a:rPr lang="en-US" sz="2400" spc="-15" dirty="0">
                <a:latin typeface="Helvetica"/>
                <a:cs typeface="Helvetica"/>
              </a:rPr>
              <a:t> </a:t>
            </a:r>
            <a:r>
              <a:rPr lang="en-US" sz="2400" spc="-15" dirty="0">
                <a:solidFill>
                  <a:srgbClr val="C00000"/>
                </a:solidFill>
                <a:latin typeface="Helvetica"/>
                <a:cs typeface="Helvetica"/>
              </a:rPr>
              <a:t>Total</a:t>
            </a:r>
            <a:r>
              <a:rPr lang="en-US" sz="2400" spc="-75" dirty="0">
                <a:solidFill>
                  <a:srgbClr val="C00000"/>
                </a:solidFill>
                <a:latin typeface="Helvetica"/>
                <a:cs typeface="Helvetica"/>
              </a:rPr>
              <a:t> </a:t>
            </a:r>
            <a:r>
              <a:rPr lang="en-US" sz="2400" spc="-5" dirty="0">
                <a:solidFill>
                  <a:srgbClr val="C00000"/>
                </a:solidFill>
                <a:latin typeface="Helvetica"/>
                <a:cs typeface="Helvetica"/>
              </a:rPr>
              <a:t>Score, Reading,</a:t>
            </a:r>
            <a:r>
              <a:rPr lang="en-US" sz="2400" spc="-114" dirty="0">
                <a:solidFill>
                  <a:srgbClr val="C00000"/>
                </a:solidFill>
                <a:latin typeface="Helvetica"/>
                <a:cs typeface="Helvetica"/>
              </a:rPr>
              <a:t> </a:t>
            </a:r>
            <a:r>
              <a:rPr lang="en-US" sz="2400" spc="-5" dirty="0">
                <a:solidFill>
                  <a:srgbClr val="C00000"/>
                </a:solidFill>
                <a:latin typeface="Helvetica"/>
                <a:cs typeface="Helvetica"/>
              </a:rPr>
              <a:t>and</a:t>
            </a:r>
            <a:r>
              <a:rPr lang="en-US" sz="2400" spc="5" dirty="0">
                <a:solidFill>
                  <a:srgbClr val="C00000"/>
                </a:solidFill>
                <a:latin typeface="Helvetica"/>
                <a:cs typeface="Helvetica"/>
              </a:rPr>
              <a:t> </a:t>
            </a:r>
            <a:r>
              <a:rPr lang="en-US" sz="2400" spc="-45" dirty="0">
                <a:solidFill>
                  <a:srgbClr val="C00000"/>
                </a:solidFill>
                <a:latin typeface="Helvetica"/>
                <a:cs typeface="Helvetica"/>
              </a:rPr>
              <a:t>Math</a:t>
            </a:r>
          </a:p>
          <a:p>
            <a:pPr marL="355600" marR="5080" indent="-342900">
              <a:lnSpc>
                <a:spcPct val="100000"/>
              </a:lnSpc>
              <a:spcBef>
                <a:spcPts val="1200"/>
              </a:spcBef>
              <a:buFont typeface="Wingdings"/>
              <a:buChar char=""/>
              <a:tabLst>
                <a:tab pos="355600" algn="l"/>
              </a:tabLst>
            </a:pPr>
            <a:endParaRPr lang="en-US" sz="1200" dirty="0">
              <a:latin typeface="Helvetica"/>
              <a:cs typeface="Helvetica"/>
            </a:endParaRPr>
          </a:p>
          <a:p>
            <a:pPr marL="12700" marR="66675" indent="0">
              <a:lnSpc>
                <a:spcPct val="100000"/>
              </a:lnSpc>
              <a:spcBef>
                <a:spcPts val="1200"/>
              </a:spcBef>
              <a:buNone/>
              <a:tabLst>
                <a:tab pos="355600" algn="l"/>
              </a:tabLst>
            </a:pPr>
            <a:r>
              <a:rPr lang="en-US" sz="2400" dirty="0">
                <a:latin typeface="Helvetica"/>
                <a:cs typeface="Helvetica"/>
              </a:rPr>
              <a:t>Students must </a:t>
            </a:r>
            <a:r>
              <a:rPr lang="en-US" sz="2400" spc="-5" dirty="0">
                <a:latin typeface="Helvetica"/>
                <a:cs typeface="Helvetica"/>
              </a:rPr>
              <a:t>have </a:t>
            </a:r>
            <a:r>
              <a:rPr lang="en-US" sz="2400" dirty="0">
                <a:latin typeface="Helvetica"/>
                <a:cs typeface="Helvetica"/>
              </a:rPr>
              <a:t>current TEAS test scores from </a:t>
            </a:r>
            <a:r>
              <a:rPr lang="en-US" sz="2400" spc="-5" dirty="0">
                <a:latin typeface="Helvetica"/>
                <a:cs typeface="Helvetica"/>
              </a:rPr>
              <a:t>within the</a:t>
            </a:r>
            <a:r>
              <a:rPr lang="en-US" sz="2400" spc="5" dirty="0">
                <a:latin typeface="Helvetica"/>
                <a:cs typeface="Helvetica"/>
              </a:rPr>
              <a:t> </a:t>
            </a:r>
            <a:r>
              <a:rPr lang="en-US" sz="2400" spc="-5" dirty="0">
                <a:latin typeface="Helvetica"/>
                <a:cs typeface="Helvetica"/>
              </a:rPr>
              <a:t>previous</a:t>
            </a:r>
            <a:r>
              <a:rPr lang="en-US" sz="2400" spc="20" dirty="0">
                <a:latin typeface="Helvetica"/>
                <a:cs typeface="Helvetica"/>
              </a:rPr>
              <a:t> </a:t>
            </a:r>
            <a:r>
              <a:rPr lang="en-US" sz="2400" spc="-5" dirty="0">
                <a:solidFill>
                  <a:srgbClr val="C00000"/>
                </a:solidFill>
                <a:latin typeface="Helvetica"/>
                <a:cs typeface="Helvetica"/>
              </a:rPr>
              <a:t>365-day</a:t>
            </a:r>
            <a:r>
              <a:rPr lang="en-US" sz="2400" spc="15" dirty="0">
                <a:solidFill>
                  <a:srgbClr val="C00000"/>
                </a:solidFill>
                <a:latin typeface="Helvetica"/>
                <a:cs typeface="Helvetica"/>
              </a:rPr>
              <a:t> </a:t>
            </a:r>
            <a:r>
              <a:rPr lang="en-US" sz="2400" spc="-5" dirty="0">
                <a:solidFill>
                  <a:srgbClr val="C00000"/>
                </a:solidFill>
                <a:latin typeface="Helvetica"/>
                <a:cs typeface="Helvetica"/>
              </a:rPr>
              <a:t>period</a:t>
            </a:r>
            <a:r>
              <a:rPr lang="en-US" sz="2400" spc="35" dirty="0">
                <a:solidFill>
                  <a:srgbClr val="C00000"/>
                </a:solidFill>
                <a:latin typeface="Helvetica"/>
                <a:cs typeface="Helvetica"/>
              </a:rPr>
              <a:t> </a:t>
            </a:r>
            <a:r>
              <a:rPr lang="en-US" sz="2400" spc="-5" dirty="0">
                <a:latin typeface="Helvetica"/>
                <a:cs typeface="Helvetica"/>
              </a:rPr>
              <a:t>prior</a:t>
            </a:r>
            <a:r>
              <a:rPr lang="en-US" sz="2400" spc="20" dirty="0">
                <a:latin typeface="Helvetica"/>
                <a:cs typeface="Helvetica"/>
              </a:rPr>
              <a:t> </a:t>
            </a:r>
            <a:r>
              <a:rPr lang="en-US" sz="2400" spc="5" dirty="0">
                <a:latin typeface="Helvetica"/>
                <a:cs typeface="Helvetica"/>
              </a:rPr>
              <a:t>to </a:t>
            </a:r>
            <a:r>
              <a:rPr lang="en-US" sz="2400" spc="-5" dirty="0">
                <a:latin typeface="Helvetica"/>
                <a:cs typeface="Helvetica"/>
              </a:rPr>
              <a:t>applying</a:t>
            </a:r>
            <a:r>
              <a:rPr lang="en-US" sz="2400" spc="50" dirty="0">
                <a:latin typeface="Helvetica"/>
                <a:cs typeface="Helvetica"/>
              </a:rPr>
              <a:t> </a:t>
            </a:r>
            <a:r>
              <a:rPr lang="en-US" sz="2400" dirty="0">
                <a:latin typeface="Helvetica"/>
                <a:cs typeface="Helvetica"/>
              </a:rPr>
              <a:t>to</a:t>
            </a:r>
            <a:r>
              <a:rPr lang="en-US" sz="2400" spc="10" dirty="0">
                <a:latin typeface="Helvetica"/>
                <a:cs typeface="Helvetica"/>
              </a:rPr>
              <a:t> </a:t>
            </a:r>
            <a:r>
              <a:rPr lang="en-US" sz="2400" dirty="0">
                <a:latin typeface="Helvetica"/>
                <a:cs typeface="Helvetica"/>
              </a:rPr>
              <a:t>the</a:t>
            </a:r>
            <a:r>
              <a:rPr lang="en-US" sz="2400" spc="10" dirty="0">
                <a:latin typeface="Helvetica"/>
                <a:cs typeface="Helvetica"/>
              </a:rPr>
              <a:t> </a:t>
            </a:r>
            <a:r>
              <a:rPr lang="en-US" sz="2400" spc="-5" dirty="0">
                <a:latin typeface="Helvetica"/>
                <a:cs typeface="Helvetica"/>
              </a:rPr>
              <a:t>Nursing </a:t>
            </a:r>
            <a:r>
              <a:rPr lang="en-US" sz="2400" spc="-650" dirty="0">
                <a:latin typeface="Helvetica"/>
                <a:cs typeface="Helvetica"/>
              </a:rPr>
              <a:t> </a:t>
            </a:r>
            <a:r>
              <a:rPr lang="en-US" sz="2400" dirty="0">
                <a:latin typeface="Helvetica"/>
                <a:cs typeface="Helvetica"/>
              </a:rPr>
              <a:t>Program</a:t>
            </a:r>
          </a:p>
          <a:p>
            <a:pPr marL="812800" lvl="1" indent="-343535">
              <a:lnSpc>
                <a:spcPct val="100000"/>
              </a:lnSpc>
              <a:spcBef>
                <a:spcPts val="1200"/>
              </a:spcBef>
              <a:buFont typeface="Arial"/>
              <a:buChar char="•"/>
              <a:tabLst>
                <a:tab pos="812800" algn="l"/>
                <a:tab pos="813435" algn="l"/>
              </a:tabLst>
            </a:pPr>
            <a:r>
              <a:rPr lang="en-US" sz="2400" spc="-5" dirty="0">
                <a:latin typeface="Helvetica"/>
                <a:cs typeface="Helvetica"/>
              </a:rPr>
              <a:t>Only two attempts are allowed since the end of the last application period</a:t>
            </a:r>
          </a:p>
          <a:p>
            <a:pPr marL="812800" lvl="1" indent="-343535">
              <a:lnSpc>
                <a:spcPct val="100000"/>
              </a:lnSpc>
              <a:spcBef>
                <a:spcPts val="1200"/>
              </a:spcBef>
              <a:buFont typeface="Arial"/>
              <a:buChar char="•"/>
              <a:tabLst>
                <a:tab pos="812800" algn="l"/>
                <a:tab pos="813435" algn="l"/>
              </a:tabLst>
            </a:pPr>
            <a:r>
              <a:rPr lang="en-US" sz="2400" spc="-5" dirty="0">
                <a:latin typeface="Helvetica"/>
                <a:cs typeface="Helvetica"/>
              </a:rPr>
              <a:t>Cost is approximately</a:t>
            </a:r>
            <a:r>
              <a:rPr lang="en-US" sz="2400" spc="20" dirty="0">
                <a:latin typeface="Helvetica"/>
                <a:cs typeface="Helvetica"/>
              </a:rPr>
              <a:t> </a:t>
            </a:r>
            <a:r>
              <a:rPr lang="en-US" sz="2400" spc="-5" dirty="0">
                <a:latin typeface="Helvetica"/>
                <a:cs typeface="Helvetica"/>
              </a:rPr>
              <a:t>$25</a:t>
            </a:r>
            <a:endParaRPr lang="en-US" sz="2400" dirty="0">
              <a:latin typeface="Helvetica"/>
              <a:cs typeface="Helvetica"/>
            </a:endParaRPr>
          </a:p>
          <a:p>
            <a:pPr marL="812800" lvl="1" indent="-343535">
              <a:lnSpc>
                <a:spcPct val="100000"/>
              </a:lnSpc>
              <a:spcBef>
                <a:spcPts val="1200"/>
              </a:spcBef>
              <a:buFont typeface="Arial"/>
              <a:buChar char="•"/>
              <a:tabLst>
                <a:tab pos="812800" algn="l"/>
                <a:tab pos="813435" algn="l"/>
              </a:tabLst>
            </a:pPr>
            <a:r>
              <a:rPr lang="en-US" sz="2400" spc="-5" dirty="0">
                <a:latin typeface="Helvetica"/>
                <a:cs typeface="Helvetica"/>
              </a:rPr>
              <a:t>Contact</a:t>
            </a:r>
            <a:r>
              <a:rPr lang="en-US" sz="2400" spc="-45" dirty="0">
                <a:latin typeface="Helvetica"/>
                <a:cs typeface="Helvetica"/>
              </a:rPr>
              <a:t> PPSC </a:t>
            </a:r>
            <a:r>
              <a:rPr lang="en-US" sz="2400" spc="-40" dirty="0">
                <a:latin typeface="Helvetica"/>
                <a:cs typeface="Helvetica"/>
              </a:rPr>
              <a:t>Testing</a:t>
            </a:r>
            <a:r>
              <a:rPr lang="en-US" sz="2400" spc="5" dirty="0">
                <a:latin typeface="Helvetica"/>
                <a:cs typeface="Helvetica"/>
              </a:rPr>
              <a:t> </a:t>
            </a:r>
            <a:r>
              <a:rPr lang="en-US" sz="2400" dirty="0">
                <a:latin typeface="Helvetica"/>
                <a:cs typeface="Helvetica"/>
              </a:rPr>
              <a:t>&amp;</a:t>
            </a:r>
            <a:r>
              <a:rPr lang="en-US" sz="2400" spc="-135" dirty="0">
                <a:latin typeface="Helvetica"/>
                <a:cs typeface="Helvetica"/>
              </a:rPr>
              <a:t> </a:t>
            </a:r>
            <a:r>
              <a:rPr lang="en-US" sz="2400" spc="-5" dirty="0">
                <a:latin typeface="Helvetica"/>
                <a:cs typeface="Helvetica"/>
              </a:rPr>
              <a:t>Advising</a:t>
            </a:r>
            <a:r>
              <a:rPr lang="en-US" sz="2400" spc="25" dirty="0">
                <a:latin typeface="Helvetica"/>
                <a:cs typeface="Helvetica"/>
              </a:rPr>
              <a:t> </a:t>
            </a:r>
            <a:r>
              <a:rPr lang="en-US" sz="2400" dirty="0">
                <a:latin typeface="Helvetica"/>
                <a:cs typeface="Helvetica"/>
              </a:rPr>
              <a:t>to</a:t>
            </a:r>
            <a:r>
              <a:rPr lang="en-US" sz="2400" spc="-5" dirty="0">
                <a:latin typeface="Helvetica"/>
                <a:cs typeface="Helvetica"/>
              </a:rPr>
              <a:t> schedule</a:t>
            </a:r>
            <a:r>
              <a:rPr lang="en-US" sz="2400" spc="30" dirty="0">
                <a:latin typeface="Helvetica"/>
                <a:cs typeface="Helvetica"/>
              </a:rPr>
              <a:t> </a:t>
            </a:r>
            <a:r>
              <a:rPr lang="en-US" sz="2400" spc="-5" dirty="0">
                <a:latin typeface="Helvetica"/>
                <a:cs typeface="Helvetica"/>
              </a:rPr>
              <a:t>your</a:t>
            </a:r>
            <a:r>
              <a:rPr lang="en-US" sz="2400" spc="-40" dirty="0">
                <a:latin typeface="Helvetica"/>
                <a:cs typeface="Helvetica"/>
              </a:rPr>
              <a:t> </a:t>
            </a:r>
            <a:r>
              <a:rPr lang="en-US" sz="2400" spc="-5" dirty="0">
                <a:latin typeface="Helvetica"/>
                <a:cs typeface="Helvetica"/>
              </a:rPr>
              <a:t>TEAS</a:t>
            </a:r>
            <a:r>
              <a:rPr lang="en-US" sz="2400" spc="-10" dirty="0">
                <a:latin typeface="Helvetica"/>
                <a:cs typeface="Helvetica"/>
              </a:rPr>
              <a:t> </a:t>
            </a:r>
            <a:r>
              <a:rPr lang="en-US" sz="2400" spc="-5" dirty="0">
                <a:latin typeface="Helvetica"/>
                <a:cs typeface="Helvetica"/>
              </a:rPr>
              <a:t>exam</a:t>
            </a:r>
            <a:endParaRPr lang="en-US" sz="2400" dirty="0">
              <a:latin typeface="Helvetica"/>
              <a:cs typeface="Helvetica"/>
            </a:endParaRPr>
          </a:p>
          <a:p>
            <a:endParaRPr lang="en-US" dirty="0"/>
          </a:p>
        </p:txBody>
      </p:sp>
      <p:pic>
        <p:nvPicPr>
          <p:cNvPr id="5" name="Recorded Sound">
            <a:hlinkClick r:id="" action="ppaction://media"/>
            <a:extLst>
              <a:ext uri="{FF2B5EF4-FFF2-40B4-BE49-F238E27FC236}">
                <a16:creationId xmlns:a16="http://schemas.microsoft.com/office/drawing/2014/main" id="{D2805D80-7385-B147-0021-2A0F0E11A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8775" y="2754312"/>
            <a:ext cx="487363" cy="487363"/>
          </a:xfrm>
          <a:prstGeom prst="rect">
            <a:avLst/>
          </a:prstGeom>
        </p:spPr>
      </p:pic>
    </p:spTree>
    <p:extLst>
      <p:ext uri="{BB962C8B-B14F-4D97-AF65-F5344CB8AC3E}">
        <p14:creationId xmlns:p14="http://schemas.microsoft.com/office/powerpoint/2010/main" val="372276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64EA-63AD-9A30-7D15-A9EBEBEF23CB}"/>
              </a:ext>
            </a:extLst>
          </p:cNvPr>
          <p:cNvSpPr>
            <a:spLocks noGrp="1"/>
          </p:cNvSpPr>
          <p:nvPr>
            <p:ph type="title"/>
          </p:nvPr>
        </p:nvSpPr>
        <p:spPr/>
        <p:txBody>
          <a:bodyPr/>
          <a:lstStyle/>
          <a:p>
            <a:pPr marL="12700" algn="ctr">
              <a:lnSpc>
                <a:spcPct val="100000"/>
              </a:lnSpc>
              <a:spcBef>
                <a:spcPts val="105"/>
              </a:spcBef>
            </a:pPr>
            <a:r>
              <a:rPr lang="en-US" dirty="0">
                <a:latin typeface="Helvetica"/>
                <a:cs typeface="Helvetica"/>
              </a:rPr>
              <a:t>Prerequisites to Apply to the ADN Program</a:t>
            </a:r>
            <a:br>
              <a:rPr lang="en-US" dirty="0">
                <a:latin typeface="Helvetica"/>
                <a:cs typeface="Helvetica"/>
              </a:rPr>
            </a:br>
            <a:r>
              <a:rPr lang="en-US" sz="2800" spc="-5" dirty="0">
                <a:latin typeface="Helvetica"/>
                <a:cs typeface="Helvetica"/>
              </a:rPr>
              <a:t>(continued)</a:t>
            </a:r>
            <a:endParaRPr lang="en-US" dirty="0"/>
          </a:p>
        </p:txBody>
      </p:sp>
      <p:sp>
        <p:nvSpPr>
          <p:cNvPr id="3" name="Content Placeholder 2">
            <a:extLst>
              <a:ext uri="{FF2B5EF4-FFF2-40B4-BE49-F238E27FC236}">
                <a16:creationId xmlns:a16="http://schemas.microsoft.com/office/drawing/2014/main" id="{2E132A01-BBF5-CB8D-8054-B50FE4028543}"/>
              </a:ext>
            </a:extLst>
          </p:cNvPr>
          <p:cNvSpPr>
            <a:spLocks noGrp="1"/>
          </p:cNvSpPr>
          <p:nvPr>
            <p:ph idx="1"/>
          </p:nvPr>
        </p:nvSpPr>
        <p:spPr>
          <a:xfrm>
            <a:off x="736600" y="2017058"/>
            <a:ext cx="10515600" cy="4024967"/>
          </a:xfrm>
        </p:spPr>
        <p:txBody>
          <a:bodyPr>
            <a:normAutofit/>
          </a:bodyPr>
          <a:lstStyle/>
          <a:p>
            <a:pPr marL="233363" marR="107314" indent="-233363">
              <a:lnSpc>
                <a:spcPct val="100000"/>
              </a:lnSpc>
              <a:spcBef>
                <a:spcPts val="100"/>
              </a:spcBef>
              <a:buNone/>
              <a:tabLst>
                <a:tab pos="583565" algn="l"/>
                <a:tab pos="584200" algn="l"/>
              </a:tabLst>
            </a:pPr>
            <a:r>
              <a:rPr lang="en-US" sz="2400" b="1" spc="-5" dirty="0">
                <a:latin typeface="Helvetica"/>
                <a:cs typeface="Helvetica"/>
              </a:rPr>
              <a:t>Prerequisite 3 - </a:t>
            </a:r>
            <a:r>
              <a:rPr lang="en-US" sz="2400" spc="-5" dirty="0">
                <a:latin typeface="Helvetica"/>
                <a:cs typeface="Helvetica"/>
              </a:rPr>
              <a:t>Candidates</a:t>
            </a:r>
            <a:r>
              <a:rPr lang="en-US" sz="2400" spc="35" dirty="0">
                <a:latin typeface="Helvetica"/>
                <a:cs typeface="Helvetica"/>
              </a:rPr>
              <a:t> </a:t>
            </a:r>
            <a:r>
              <a:rPr lang="en-US" sz="2400" dirty="0">
                <a:latin typeface="Helvetica"/>
                <a:cs typeface="Helvetica"/>
              </a:rPr>
              <a:t>must</a:t>
            </a:r>
            <a:r>
              <a:rPr lang="en-US" sz="2400" spc="-15" dirty="0">
                <a:latin typeface="Helvetica"/>
                <a:cs typeface="Helvetica"/>
              </a:rPr>
              <a:t> </a:t>
            </a:r>
            <a:r>
              <a:rPr lang="en-US" sz="2400" spc="-5" dirty="0">
                <a:latin typeface="Helvetica"/>
                <a:cs typeface="Helvetica"/>
              </a:rPr>
              <a:t>have</a:t>
            </a:r>
            <a:r>
              <a:rPr lang="en-US" sz="2400" spc="5" dirty="0">
                <a:latin typeface="Helvetica"/>
                <a:cs typeface="Helvetica"/>
              </a:rPr>
              <a:t> </a:t>
            </a:r>
            <a:r>
              <a:rPr lang="en-US" sz="2400" spc="-5" dirty="0">
                <a:latin typeface="Helvetica"/>
                <a:cs typeface="Helvetica"/>
              </a:rPr>
              <a:t>attended</a:t>
            </a:r>
            <a:r>
              <a:rPr lang="en-US" sz="2400" dirty="0">
                <a:latin typeface="Helvetica"/>
                <a:cs typeface="Helvetica"/>
              </a:rPr>
              <a:t> </a:t>
            </a:r>
            <a:r>
              <a:rPr lang="en-US" sz="2400" spc="-5" dirty="0">
                <a:latin typeface="Helvetica"/>
                <a:cs typeface="Helvetica"/>
              </a:rPr>
              <a:t>a</a:t>
            </a:r>
            <a:r>
              <a:rPr lang="en-US" sz="2400" dirty="0">
                <a:latin typeface="Helvetica"/>
                <a:cs typeface="Helvetica"/>
              </a:rPr>
              <a:t> </a:t>
            </a:r>
            <a:r>
              <a:rPr lang="en-US" sz="2400" spc="-5" dirty="0">
                <a:latin typeface="Helvetica"/>
                <a:cs typeface="Helvetica"/>
              </a:rPr>
              <a:t>Nursing</a:t>
            </a:r>
            <a:r>
              <a:rPr lang="en-US" sz="2400" spc="20" dirty="0">
                <a:latin typeface="Helvetica"/>
                <a:cs typeface="Helvetica"/>
              </a:rPr>
              <a:t> </a:t>
            </a:r>
            <a:r>
              <a:rPr lang="en-US" sz="2400" dirty="0">
                <a:latin typeface="Helvetica"/>
                <a:cs typeface="Helvetica"/>
              </a:rPr>
              <a:t>Info </a:t>
            </a:r>
            <a:r>
              <a:rPr lang="en-US" sz="2400" spc="-5" dirty="0">
                <a:latin typeface="Helvetica"/>
                <a:cs typeface="Helvetica"/>
              </a:rPr>
              <a:t>Session</a:t>
            </a:r>
            <a:r>
              <a:rPr lang="en-US" sz="2400" spc="20" dirty="0">
                <a:latin typeface="Helvetica"/>
                <a:cs typeface="Helvetica"/>
              </a:rPr>
              <a:t> </a:t>
            </a:r>
            <a:r>
              <a:rPr lang="en-US" sz="2400" spc="-5" dirty="0">
                <a:latin typeface="Helvetica"/>
                <a:cs typeface="Helvetica"/>
              </a:rPr>
              <a:t>or</a:t>
            </a:r>
            <a:r>
              <a:rPr lang="en-US" sz="2400" spc="10" dirty="0">
                <a:latin typeface="Helvetica"/>
                <a:cs typeface="Helvetica"/>
              </a:rPr>
              <a:t> </a:t>
            </a:r>
            <a:r>
              <a:rPr lang="en-US" sz="2400" spc="-5" dirty="0">
                <a:latin typeface="Helvetica"/>
                <a:cs typeface="Helvetica"/>
              </a:rPr>
              <a:t>listened</a:t>
            </a:r>
            <a:r>
              <a:rPr lang="en-US" sz="2400" spc="20" dirty="0">
                <a:latin typeface="Helvetica"/>
                <a:cs typeface="Helvetica"/>
              </a:rPr>
              <a:t> </a:t>
            </a:r>
            <a:r>
              <a:rPr lang="en-US" sz="2400" dirty="0">
                <a:latin typeface="Helvetica"/>
                <a:cs typeface="Helvetica"/>
              </a:rPr>
              <a:t>to</a:t>
            </a:r>
            <a:r>
              <a:rPr lang="en-US" sz="2400" spc="10" dirty="0">
                <a:latin typeface="Helvetica"/>
                <a:cs typeface="Helvetica"/>
              </a:rPr>
              <a:t> </a:t>
            </a:r>
            <a:r>
              <a:rPr lang="en-US" sz="2400" spc="-5" dirty="0">
                <a:latin typeface="Helvetica"/>
                <a:cs typeface="Helvetica"/>
              </a:rPr>
              <a:t>this virtual</a:t>
            </a:r>
            <a:r>
              <a:rPr lang="en-US" sz="2400" spc="20" dirty="0">
                <a:latin typeface="Helvetica"/>
                <a:cs typeface="Helvetica"/>
              </a:rPr>
              <a:t> </a:t>
            </a:r>
            <a:r>
              <a:rPr lang="en-US" sz="2400" spc="-5" dirty="0">
                <a:latin typeface="Helvetica"/>
                <a:cs typeface="Helvetica"/>
              </a:rPr>
              <a:t>information</a:t>
            </a:r>
            <a:r>
              <a:rPr lang="en-US" sz="2400" spc="15" dirty="0">
                <a:latin typeface="Helvetica"/>
                <a:cs typeface="Helvetica"/>
              </a:rPr>
              <a:t> </a:t>
            </a:r>
            <a:r>
              <a:rPr lang="en-US" sz="2400" spc="-5" dirty="0">
                <a:latin typeface="Helvetica"/>
                <a:cs typeface="Helvetica"/>
              </a:rPr>
              <a:t>session within</a:t>
            </a:r>
            <a:r>
              <a:rPr lang="en-US" sz="2400" spc="20" dirty="0">
                <a:latin typeface="Helvetica"/>
                <a:cs typeface="Helvetica"/>
              </a:rPr>
              <a:t> </a:t>
            </a:r>
            <a:r>
              <a:rPr lang="en-US" sz="2400" dirty="0">
                <a:latin typeface="Helvetica"/>
                <a:cs typeface="Helvetica"/>
              </a:rPr>
              <a:t>the</a:t>
            </a:r>
            <a:r>
              <a:rPr lang="en-US" sz="2400" spc="-10" dirty="0">
                <a:latin typeface="Helvetica"/>
                <a:cs typeface="Helvetica"/>
              </a:rPr>
              <a:t> </a:t>
            </a:r>
            <a:r>
              <a:rPr lang="en-US" sz="2400" spc="-5" dirty="0">
                <a:latin typeface="Helvetica"/>
                <a:cs typeface="Helvetica"/>
              </a:rPr>
              <a:t>previous</a:t>
            </a:r>
            <a:r>
              <a:rPr lang="en-US" sz="2400" spc="35" dirty="0">
                <a:latin typeface="Helvetica"/>
                <a:cs typeface="Helvetica"/>
              </a:rPr>
              <a:t> </a:t>
            </a:r>
            <a:r>
              <a:rPr lang="en-US" sz="2400" spc="-5" dirty="0">
                <a:latin typeface="Helvetica"/>
                <a:cs typeface="Helvetica"/>
              </a:rPr>
              <a:t>365-day</a:t>
            </a:r>
            <a:r>
              <a:rPr lang="en-US" sz="2400" spc="15" dirty="0">
                <a:latin typeface="Helvetica"/>
                <a:cs typeface="Helvetica"/>
              </a:rPr>
              <a:t> </a:t>
            </a:r>
            <a:r>
              <a:rPr lang="en-US" sz="2400" spc="-5" dirty="0">
                <a:latin typeface="Helvetica"/>
                <a:cs typeface="Helvetica"/>
              </a:rPr>
              <a:t>period</a:t>
            </a:r>
            <a:r>
              <a:rPr lang="en-US" sz="2400" spc="15" dirty="0">
                <a:latin typeface="Helvetica"/>
                <a:cs typeface="Helvetica"/>
              </a:rPr>
              <a:t> </a:t>
            </a:r>
            <a:r>
              <a:rPr lang="en-US" sz="2400" spc="-5" dirty="0">
                <a:latin typeface="Helvetica"/>
                <a:cs typeface="Helvetica"/>
              </a:rPr>
              <a:t>before</a:t>
            </a:r>
            <a:r>
              <a:rPr lang="en-US" sz="2400" spc="5" dirty="0">
                <a:latin typeface="Helvetica"/>
                <a:cs typeface="Helvetica"/>
              </a:rPr>
              <a:t> </a:t>
            </a:r>
            <a:r>
              <a:rPr lang="en-US" sz="2400" spc="-5" dirty="0">
                <a:latin typeface="Helvetica"/>
                <a:cs typeface="Helvetica"/>
              </a:rPr>
              <a:t>applying</a:t>
            </a:r>
            <a:r>
              <a:rPr lang="en-US" sz="2400" spc="35" dirty="0">
                <a:latin typeface="Helvetica"/>
                <a:cs typeface="Helvetica"/>
              </a:rPr>
              <a:t> </a:t>
            </a:r>
            <a:r>
              <a:rPr lang="en-US" sz="2400" dirty="0">
                <a:latin typeface="Helvetica"/>
                <a:cs typeface="Helvetica"/>
              </a:rPr>
              <a:t>to </a:t>
            </a:r>
            <a:r>
              <a:rPr lang="en-US" sz="2400" spc="-650" dirty="0">
                <a:latin typeface="Helvetica"/>
                <a:cs typeface="Helvetica"/>
              </a:rPr>
              <a:t> </a:t>
            </a:r>
            <a:r>
              <a:rPr lang="en-US" sz="2400" spc="-5" dirty="0">
                <a:latin typeface="Helvetica"/>
                <a:cs typeface="Helvetica"/>
              </a:rPr>
              <a:t>the nursing</a:t>
            </a:r>
            <a:r>
              <a:rPr lang="en-US" sz="2400" spc="15" dirty="0">
                <a:latin typeface="Helvetica"/>
                <a:cs typeface="Helvetica"/>
              </a:rPr>
              <a:t> </a:t>
            </a:r>
            <a:r>
              <a:rPr lang="en-US" sz="2400" spc="-5" dirty="0">
                <a:latin typeface="Helvetica"/>
                <a:cs typeface="Helvetica"/>
              </a:rPr>
              <a:t>program</a:t>
            </a:r>
            <a:endParaRPr lang="en-US" sz="2400" dirty="0">
              <a:latin typeface="Helvetica"/>
              <a:cs typeface="Helvetica"/>
            </a:endParaRPr>
          </a:p>
          <a:p>
            <a:pPr marL="233363" indent="-233363">
              <a:lnSpc>
                <a:spcPct val="100000"/>
              </a:lnSpc>
              <a:buFont typeface="Wingdings"/>
              <a:buChar char=""/>
            </a:pPr>
            <a:endParaRPr lang="en-US" sz="2800" dirty="0">
              <a:latin typeface="Helvetica"/>
              <a:cs typeface="Helvetica"/>
            </a:endParaRPr>
          </a:p>
          <a:p>
            <a:pPr marL="233363" indent="-233363">
              <a:lnSpc>
                <a:spcPct val="100000"/>
              </a:lnSpc>
              <a:buNone/>
              <a:tabLst>
                <a:tab pos="583565" algn="l"/>
                <a:tab pos="584200" algn="l"/>
              </a:tabLst>
            </a:pPr>
            <a:r>
              <a:rPr lang="en-US" sz="2400" b="1" spc="-5" dirty="0">
                <a:latin typeface="Helvetica"/>
                <a:cs typeface="Helvetica"/>
              </a:rPr>
              <a:t>Prerequisite 4 - </a:t>
            </a:r>
            <a:r>
              <a:rPr lang="en-US" sz="2400" spc="-5" dirty="0">
                <a:latin typeface="Helvetica"/>
                <a:cs typeface="Helvetica"/>
              </a:rPr>
              <a:t>Completed the PPSC Nurse</a:t>
            </a:r>
            <a:r>
              <a:rPr lang="en-US" sz="2400" spc="-120" dirty="0">
                <a:latin typeface="Helvetica"/>
                <a:cs typeface="Helvetica"/>
              </a:rPr>
              <a:t>  </a:t>
            </a:r>
            <a:r>
              <a:rPr lang="en-US" sz="2400" spc="-5" dirty="0">
                <a:latin typeface="Helvetica"/>
                <a:cs typeface="Helvetica"/>
              </a:rPr>
              <a:t>Assistant</a:t>
            </a:r>
            <a:r>
              <a:rPr lang="en-US" sz="2400" spc="10" dirty="0">
                <a:latin typeface="Helvetica"/>
                <a:cs typeface="Helvetica"/>
              </a:rPr>
              <a:t> </a:t>
            </a:r>
            <a:r>
              <a:rPr lang="en-US" sz="2400" spc="-5" dirty="0">
                <a:latin typeface="Helvetica"/>
                <a:cs typeface="Helvetica"/>
              </a:rPr>
              <a:t>course</a:t>
            </a:r>
            <a:r>
              <a:rPr lang="en-US" sz="2400" spc="5" dirty="0">
                <a:latin typeface="Helvetica"/>
                <a:cs typeface="Helvetica"/>
              </a:rPr>
              <a:t> </a:t>
            </a:r>
            <a:r>
              <a:rPr lang="en-US" sz="2400" dirty="0">
                <a:latin typeface="Helvetica"/>
                <a:cs typeface="Helvetica"/>
              </a:rPr>
              <a:t>work</a:t>
            </a:r>
            <a:r>
              <a:rPr lang="en-US" sz="2400" spc="15" dirty="0">
                <a:latin typeface="Helvetica"/>
                <a:cs typeface="Helvetica"/>
              </a:rPr>
              <a:t> </a:t>
            </a:r>
            <a:r>
              <a:rPr lang="en-US" sz="2400" spc="-5" dirty="0">
                <a:latin typeface="Helvetica"/>
                <a:cs typeface="Helvetica"/>
              </a:rPr>
              <a:t>or</a:t>
            </a:r>
            <a:r>
              <a:rPr lang="en-US" sz="2400" spc="5" dirty="0">
                <a:latin typeface="Helvetica"/>
                <a:cs typeface="Helvetica"/>
              </a:rPr>
              <a:t> have an active </a:t>
            </a:r>
            <a:r>
              <a:rPr lang="en-US" sz="2400" spc="-5" dirty="0">
                <a:latin typeface="Helvetica"/>
                <a:cs typeface="Helvetica"/>
              </a:rPr>
              <a:t>Colorado</a:t>
            </a:r>
            <a:r>
              <a:rPr lang="en-US" sz="2400" spc="20" dirty="0">
                <a:latin typeface="Helvetica"/>
                <a:cs typeface="Helvetica"/>
              </a:rPr>
              <a:t> </a:t>
            </a:r>
            <a:r>
              <a:rPr lang="en-US" sz="2400" spc="-5" dirty="0">
                <a:latin typeface="Helvetica"/>
                <a:cs typeface="Helvetica"/>
              </a:rPr>
              <a:t>CNA</a:t>
            </a:r>
            <a:r>
              <a:rPr lang="en-US" sz="2400" dirty="0">
                <a:latin typeface="Helvetica"/>
                <a:cs typeface="Helvetica"/>
              </a:rPr>
              <a:t> </a:t>
            </a:r>
            <a:r>
              <a:rPr lang="en-US" sz="2400" spc="-5" dirty="0">
                <a:latin typeface="Helvetica"/>
                <a:cs typeface="Helvetica"/>
              </a:rPr>
              <a:t>Certification</a:t>
            </a:r>
            <a:endParaRPr lang="en-US" sz="2400" dirty="0">
              <a:latin typeface="Helvetica"/>
              <a:cs typeface="Helvetica"/>
            </a:endParaRPr>
          </a:p>
          <a:p>
            <a:pPr marL="0" indent="0">
              <a:lnSpc>
                <a:spcPct val="100000"/>
              </a:lnSpc>
              <a:buNone/>
            </a:pPr>
            <a:endParaRPr lang="en-US" sz="2800" dirty="0">
              <a:latin typeface="Helvetica"/>
              <a:cs typeface="Helvetica"/>
            </a:endParaRPr>
          </a:p>
          <a:p>
            <a:pPr marL="233363" marR="5080" indent="-233363">
              <a:lnSpc>
                <a:spcPct val="100000"/>
              </a:lnSpc>
              <a:buNone/>
              <a:tabLst>
                <a:tab pos="583565" algn="l"/>
                <a:tab pos="584200" algn="l"/>
              </a:tabLst>
            </a:pPr>
            <a:r>
              <a:rPr lang="en-US" sz="2400" b="1" dirty="0">
                <a:latin typeface="Helvetica"/>
                <a:cs typeface="Helvetica"/>
              </a:rPr>
              <a:t>Prerequisite 5 - </a:t>
            </a:r>
            <a:r>
              <a:rPr lang="en-US" sz="2400" dirty="0">
                <a:latin typeface="Helvetica"/>
                <a:cs typeface="Helvetica"/>
              </a:rPr>
              <a:t>Must </a:t>
            </a:r>
            <a:r>
              <a:rPr lang="en-US" sz="2400" spc="-10" dirty="0">
                <a:latin typeface="Helvetica"/>
                <a:cs typeface="Helvetica"/>
              </a:rPr>
              <a:t>be</a:t>
            </a:r>
            <a:r>
              <a:rPr lang="en-US" sz="2400" dirty="0">
                <a:latin typeface="Helvetica"/>
                <a:cs typeface="Helvetica"/>
              </a:rPr>
              <a:t> </a:t>
            </a:r>
            <a:r>
              <a:rPr lang="en-US" sz="2400" spc="-5" dirty="0">
                <a:latin typeface="Helvetica"/>
                <a:cs typeface="Helvetica"/>
              </a:rPr>
              <a:t>18</a:t>
            </a:r>
            <a:r>
              <a:rPr lang="en-US" sz="2400" dirty="0">
                <a:latin typeface="Helvetica"/>
                <a:cs typeface="Helvetica"/>
              </a:rPr>
              <a:t> </a:t>
            </a:r>
            <a:r>
              <a:rPr lang="en-US" sz="2400" spc="-5" dirty="0">
                <a:latin typeface="Helvetica"/>
                <a:cs typeface="Helvetica"/>
              </a:rPr>
              <a:t>years</a:t>
            </a:r>
            <a:r>
              <a:rPr lang="en-US" sz="2400" spc="5" dirty="0">
                <a:latin typeface="Helvetica"/>
                <a:cs typeface="Helvetica"/>
              </a:rPr>
              <a:t> </a:t>
            </a:r>
            <a:r>
              <a:rPr lang="en-US" sz="2400" spc="-5" dirty="0">
                <a:latin typeface="Helvetica"/>
                <a:cs typeface="Helvetica"/>
              </a:rPr>
              <a:t>old</a:t>
            </a:r>
            <a:r>
              <a:rPr lang="en-US" sz="2400" spc="10" dirty="0">
                <a:latin typeface="Helvetica"/>
                <a:cs typeface="Helvetica"/>
              </a:rPr>
              <a:t> </a:t>
            </a:r>
            <a:r>
              <a:rPr lang="en-US" sz="2400" spc="-5" dirty="0">
                <a:latin typeface="Helvetica"/>
                <a:cs typeface="Helvetica"/>
              </a:rPr>
              <a:t>or</a:t>
            </a:r>
            <a:r>
              <a:rPr lang="en-US" sz="2400" dirty="0">
                <a:latin typeface="Helvetica"/>
                <a:cs typeface="Helvetica"/>
              </a:rPr>
              <a:t> </a:t>
            </a:r>
            <a:r>
              <a:rPr lang="en-US" sz="2400" spc="-5" dirty="0">
                <a:latin typeface="Helvetica"/>
                <a:cs typeface="Helvetica"/>
              </a:rPr>
              <a:t>older</a:t>
            </a:r>
            <a:r>
              <a:rPr lang="en-US" sz="2400" spc="30" dirty="0">
                <a:latin typeface="Helvetica"/>
                <a:cs typeface="Helvetica"/>
              </a:rPr>
              <a:t> </a:t>
            </a:r>
            <a:r>
              <a:rPr lang="en-US" sz="2400" b="1" i="1" spc="-70" dirty="0">
                <a:latin typeface="HelveticaNeue-BoldItalic"/>
                <a:cs typeface="HelveticaNeue-BoldItalic"/>
              </a:rPr>
              <a:t>by the day the application window opens</a:t>
            </a:r>
            <a:r>
              <a:rPr lang="en-US" sz="2400" b="1" i="1" spc="100" dirty="0">
                <a:latin typeface="HelveticaNeue-BoldItalic"/>
                <a:cs typeface="HelveticaNeue-BoldItalic"/>
              </a:rPr>
              <a:t> </a:t>
            </a:r>
            <a:r>
              <a:rPr lang="en-US" sz="2400" dirty="0">
                <a:latin typeface="Helvetica"/>
                <a:cs typeface="Helvetica"/>
              </a:rPr>
              <a:t>to </a:t>
            </a:r>
            <a:r>
              <a:rPr lang="en-US" sz="2400" spc="-5" dirty="0">
                <a:latin typeface="Helvetica"/>
                <a:cs typeface="Helvetica"/>
              </a:rPr>
              <a:t>apply</a:t>
            </a:r>
            <a:endParaRPr lang="en-US" sz="2400" dirty="0">
              <a:latin typeface="Helvetica"/>
              <a:cs typeface="Helvetica"/>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E25EDE27-1904-2678-81D6-CDA1EE4B7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1718" y="2712402"/>
            <a:ext cx="487363" cy="487363"/>
          </a:xfrm>
          <a:prstGeom prst="rect">
            <a:avLst/>
          </a:prstGeom>
        </p:spPr>
      </p:pic>
    </p:spTree>
    <p:extLst>
      <p:ext uri="{BB962C8B-B14F-4D97-AF65-F5344CB8AC3E}">
        <p14:creationId xmlns:p14="http://schemas.microsoft.com/office/powerpoint/2010/main" val="25211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2613-BCBA-D676-6FA9-79796AFC8B44}"/>
              </a:ext>
            </a:extLst>
          </p:cNvPr>
          <p:cNvSpPr>
            <a:spLocks noGrp="1"/>
          </p:cNvSpPr>
          <p:nvPr>
            <p:ph type="title"/>
          </p:nvPr>
        </p:nvSpPr>
        <p:spPr/>
        <p:txBody>
          <a:bodyPr/>
          <a:lstStyle/>
          <a:p>
            <a:pPr algn="ctr"/>
            <a:r>
              <a:rPr lang="en-US" dirty="0">
                <a:latin typeface="Helvetica"/>
                <a:cs typeface="Helvetica"/>
              </a:rPr>
              <a:t>Admi</a:t>
            </a:r>
            <a:r>
              <a:rPr lang="en-US" spc="-15" dirty="0">
                <a:latin typeface="Helvetica"/>
                <a:cs typeface="Helvetica"/>
              </a:rPr>
              <a:t>s</a:t>
            </a:r>
            <a:r>
              <a:rPr lang="en-US" dirty="0">
                <a:latin typeface="Helvetica"/>
                <a:cs typeface="Helvetica"/>
              </a:rPr>
              <a:t>si</a:t>
            </a:r>
            <a:r>
              <a:rPr lang="en-US" spc="-10" dirty="0">
                <a:latin typeface="Helvetica"/>
                <a:cs typeface="Helvetica"/>
              </a:rPr>
              <a:t>o</a:t>
            </a:r>
            <a:r>
              <a:rPr lang="en-US" dirty="0">
                <a:latin typeface="Helvetica"/>
                <a:cs typeface="Helvetica"/>
              </a:rPr>
              <a:t>n</a:t>
            </a:r>
            <a:r>
              <a:rPr lang="en-US" spc="-30" dirty="0">
                <a:latin typeface="Helvetica"/>
                <a:cs typeface="Helvetica"/>
              </a:rPr>
              <a:t> </a:t>
            </a:r>
            <a:r>
              <a:rPr lang="en-US" dirty="0">
                <a:latin typeface="Helvetica"/>
                <a:cs typeface="Helvetica"/>
              </a:rPr>
              <a:t>&amp; Sel</a:t>
            </a:r>
            <a:r>
              <a:rPr lang="en-US" spc="-20" dirty="0">
                <a:latin typeface="Helvetica"/>
                <a:cs typeface="Helvetica"/>
              </a:rPr>
              <a:t>e</a:t>
            </a:r>
            <a:r>
              <a:rPr lang="en-US" dirty="0">
                <a:latin typeface="Helvetica"/>
                <a:cs typeface="Helvetica"/>
              </a:rPr>
              <a:t>ction</a:t>
            </a:r>
            <a:r>
              <a:rPr lang="en-US" spc="-35" dirty="0">
                <a:latin typeface="Helvetica"/>
                <a:cs typeface="Helvetica"/>
              </a:rPr>
              <a:t> </a:t>
            </a:r>
            <a:r>
              <a:rPr lang="en-US" dirty="0">
                <a:latin typeface="Helvetica"/>
                <a:cs typeface="Helvetica"/>
              </a:rPr>
              <a:t>to</a:t>
            </a:r>
            <a:r>
              <a:rPr lang="en-US" spc="-15" dirty="0">
                <a:latin typeface="Helvetica"/>
                <a:cs typeface="Helvetica"/>
              </a:rPr>
              <a:t> </a:t>
            </a:r>
            <a:r>
              <a:rPr lang="en-US" dirty="0">
                <a:latin typeface="Helvetica"/>
                <a:cs typeface="Helvetica"/>
              </a:rPr>
              <a:t>the</a:t>
            </a:r>
            <a:r>
              <a:rPr lang="en-US" spc="-140" dirty="0">
                <a:latin typeface="Helvetica"/>
                <a:cs typeface="Helvetica"/>
              </a:rPr>
              <a:t> </a:t>
            </a:r>
            <a:r>
              <a:rPr lang="en-US" dirty="0">
                <a:latin typeface="Helvetica"/>
                <a:cs typeface="Helvetica"/>
              </a:rPr>
              <a:t>ADN </a:t>
            </a:r>
            <a:r>
              <a:rPr lang="en-US" spc="-10" dirty="0">
                <a:latin typeface="Helvetica"/>
                <a:cs typeface="Helvetica"/>
              </a:rPr>
              <a:t>P</a:t>
            </a:r>
            <a:r>
              <a:rPr lang="en-US" dirty="0">
                <a:latin typeface="Helvetica"/>
                <a:cs typeface="Helvetica"/>
              </a:rPr>
              <a:t>rogram</a:t>
            </a:r>
            <a:endParaRPr lang="en-US" dirty="0"/>
          </a:p>
        </p:txBody>
      </p:sp>
      <p:sp>
        <p:nvSpPr>
          <p:cNvPr id="3" name="Content Placeholder 2">
            <a:extLst>
              <a:ext uri="{FF2B5EF4-FFF2-40B4-BE49-F238E27FC236}">
                <a16:creationId xmlns:a16="http://schemas.microsoft.com/office/drawing/2014/main" id="{04805C1B-EDE1-8A67-5451-6435718BCE15}"/>
              </a:ext>
            </a:extLst>
          </p:cNvPr>
          <p:cNvSpPr>
            <a:spLocks noGrp="1"/>
          </p:cNvSpPr>
          <p:nvPr>
            <p:ph idx="1"/>
          </p:nvPr>
        </p:nvSpPr>
        <p:spPr>
          <a:xfrm>
            <a:off x="838199" y="1825625"/>
            <a:ext cx="10722429" cy="4351338"/>
          </a:xfrm>
        </p:spPr>
        <p:txBody>
          <a:bodyPr>
            <a:normAutofit/>
          </a:bodyPr>
          <a:lstStyle/>
          <a:p>
            <a:pPr marL="469900" marR="5080" indent="-457200">
              <a:lnSpc>
                <a:spcPts val="2400"/>
              </a:lnSpc>
              <a:spcBef>
                <a:spcPts val="1200"/>
              </a:spcBef>
              <a:spcAft>
                <a:spcPts val="1200"/>
              </a:spcAft>
              <a:buClr>
                <a:srgbClr val="C00000"/>
              </a:buClr>
              <a:buFont typeface="Wingdings"/>
              <a:buChar char=""/>
              <a:tabLst>
                <a:tab pos="469265" algn="l"/>
                <a:tab pos="469900" algn="l"/>
              </a:tabLst>
            </a:pPr>
            <a:r>
              <a:rPr lang="en-US" sz="2400" spc="-5" dirty="0">
                <a:latin typeface="Helvetica" panose="020B0604020202020204" pitchFamily="34" charset="0"/>
                <a:cs typeface="Helvetica" panose="020B0604020202020204" pitchFamily="34" charset="0"/>
              </a:rPr>
              <a:t>Completed</a:t>
            </a:r>
            <a:r>
              <a:rPr lang="en-US" sz="2400" spc="-85" dirty="0">
                <a:latin typeface="Helvetica" panose="020B0604020202020204" pitchFamily="34" charset="0"/>
                <a:cs typeface="Helvetica" panose="020B0604020202020204" pitchFamily="34" charset="0"/>
              </a:rPr>
              <a:t> a</a:t>
            </a:r>
            <a:r>
              <a:rPr lang="en-US" sz="2400" spc="-5" dirty="0">
                <a:latin typeface="Helvetica" panose="020B0604020202020204" pitchFamily="34" charset="0"/>
                <a:cs typeface="Helvetica" panose="020B0604020202020204" pitchFamily="34" charset="0"/>
              </a:rPr>
              <a:t>pplications</a:t>
            </a:r>
            <a:r>
              <a:rPr lang="en-US" sz="2400" spc="5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are</a:t>
            </a:r>
            <a:r>
              <a:rPr lang="en-US" sz="2400" spc="1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scored</a:t>
            </a:r>
            <a:r>
              <a:rPr lang="en-US" sz="2400" spc="20"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by</a:t>
            </a:r>
            <a:r>
              <a:rPr lang="en-US" sz="2400" spc="15" dirty="0">
                <a:latin typeface="Helvetica" panose="020B0604020202020204" pitchFamily="34" charset="0"/>
                <a:cs typeface="Helvetica" panose="020B0604020202020204" pitchFamily="34" charset="0"/>
              </a:rPr>
              <a:t> </a:t>
            </a:r>
            <a:r>
              <a:rPr lang="en-US" sz="2400" spc="-60" dirty="0">
                <a:latin typeface="Helvetica" panose="020B0604020202020204" pitchFamily="34" charset="0"/>
                <a:cs typeface="Helvetica" panose="020B0604020202020204" pitchFamily="34" charset="0"/>
              </a:rPr>
              <a:t>points</a:t>
            </a:r>
            <a:endParaRPr lang="en-US" sz="2400" dirty="0">
              <a:latin typeface="Helvetica" panose="020B0604020202020204" pitchFamily="34" charset="0"/>
              <a:cs typeface="Helvetica" panose="020B0604020202020204" pitchFamily="34" charset="0"/>
            </a:endParaRPr>
          </a:p>
          <a:p>
            <a:pPr marL="469900" indent="-457200">
              <a:lnSpc>
                <a:spcPts val="2165"/>
              </a:lnSpc>
              <a:spcBef>
                <a:spcPts val="1200"/>
              </a:spcBef>
              <a:spcAft>
                <a:spcPts val="1200"/>
              </a:spcAft>
              <a:buClr>
                <a:srgbClr val="C00000"/>
              </a:buClr>
              <a:buFont typeface="Wingdings"/>
              <a:buChar char=""/>
              <a:tabLst>
                <a:tab pos="469265" algn="l"/>
                <a:tab pos="469900" algn="l"/>
              </a:tabLst>
            </a:pPr>
            <a:r>
              <a:rPr lang="en-US" sz="2400" spc="-5" dirty="0">
                <a:latin typeface="Helvetica" panose="020B0604020202020204" pitchFamily="34" charset="0"/>
                <a:cs typeface="Helvetica" panose="020B0604020202020204" pitchFamily="34" charset="0"/>
              </a:rPr>
              <a:t>Points</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are</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calculated</a:t>
            </a:r>
            <a:r>
              <a:rPr lang="en-US" sz="2400" spc="5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based</a:t>
            </a:r>
            <a:r>
              <a:rPr lang="en-US" sz="2400" spc="20"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on:</a:t>
            </a:r>
          </a:p>
          <a:p>
            <a:pPr marL="1203325" lvl="1" indent="-342900">
              <a:lnSpc>
                <a:spcPts val="2165"/>
              </a:lnSpc>
              <a:spcBef>
                <a:spcPts val="1200"/>
              </a:spcBef>
              <a:spcAft>
                <a:spcPts val="1200"/>
              </a:spcAft>
              <a:buClr>
                <a:srgbClr val="C00000"/>
              </a:buClr>
              <a:tabLst>
                <a:tab pos="469265" algn="l"/>
                <a:tab pos="469900" algn="l"/>
              </a:tabLst>
            </a:pPr>
            <a:r>
              <a:rPr lang="en-US" sz="2400" dirty="0">
                <a:latin typeface="Helvetica" panose="020B0604020202020204" pitchFamily="34" charset="0"/>
                <a:cs typeface="Helvetica" panose="020B0604020202020204" pitchFamily="34" charset="0"/>
              </a:rPr>
              <a:t>G</a:t>
            </a:r>
            <a:r>
              <a:rPr lang="en-US" sz="2400" spc="-185" dirty="0">
                <a:latin typeface="Helvetica" panose="020B0604020202020204" pitchFamily="34" charset="0"/>
                <a:cs typeface="Helvetica" panose="020B0604020202020204" pitchFamily="34" charset="0"/>
              </a:rPr>
              <a:t>P</a:t>
            </a:r>
            <a:r>
              <a:rPr lang="en-US" sz="2400" dirty="0">
                <a:latin typeface="Helvetica" panose="020B0604020202020204" pitchFamily="34" charset="0"/>
                <a:cs typeface="Helvetica" panose="020B0604020202020204" pitchFamily="34" charset="0"/>
              </a:rPr>
              <a:t>A</a:t>
            </a:r>
            <a:r>
              <a:rPr lang="en-US" sz="2400" spc="-150"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in</a:t>
            </a:r>
            <a:r>
              <a:rPr lang="en-US" sz="2400" spc="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four prerequisite</a:t>
            </a:r>
            <a:r>
              <a:rPr lang="en-US" sz="2400" spc="2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courses</a:t>
            </a:r>
          </a:p>
          <a:p>
            <a:pPr marL="1203325" lvl="1" indent="-342900">
              <a:lnSpc>
                <a:spcPts val="2165"/>
              </a:lnSpc>
              <a:spcBef>
                <a:spcPts val="1200"/>
              </a:spcBef>
              <a:spcAft>
                <a:spcPts val="1200"/>
              </a:spcAft>
              <a:buClr>
                <a:srgbClr val="C00000"/>
              </a:buClr>
              <a:tabLst>
                <a:tab pos="469265" algn="l"/>
                <a:tab pos="469900" algn="l"/>
              </a:tabLst>
            </a:pPr>
            <a:r>
              <a:rPr lang="en-US" sz="2400" spc="-5" dirty="0">
                <a:latin typeface="Helvetica" panose="020B0604020202020204" pitchFamily="34" charset="0"/>
                <a:cs typeface="Helvetica" panose="020B0604020202020204" pitchFamily="34" charset="0"/>
              </a:rPr>
              <a:t>Prior</a:t>
            </a:r>
            <a:r>
              <a:rPr lang="en-US" sz="2400" spc="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college</a:t>
            </a:r>
            <a:r>
              <a:rPr lang="en-US" sz="2400" spc="4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degree</a:t>
            </a:r>
            <a:r>
              <a:rPr lang="en-US" sz="2400" spc="20"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from</a:t>
            </a:r>
            <a:r>
              <a:rPr lang="en-US" sz="2400" spc="-30"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a </a:t>
            </a:r>
            <a:r>
              <a:rPr lang="en-US" sz="2400" spc="-5" dirty="0">
                <a:latin typeface="Helvetica" panose="020B0604020202020204" pitchFamily="34" charset="0"/>
                <a:cs typeface="Helvetica" panose="020B0604020202020204" pitchFamily="34" charset="0"/>
              </a:rPr>
              <a:t>regionally</a:t>
            </a:r>
            <a:r>
              <a:rPr lang="en-US" sz="2400" spc="6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or</a:t>
            </a:r>
            <a:r>
              <a:rPr lang="en-US" sz="2400" spc="2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nationally</a:t>
            </a:r>
            <a:r>
              <a:rPr lang="en-US" sz="2400" spc="6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accredited</a:t>
            </a:r>
            <a:r>
              <a:rPr lang="en-US" sz="2400" spc="2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college</a:t>
            </a:r>
            <a:r>
              <a:rPr lang="en-US" sz="2400" spc="5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or </a:t>
            </a:r>
            <a:r>
              <a:rPr lang="en-US" sz="2400" spc="-65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university </a:t>
            </a:r>
            <a:r>
              <a:rPr lang="en-US" sz="2400" dirty="0">
                <a:latin typeface="Helvetica" panose="020B0604020202020204" pitchFamily="34" charset="0"/>
                <a:cs typeface="Helvetica" panose="020B0604020202020204" pitchFamily="34" charset="0"/>
              </a:rPr>
              <a:t>(one </a:t>
            </a:r>
            <a:r>
              <a:rPr lang="en-US" sz="2400" spc="-5" dirty="0">
                <a:latin typeface="Helvetica" panose="020B0604020202020204" pitchFamily="34" charset="0"/>
                <a:cs typeface="Helvetica" panose="020B0604020202020204" pitchFamily="34" charset="0"/>
              </a:rPr>
              <a:t>point</a:t>
            </a:r>
            <a:r>
              <a:rPr lang="en-US" sz="2400" spc="2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awarded</a:t>
            </a:r>
            <a:r>
              <a:rPr lang="en-US" sz="2400" spc="50" dirty="0">
                <a:latin typeface="Helvetica" panose="020B0604020202020204" pitchFamily="34" charset="0"/>
                <a:cs typeface="Helvetica" panose="020B0604020202020204" pitchFamily="34" charset="0"/>
              </a:rPr>
              <a:t> </a:t>
            </a:r>
            <a:r>
              <a:rPr lang="en-US" sz="2400" b="1" i="1" spc="10" dirty="0">
                <a:latin typeface="Helvetica" panose="020B0604020202020204" pitchFamily="34" charset="0"/>
                <a:cs typeface="Helvetica" panose="020B0604020202020204" pitchFamily="34" charset="0"/>
              </a:rPr>
              <a:t>one</a:t>
            </a:r>
            <a:r>
              <a:rPr lang="en-US" sz="2400" b="1" i="1" spc="35" dirty="0">
                <a:latin typeface="Helvetica" panose="020B0604020202020204" pitchFamily="34" charset="0"/>
                <a:cs typeface="Helvetica" panose="020B0604020202020204" pitchFamily="34" charset="0"/>
              </a:rPr>
              <a:t> </a:t>
            </a:r>
            <a:r>
              <a:rPr lang="en-US" sz="2400" b="1" i="1" spc="-45" dirty="0">
                <a:latin typeface="Helvetica" panose="020B0604020202020204" pitchFamily="34" charset="0"/>
                <a:cs typeface="Helvetica" panose="020B0604020202020204" pitchFamily="34" charset="0"/>
              </a:rPr>
              <a:t>time </a:t>
            </a:r>
            <a:r>
              <a:rPr lang="en-US" sz="2400" b="1" i="1" spc="-650" dirty="0">
                <a:latin typeface="Helvetica" panose="020B0604020202020204" pitchFamily="34" charset="0"/>
                <a:cs typeface="Helvetica" panose="020B0604020202020204" pitchFamily="34" charset="0"/>
              </a:rPr>
              <a:t> </a:t>
            </a:r>
            <a:r>
              <a:rPr lang="en-US" sz="2400" b="1" i="1" spc="30" dirty="0">
                <a:latin typeface="Helvetica" panose="020B0604020202020204" pitchFamily="34" charset="0"/>
                <a:cs typeface="Helvetica" panose="020B0604020202020204" pitchFamily="34" charset="0"/>
              </a:rPr>
              <a:t>only </a:t>
            </a:r>
            <a:r>
              <a:rPr lang="en-US" sz="2400" spc="-5" dirty="0">
                <a:latin typeface="Helvetica" panose="020B0604020202020204" pitchFamily="34" charset="0"/>
                <a:cs typeface="Helvetica" panose="020B0604020202020204" pitchFamily="34" charset="0"/>
              </a:rPr>
              <a:t>during</a:t>
            </a:r>
            <a:r>
              <a:rPr lang="en-US" sz="2400" spc="1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application</a:t>
            </a:r>
            <a:r>
              <a:rPr lang="en-US" sz="2400" spc="5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process)</a:t>
            </a:r>
          </a:p>
          <a:p>
            <a:pPr marL="1203325" lvl="1" indent="-342900">
              <a:lnSpc>
                <a:spcPts val="2165"/>
              </a:lnSpc>
              <a:spcBef>
                <a:spcPts val="1200"/>
              </a:spcBef>
              <a:spcAft>
                <a:spcPts val="1200"/>
              </a:spcAft>
              <a:buClr>
                <a:srgbClr val="C00000"/>
              </a:buClr>
              <a:tabLst>
                <a:tab pos="469265" algn="l"/>
                <a:tab pos="469900" algn="l"/>
              </a:tabLst>
            </a:pPr>
            <a:r>
              <a:rPr lang="en-US" sz="2400" dirty="0">
                <a:latin typeface="Helvetica" panose="020B0604020202020204" pitchFamily="34" charset="0"/>
                <a:cs typeface="Helvetica" panose="020B0604020202020204" pitchFamily="34" charset="0"/>
              </a:rPr>
              <a:t>3 </a:t>
            </a:r>
            <a:r>
              <a:rPr lang="en-US" sz="2400" spc="-5" dirty="0">
                <a:latin typeface="Helvetica" panose="020B0604020202020204" pitchFamily="34" charset="0"/>
                <a:cs typeface="Helvetica" panose="020B0604020202020204" pitchFamily="34" charset="0"/>
              </a:rPr>
              <a:t>points will be awarded </a:t>
            </a:r>
            <a:r>
              <a:rPr lang="en-US" sz="2400" spc="-65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for</a:t>
            </a:r>
            <a:r>
              <a:rPr lang="en-US" sz="2400" spc="-5" dirty="0">
                <a:latin typeface="Helvetica" panose="020B0604020202020204" pitchFamily="34" charset="0"/>
                <a:cs typeface="Helvetica" panose="020B0604020202020204" pitchFamily="34" charset="0"/>
              </a:rPr>
              <a:t> CNA or ER Tech work</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experience</a:t>
            </a:r>
            <a:r>
              <a:rPr lang="en-US" sz="240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500 + hours</a:t>
            </a:r>
            <a:r>
              <a:rPr lang="en-US" sz="2400" spc="-1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within</a:t>
            </a:r>
            <a:r>
              <a:rPr lang="en-US" sz="2400" spc="-1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the</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last</a:t>
            </a:r>
            <a:r>
              <a:rPr lang="en-US" sz="2400" spc="-20" dirty="0">
                <a:latin typeface="Helvetica" panose="020B0604020202020204" pitchFamily="34" charset="0"/>
                <a:cs typeface="Helvetica" panose="020B0604020202020204" pitchFamily="34" charset="0"/>
              </a:rPr>
              <a:t> 5</a:t>
            </a:r>
            <a:r>
              <a:rPr lang="en-US" sz="2400" spc="-1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years)</a:t>
            </a:r>
          </a:p>
          <a:p>
            <a:endParaRPr lang="en-US" dirty="0"/>
          </a:p>
        </p:txBody>
      </p:sp>
      <p:pic>
        <p:nvPicPr>
          <p:cNvPr id="5" name="Recorded Sound">
            <a:hlinkClick r:id="" action="ppaction://media"/>
            <a:extLst>
              <a:ext uri="{FF2B5EF4-FFF2-40B4-BE49-F238E27FC236}">
                <a16:creationId xmlns:a16="http://schemas.microsoft.com/office/drawing/2014/main" id="{BA452920-D882-0D98-8D1C-DBE5347C1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9822" y="1828519"/>
            <a:ext cx="609600" cy="609600"/>
          </a:xfrm>
          <a:prstGeom prst="rect">
            <a:avLst/>
          </a:prstGeom>
        </p:spPr>
      </p:pic>
    </p:spTree>
    <p:extLst>
      <p:ext uri="{BB962C8B-B14F-4D97-AF65-F5344CB8AC3E}">
        <p14:creationId xmlns:p14="http://schemas.microsoft.com/office/powerpoint/2010/main" val="28642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7770-1CD6-939C-7668-79C2B0419C77}"/>
              </a:ext>
            </a:extLst>
          </p:cNvPr>
          <p:cNvSpPr>
            <a:spLocks noGrp="1"/>
          </p:cNvSpPr>
          <p:nvPr>
            <p:ph type="title"/>
          </p:nvPr>
        </p:nvSpPr>
        <p:spPr/>
        <p:txBody>
          <a:bodyPr/>
          <a:lstStyle/>
          <a:p>
            <a:pPr algn="ctr"/>
            <a:r>
              <a:rPr lang="en-US" dirty="0"/>
              <a:t>Nursing Programs Offered at PPSC</a:t>
            </a:r>
          </a:p>
        </p:txBody>
      </p:sp>
      <p:sp>
        <p:nvSpPr>
          <p:cNvPr id="7" name="TextBox 6">
            <a:extLst>
              <a:ext uri="{FF2B5EF4-FFF2-40B4-BE49-F238E27FC236}">
                <a16:creationId xmlns:a16="http://schemas.microsoft.com/office/drawing/2014/main" id="{F25E3734-1E80-0AC1-20A7-C86283402D38}"/>
              </a:ext>
            </a:extLst>
          </p:cNvPr>
          <p:cNvSpPr txBox="1"/>
          <p:nvPr/>
        </p:nvSpPr>
        <p:spPr>
          <a:xfrm>
            <a:off x="1120637" y="1690688"/>
            <a:ext cx="6892786" cy="4524315"/>
          </a:xfrm>
          <a:prstGeom prst="rect">
            <a:avLst/>
          </a:prstGeom>
          <a:noFill/>
        </p:spPr>
        <p:txBody>
          <a:bodyPr wrap="square">
            <a:spAutoFit/>
          </a:bodyPr>
          <a:lstStyle/>
          <a:p>
            <a:pPr marL="469265" indent="-457200">
              <a:lnSpc>
                <a:spcPct val="100000"/>
              </a:lnSpc>
              <a:spcBef>
                <a:spcPts val="100"/>
              </a:spcBef>
              <a:buFont typeface="Wingdings"/>
              <a:buChar char=""/>
              <a:tabLst>
                <a:tab pos="469265" algn="l"/>
                <a:tab pos="469900" algn="l"/>
              </a:tabLst>
            </a:pPr>
            <a:r>
              <a:rPr lang="en-US" sz="2400" spc="-5" dirty="0">
                <a:latin typeface="Helvetica"/>
                <a:cs typeface="Helvetica"/>
              </a:rPr>
              <a:t>Certified</a:t>
            </a:r>
            <a:r>
              <a:rPr lang="en-US" sz="2400" spc="5" dirty="0">
                <a:latin typeface="Helvetica"/>
                <a:cs typeface="Helvetica"/>
              </a:rPr>
              <a:t> </a:t>
            </a:r>
            <a:r>
              <a:rPr lang="en-US" sz="2400" spc="-5" dirty="0">
                <a:latin typeface="Helvetica"/>
                <a:cs typeface="Helvetica"/>
              </a:rPr>
              <a:t>Nurse</a:t>
            </a:r>
            <a:r>
              <a:rPr lang="en-US" sz="2400" spc="-114" dirty="0">
                <a:latin typeface="Helvetica"/>
                <a:cs typeface="Helvetica"/>
              </a:rPr>
              <a:t> </a:t>
            </a:r>
            <a:r>
              <a:rPr lang="en-US" sz="2400" dirty="0">
                <a:latin typeface="Helvetica"/>
                <a:cs typeface="Helvetica"/>
              </a:rPr>
              <a:t>Assistant</a:t>
            </a:r>
            <a:r>
              <a:rPr lang="en-US" sz="2400" spc="-5" dirty="0">
                <a:latin typeface="Helvetica"/>
                <a:cs typeface="Helvetica"/>
              </a:rPr>
              <a:t> (CNA)</a:t>
            </a:r>
            <a:endParaRPr lang="en-US" sz="2400" dirty="0">
              <a:latin typeface="Helvetica"/>
              <a:cs typeface="Helvetica"/>
            </a:endParaRPr>
          </a:p>
          <a:p>
            <a:pPr>
              <a:lnSpc>
                <a:spcPct val="100000"/>
              </a:lnSpc>
              <a:buFont typeface="Wingdings"/>
              <a:buChar char=""/>
            </a:pPr>
            <a:endParaRPr lang="en-US" sz="2400" dirty="0">
              <a:latin typeface="Helvetica"/>
              <a:cs typeface="Helvetica"/>
            </a:endParaRPr>
          </a:p>
          <a:p>
            <a:pPr marL="469265" indent="-457200">
              <a:lnSpc>
                <a:spcPct val="100000"/>
              </a:lnSpc>
              <a:buFont typeface="Wingdings"/>
              <a:buChar char=""/>
              <a:tabLst>
                <a:tab pos="469265" algn="l"/>
                <a:tab pos="469900" algn="l"/>
              </a:tabLst>
            </a:pPr>
            <a:r>
              <a:rPr lang="en-US" sz="2400" dirty="0">
                <a:latin typeface="Helvetica"/>
                <a:cs typeface="Helvetica"/>
              </a:rPr>
              <a:t>ADN</a:t>
            </a:r>
            <a:r>
              <a:rPr lang="en-US" sz="2400" spc="-15" dirty="0">
                <a:latin typeface="Helvetica"/>
                <a:cs typeface="Helvetica"/>
              </a:rPr>
              <a:t> </a:t>
            </a:r>
            <a:r>
              <a:rPr lang="en-US" sz="2400" dirty="0">
                <a:latin typeface="Helvetica"/>
                <a:cs typeface="Helvetica"/>
              </a:rPr>
              <a:t>Registered Nursing (RN)</a:t>
            </a:r>
          </a:p>
          <a:p>
            <a:pPr>
              <a:lnSpc>
                <a:spcPct val="100000"/>
              </a:lnSpc>
              <a:buFont typeface="Wingdings"/>
              <a:buChar char=""/>
            </a:pPr>
            <a:endParaRPr lang="en-US" sz="2400" dirty="0">
              <a:latin typeface="Helvetica"/>
              <a:cs typeface="Helvetica"/>
            </a:endParaRPr>
          </a:p>
          <a:p>
            <a:pPr marL="469265" indent="-457200">
              <a:lnSpc>
                <a:spcPct val="100000"/>
              </a:lnSpc>
              <a:buFont typeface="Wingdings"/>
              <a:buChar char=""/>
              <a:tabLst>
                <a:tab pos="469265" algn="l"/>
                <a:tab pos="469900" algn="l"/>
              </a:tabLst>
            </a:pPr>
            <a:r>
              <a:rPr lang="en-US" sz="2400" spc="-5" dirty="0">
                <a:latin typeface="Helvetica"/>
                <a:cs typeface="Helvetica"/>
              </a:rPr>
              <a:t>LPN</a:t>
            </a:r>
            <a:r>
              <a:rPr lang="en-US" sz="2400" spc="-20" dirty="0">
                <a:latin typeface="Helvetica"/>
                <a:cs typeface="Helvetica"/>
              </a:rPr>
              <a:t> </a:t>
            </a:r>
            <a:r>
              <a:rPr lang="en-US" sz="2400" dirty="0">
                <a:latin typeface="Helvetica"/>
                <a:cs typeface="Helvetica"/>
              </a:rPr>
              <a:t>Exit</a:t>
            </a:r>
            <a:r>
              <a:rPr lang="en-US" sz="2400" spc="-25" dirty="0">
                <a:latin typeface="Helvetica"/>
                <a:cs typeface="Helvetica"/>
              </a:rPr>
              <a:t> </a:t>
            </a:r>
            <a:r>
              <a:rPr lang="en-US" sz="2400" dirty="0">
                <a:latin typeface="Helvetica"/>
                <a:cs typeface="Helvetica"/>
              </a:rPr>
              <a:t>Option </a:t>
            </a:r>
          </a:p>
          <a:p>
            <a:pPr>
              <a:lnSpc>
                <a:spcPct val="100000"/>
              </a:lnSpc>
              <a:spcBef>
                <a:spcPts val="5"/>
              </a:spcBef>
              <a:buFont typeface="Wingdings"/>
              <a:buChar char=""/>
            </a:pPr>
            <a:endParaRPr lang="en-US" sz="2400" dirty="0">
              <a:latin typeface="Helvetica"/>
              <a:cs typeface="Helvetica"/>
            </a:endParaRPr>
          </a:p>
          <a:p>
            <a:pPr marL="469265" indent="-457200">
              <a:lnSpc>
                <a:spcPct val="100000"/>
              </a:lnSpc>
              <a:buFont typeface="Wingdings"/>
              <a:buChar char=""/>
              <a:tabLst>
                <a:tab pos="469265" algn="l"/>
                <a:tab pos="469900" algn="l"/>
              </a:tabLst>
            </a:pPr>
            <a:r>
              <a:rPr lang="en-US" sz="2400" spc="-5" dirty="0">
                <a:latin typeface="Helvetica"/>
                <a:cs typeface="Helvetica"/>
              </a:rPr>
              <a:t>LPN</a:t>
            </a:r>
            <a:r>
              <a:rPr lang="en-US" sz="2400" spc="-35" dirty="0">
                <a:latin typeface="Helvetica"/>
                <a:cs typeface="Helvetica"/>
              </a:rPr>
              <a:t> </a:t>
            </a:r>
            <a:r>
              <a:rPr lang="en-US" sz="2400" dirty="0">
                <a:latin typeface="Helvetica"/>
                <a:cs typeface="Helvetica"/>
              </a:rPr>
              <a:t>to</a:t>
            </a:r>
            <a:r>
              <a:rPr lang="en-US" sz="2400" spc="-30" dirty="0">
                <a:latin typeface="Helvetica"/>
                <a:cs typeface="Helvetica"/>
              </a:rPr>
              <a:t> </a:t>
            </a:r>
            <a:r>
              <a:rPr lang="en-US" sz="2400" dirty="0">
                <a:latin typeface="Helvetica"/>
                <a:cs typeface="Helvetica"/>
              </a:rPr>
              <a:t>ADN</a:t>
            </a:r>
          </a:p>
          <a:p>
            <a:pPr>
              <a:lnSpc>
                <a:spcPct val="100000"/>
              </a:lnSpc>
              <a:spcBef>
                <a:spcPts val="5"/>
              </a:spcBef>
              <a:buFont typeface="Wingdings"/>
              <a:buChar char=""/>
            </a:pPr>
            <a:endParaRPr lang="en-US" sz="2400" dirty="0">
              <a:latin typeface="Helvetica"/>
              <a:cs typeface="Helvetica"/>
            </a:endParaRPr>
          </a:p>
          <a:p>
            <a:pPr marL="469265" indent="-457200">
              <a:buFont typeface="Wingdings"/>
              <a:buChar char=""/>
              <a:tabLst>
                <a:tab pos="469265" algn="l"/>
                <a:tab pos="469900" algn="l"/>
              </a:tabLst>
            </a:pPr>
            <a:r>
              <a:rPr lang="en-US" sz="2400" spc="-5" dirty="0">
                <a:latin typeface="Helvetica"/>
                <a:cs typeface="Helvetica"/>
              </a:rPr>
              <a:t>RN-BSN</a:t>
            </a:r>
            <a:r>
              <a:rPr lang="en-US" sz="2400" spc="25" dirty="0">
                <a:latin typeface="Helvetica"/>
                <a:cs typeface="Helvetica"/>
              </a:rPr>
              <a:t> </a:t>
            </a:r>
            <a:r>
              <a:rPr lang="en-US" sz="2400" spc="-5" dirty="0">
                <a:latin typeface="Helvetica"/>
                <a:cs typeface="Helvetica"/>
              </a:rPr>
              <a:t>Dual</a:t>
            </a:r>
            <a:r>
              <a:rPr lang="en-US" sz="2400" spc="25" dirty="0">
                <a:latin typeface="Helvetica"/>
                <a:cs typeface="Helvetica"/>
              </a:rPr>
              <a:t> </a:t>
            </a:r>
            <a:r>
              <a:rPr lang="en-US" sz="2400" spc="-5" dirty="0">
                <a:latin typeface="Helvetica"/>
                <a:cs typeface="Helvetica"/>
              </a:rPr>
              <a:t>Enrollment</a:t>
            </a:r>
            <a:r>
              <a:rPr lang="en-US" sz="2400" spc="25" dirty="0">
                <a:latin typeface="Helvetica"/>
                <a:cs typeface="Helvetica"/>
              </a:rPr>
              <a:t> </a:t>
            </a:r>
            <a:r>
              <a:rPr lang="en-US" sz="2400" spc="-5" dirty="0">
                <a:latin typeface="Helvetica"/>
                <a:cs typeface="Helvetica"/>
              </a:rPr>
              <a:t>Program</a:t>
            </a:r>
          </a:p>
          <a:p>
            <a:pPr marL="469265" indent="-457200">
              <a:buFont typeface="Wingdings"/>
              <a:buChar char=""/>
              <a:tabLst>
                <a:tab pos="469265" algn="l"/>
                <a:tab pos="469900" algn="l"/>
              </a:tabLst>
            </a:pPr>
            <a:endParaRPr lang="en-US" sz="2400" dirty="0">
              <a:latin typeface="Helvetica"/>
              <a:cs typeface="Helvetica"/>
            </a:endParaRPr>
          </a:p>
          <a:p>
            <a:pPr marL="469265" indent="-457200">
              <a:lnSpc>
                <a:spcPct val="100000"/>
              </a:lnSpc>
              <a:buFont typeface="Wingdings"/>
              <a:buChar char=""/>
              <a:tabLst>
                <a:tab pos="469265" algn="l"/>
                <a:tab pos="469900" algn="l"/>
              </a:tabLst>
            </a:pPr>
            <a:r>
              <a:rPr lang="en-US" sz="2400" spc="-5" dirty="0">
                <a:latin typeface="Helvetica"/>
                <a:cs typeface="Helvetica"/>
              </a:rPr>
              <a:t>RN-BSN</a:t>
            </a:r>
            <a:r>
              <a:rPr lang="en-US" sz="2400" spc="20" dirty="0">
                <a:latin typeface="Helvetica"/>
                <a:cs typeface="Helvetica"/>
              </a:rPr>
              <a:t> </a:t>
            </a:r>
            <a:r>
              <a:rPr lang="en-US" sz="2400" spc="-5" dirty="0">
                <a:latin typeface="Helvetica"/>
                <a:cs typeface="Helvetica"/>
              </a:rPr>
              <a:t>Completion</a:t>
            </a:r>
            <a:r>
              <a:rPr lang="en-US" sz="2400" spc="30" dirty="0">
                <a:latin typeface="Helvetica"/>
                <a:cs typeface="Helvetica"/>
              </a:rPr>
              <a:t> </a:t>
            </a:r>
            <a:r>
              <a:rPr lang="en-US" sz="2400" spc="-5" dirty="0">
                <a:latin typeface="Helvetica"/>
                <a:cs typeface="Helvetica"/>
              </a:rPr>
              <a:t>Program</a:t>
            </a:r>
            <a:endParaRPr lang="en-US" sz="2400" dirty="0">
              <a:latin typeface="Helvetica"/>
              <a:cs typeface="Helvetica"/>
            </a:endParaRPr>
          </a:p>
          <a:p>
            <a:pPr>
              <a:lnSpc>
                <a:spcPct val="100000"/>
              </a:lnSpc>
            </a:pPr>
            <a:endParaRPr lang="en-US" sz="2400" dirty="0">
              <a:latin typeface="Helvetica"/>
              <a:cs typeface="Helvetica"/>
            </a:endParaRPr>
          </a:p>
        </p:txBody>
      </p:sp>
      <p:pic>
        <p:nvPicPr>
          <p:cNvPr id="3" name="Recorded Sound">
            <a:hlinkClick r:id="" action="ppaction://media"/>
            <a:extLst>
              <a:ext uri="{FF2B5EF4-FFF2-40B4-BE49-F238E27FC236}">
                <a16:creationId xmlns:a16="http://schemas.microsoft.com/office/drawing/2014/main" id="{EBE4A175-B2B8-D6DB-770C-4BF24FF67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4000" y="2331085"/>
            <a:ext cx="487363" cy="487363"/>
          </a:xfrm>
          <a:prstGeom prst="rect">
            <a:avLst/>
          </a:prstGeom>
        </p:spPr>
      </p:pic>
    </p:spTree>
    <p:extLst>
      <p:ext uri="{BB962C8B-B14F-4D97-AF65-F5344CB8AC3E}">
        <p14:creationId xmlns:p14="http://schemas.microsoft.com/office/powerpoint/2010/main" val="34821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29E4-4AE8-88D9-5D3C-8ED2E3AE140E}"/>
              </a:ext>
            </a:extLst>
          </p:cNvPr>
          <p:cNvSpPr>
            <a:spLocks noGrp="1"/>
          </p:cNvSpPr>
          <p:nvPr>
            <p:ph type="title"/>
          </p:nvPr>
        </p:nvSpPr>
        <p:spPr>
          <a:xfrm>
            <a:off x="838200" y="-1757"/>
            <a:ext cx="10515600" cy="808038"/>
          </a:xfrm>
        </p:spPr>
        <p:txBody>
          <a:bodyPr/>
          <a:lstStyle/>
          <a:p>
            <a:pPr algn="ctr"/>
            <a:r>
              <a:rPr lang="en-US" dirty="0"/>
              <a:t>ADN Program Curriculum</a:t>
            </a:r>
          </a:p>
        </p:txBody>
      </p:sp>
      <p:graphicFrame>
        <p:nvGraphicFramePr>
          <p:cNvPr id="4" name="Table 3">
            <a:extLst>
              <a:ext uri="{FF2B5EF4-FFF2-40B4-BE49-F238E27FC236}">
                <a16:creationId xmlns:a16="http://schemas.microsoft.com/office/drawing/2014/main" id="{DA9E0BCB-8F8F-CFE6-CAAD-265B73EA2464}"/>
              </a:ext>
            </a:extLst>
          </p:cNvPr>
          <p:cNvGraphicFramePr>
            <a:graphicFrameLocks noGrp="1"/>
          </p:cNvGraphicFramePr>
          <p:nvPr>
            <p:extLst>
              <p:ext uri="{D42A27DB-BD31-4B8C-83A1-F6EECF244321}">
                <p14:modId xmlns:p14="http://schemas.microsoft.com/office/powerpoint/2010/main" val="2633925292"/>
              </p:ext>
            </p:extLst>
          </p:nvPr>
        </p:nvGraphicFramePr>
        <p:xfrm>
          <a:off x="2740953" y="879536"/>
          <a:ext cx="6062980" cy="1035050"/>
        </p:xfrm>
        <a:graphic>
          <a:graphicData uri="http://schemas.openxmlformats.org/drawingml/2006/table">
            <a:tbl>
              <a:tblPr firstRow="1" firstCol="1" bandRow="1">
                <a:tableStyleId>{C4B1156A-380E-4F78-BDF5-A606A8083BF9}</a:tableStyleId>
              </a:tblPr>
              <a:tblGrid>
                <a:gridCol w="5244465">
                  <a:extLst>
                    <a:ext uri="{9D8B030D-6E8A-4147-A177-3AD203B41FA5}">
                      <a16:colId xmlns:a16="http://schemas.microsoft.com/office/drawing/2014/main" val="2521410114"/>
                    </a:ext>
                  </a:extLst>
                </a:gridCol>
                <a:gridCol w="818515">
                  <a:extLst>
                    <a:ext uri="{9D8B030D-6E8A-4147-A177-3AD203B41FA5}">
                      <a16:colId xmlns:a16="http://schemas.microsoft.com/office/drawing/2014/main" val="2193069157"/>
                    </a:ext>
                  </a:extLst>
                </a:gridCol>
              </a:tblGrid>
              <a:tr h="253365">
                <a:tc>
                  <a:txBody>
                    <a:bodyPr/>
                    <a:lstStyle/>
                    <a:p>
                      <a:pPr marL="0" marR="0" indent="0">
                        <a:spcBef>
                          <a:spcPts val="0"/>
                        </a:spcBef>
                        <a:spcAft>
                          <a:spcPts val="0"/>
                        </a:spcAft>
                      </a:pPr>
                      <a:r>
                        <a:rPr lang="en-US" sz="1200">
                          <a:effectLst/>
                        </a:rPr>
                        <a:t>PREREQUISITE SEMESTER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800">
                          <a:effectLst/>
                        </a:rPr>
                        <a:t>COURSE CREDITS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70553151"/>
                  </a:ext>
                </a:extLst>
              </a:tr>
              <a:tr h="187960">
                <a:tc>
                  <a:txBody>
                    <a:bodyPr/>
                    <a:lstStyle/>
                    <a:p>
                      <a:pPr marL="0" marR="0" indent="0">
                        <a:spcBef>
                          <a:spcPts val="0"/>
                        </a:spcBef>
                        <a:spcAft>
                          <a:spcPts val="0"/>
                        </a:spcAft>
                      </a:pPr>
                      <a:r>
                        <a:rPr lang="en-US" sz="1200">
                          <a:effectLst/>
                        </a:rPr>
                        <a:t>ENG 121/1021 English Composition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99147946"/>
                  </a:ext>
                </a:extLst>
              </a:tr>
              <a:tr h="187960">
                <a:tc>
                  <a:txBody>
                    <a:bodyPr/>
                    <a:lstStyle/>
                    <a:p>
                      <a:pPr marL="0" marR="0" indent="0">
                        <a:spcBef>
                          <a:spcPts val="0"/>
                        </a:spcBef>
                        <a:spcAft>
                          <a:spcPts val="0"/>
                        </a:spcAft>
                      </a:pPr>
                      <a:r>
                        <a:rPr lang="en-US" sz="1200" dirty="0">
                          <a:effectLst/>
                        </a:rPr>
                        <a:t>PSY 235/2440 Human Growth &amp; Development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0785782"/>
                  </a:ext>
                </a:extLst>
              </a:tr>
              <a:tr h="210185">
                <a:tc>
                  <a:txBody>
                    <a:bodyPr/>
                    <a:lstStyle/>
                    <a:p>
                      <a:pPr marL="0" marR="0" indent="0">
                        <a:spcBef>
                          <a:spcPts val="0"/>
                        </a:spcBef>
                        <a:spcAft>
                          <a:spcPts val="0"/>
                        </a:spcAft>
                      </a:pPr>
                      <a:r>
                        <a:rPr lang="en-US" sz="1200" dirty="0">
                          <a:effectLst/>
                        </a:rPr>
                        <a:t>BIO 201/2101* Human Anatomy &amp; Physiology I</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9113632"/>
                  </a:ext>
                </a:extLst>
              </a:tr>
              <a:tr h="195580">
                <a:tc>
                  <a:txBody>
                    <a:bodyPr/>
                    <a:lstStyle/>
                    <a:p>
                      <a:pPr marL="0" marR="0" indent="0">
                        <a:spcBef>
                          <a:spcPts val="0"/>
                        </a:spcBef>
                        <a:spcAft>
                          <a:spcPts val="0"/>
                        </a:spcAft>
                      </a:pPr>
                      <a:r>
                        <a:rPr lang="en-US" sz="1200">
                          <a:effectLst/>
                        </a:rPr>
                        <a:t>BIO 204/2104* Microbiology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dirty="0">
                          <a:effectLst/>
                        </a:rPr>
                        <a:t>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0858683"/>
                  </a:ext>
                </a:extLst>
              </a:tr>
            </a:tbl>
          </a:graphicData>
        </a:graphic>
      </p:graphicFrame>
      <p:graphicFrame>
        <p:nvGraphicFramePr>
          <p:cNvPr id="6" name="Table 5">
            <a:extLst>
              <a:ext uri="{FF2B5EF4-FFF2-40B4-BE49-F238E27FC236}">
                <a16:creationId xmlns:a16="http://schemas.microsoft.com/office/drawing/2014/main" id="{92A89275-F43F-1D8A-AB14-8A3015DB7AE6}"/>
              </a:ext>
            </a:extLst>
          </p:cNvPr>
          <p:cNvGraphicFramePr>
            <a:graphicFrameLocks noGrp="1"/>
          </p:cNvGraphicFramePr>
          <p:nvPr>
            <p:extLst>
              <p:ext uri="{D42A27DB-BD31-4B8C-83A1-F6EECF244321}">
                <p14:modId xmlns:p14="http://schemas.microsoft.com/office/powerpoint/2010/main" val="2152304805"/>
              </p:ext>
            </p:extLst>
          </p:nvPr>
        </p:nvGraphicFramePr>
        <p:xfrm>
          <a:off x="2740953" y="2163079"/>
          <a:ext cx="6046556" cy="1959610"/>
        </p:xfrm>
        <a:graphic>
          <a:graphicData uri="http://schemas.openxmlformats.org/drawingml/2006/table">
            <a:tbl>
              <a:tblPr firstRow="1" firstCol="1" bandRow="1">
                <a:tableStyleId>{C4B1156A-380E-4F78-BDF5-A606A8083BF9}</a:tableStyleId>
              </a:tblPr>
              <a:tblGrid>
                <a:gridCol w="2254336">
                  <a:extLst>
                    <a:ext uri="{9D8B030D-6E8A-4147-A177-3AD203B41FA5}">
                      <a16:colId xmlns:a16="http://schemas.microsoft.com/office/drawing/2014/main" val="2611867197"/>
                    </a:ext>
                  </a:extLst>
                </a:gridCol>
                <a:gridCol w="588971">
                  <a:extLst>
                    <a:ext uri="{9D8B030D-6E8A-4147-A177-3AD203B41FA5}">
                      <a16:colId xmlns:a16="http://schemas.microsoft.com/office/drawing/2014/main" val="1236680372"/>
                    </a:ext>
                  </a:extLst>
                </a:gridCol>
                <a:gridCol w="162560">
                  <a:extLst>
                    <a:ext uri="{9D8B030D-6E8A-4147-A177-3AD203B41FA5}">
                      <a16:colId xmlns:a16="http://schemas.microsoft.com/office/drawing/2014/main" val="2738890346"/>
                    </a:ext>
                  </a:extLst>
                </a:gridCol>
                <a:gridCol w="2451718">
                  <a:extLst>
                    <a:ext uri="{9D8B030D-6E8A-4147-A177-3AD203B41FA5}">
                      <a16:colId xmlns:a16="http://schemas.microsoft.com/office/drawing/2014/main" val="2227151584"/>
                    </a:ext>
                  </a:extLst>
                </a:gridCol>
                <a:gridCol w="588971">
                  <a:extLst>
                    <a:ext uri="{9D8B030D-6E8A-4147-A177-3AD203B41FA5}">
                      <a16:colId xmlns:a16="http://schemas.microsoft.com/office/drawing/2014/main" val="715227736"/>
                    </a:ext>
                  </a:extLst>
                </a:gridCol>
              </a:tblGrid>
              <a:tr h="230505">
                <a:tc>
                  <a:txBody>
                    <a:bodyPr/>
                    <a:lstStyle/>
                    <a:p>
                      <a:pPr marL="0" marR="0" indent="0" algn="ctr">
                        <a:spcBef>
                          <a:spcPts val="0"/>
                        </a:spcBef>
                        <a:spcAft>
                          <a:spcPts val="0"/>
                        </a:spcAft>
                      </a:pPr>
                      <a:r>
                        <a:rPr lang="en-US" sz="1200">
                          <a:effectLst/>
                        </a:rPr>
                        <a:t>FIRST SEMESTER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800">
                          <a:effectLst/>
                        </a:rPr>
                        <a:t>COURSE CREDITS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6">
                  <a:txBody>
                    <a:bodyPr/>
                    <a:lstStyle/>
                    <a:p>
                      <a:pPr marL="0" marR="0" indent="0" algn="ctr">
                        <a:spcBef>
                          <a:spcPts val="0"/>
                        </a:spcBef>
                        <a:spcAft>
                          <a:spcPts val="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SECOND SEMESTER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800">
                          <a:effectLst/>
                        </a:rPr>
                        <a:t>COURSE CREDITS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9848808"/>
                  </a:ext>
                </a:extLst>
              </a:tr>
              <a:tr h="349250">
                <a:tc>
                  <a:txBody>
                    <a:bodyPr/>
                    <a:lstStyle/>
                    <a:p>
                      <a:pPr marL="0" marR="0" indent="0" algn="l">
                        <a:spcBef>
                          <a:spcPts val="0"/>
                        </a:spcBef>
                        <a:spcAft>
                          <a:spcPts val="0"/>
                        </a:spcAft>
                      </a:pPr>
                      <a:r>
                        <a:rPr lang="en-US" sz="1200" dirty="0">
                          <a:effectLst/>
                        </a:rPr>
                        <a:t>NUR 109/1009 Fundamentals of Nursing</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lgn="l">
                        <a:spcBef>
                          <a:spcPts val="0"/>
                        </a:spcBef>
                        <a:spcAft>
                          <a:spcPts val="0"/>
                        </a:spcAft>
                      </a:pPr>
                      <a:r>
                        <a:rPr lang="en-US" sz="1200">
                          <a:effectLst/>
                        </a:rPr>
                        <a:t>NUR 106/1006 Medical and Surgical Nursing Concepts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5423480"/>
                  </a:ext>
                </a:extLst>
              </a:tr>
              <a:tr h="343535">
                <a:tc>
                  <a:txBody>
                    <a:bodyPr/>
                    <a:lstStyle/>
                    <a:p>
                      <a:pPr marL="0" marR="0" indent="0" algn="l">
                        <a:spcBef>
                          <a:spcPts val="0"/>
                        </a:spcBef>
                        <a:spcAft>
                          <a:spcPts val="0"/>
                        </a:spcAft>
                      </a:pPr>
                      <a:r>
                        <a:rPr lang="en-US" sz="1200">
                          <a:effectLst/>
                        </a:rPr>
                        <a:t>NUR 112/1012 Basic Concepts of Pharmacology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lgn="l">
                        <a:spcBef>
                          <a:spcPts val="0"/>
                        </a:spcBef>
                        <a:spcAft>
                          <a:spcPts val="0"/>
                        </a:spcAft>
                      </a:pPr>
                      <a:r>
                        <a:rPr lang="en-US" sz="1200">
                          <a:effectLst/>
                        </a:rPr>
                        <a:t>NUR 150/1050 Maternal-Child Nursing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1209139"/>
                  </a:ext>
                </a:extLst>
              </a:tr>
              <a:tr h="400685">
                <a:tc>
                  <a:txBody>
                    <a:bodyPr/>
                    <a:lstStyle/>
                    <a:p>
                      <a:pPr marL="0" marR="0" indent="0" algn="l">
                        <a:spcBef>
                          <a:spcPts val="0"/>
                        </a:spcBef>
                        <a:spcAft>
                          <a:spcPts val="0"/>
                        </a:spcAft>
                      </a:pPr>
                      <a:r>
                        <a:rPr lang="en-US" sz="1200">
                          <a:effectLst/>
                        </a:rPr>
                        <a:t>MAT 103/1120** Math for Clinical Calculations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lgn="l">
                        <a:spcBef>
                          <a:spcPts val="0"/>
                        </a:spcBef>
                        <a:spcAft>
                          <a:spcPts val="0"/>
                        </a:spcAft>
                      </a:pPr>
                      <a:r>
                        <a:rPr lang="en-US" sz="1200">
                          <a:effectLst/>
                        </a:rPr>
                        <a:t>BIO 216/2116** Pathophysiology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2744611"/>
                  </a:ext>
                </a:extLst>
              </a:tr>
              <a:tr h="400685">
                <a:tc>
                  <a:txBody>
                    <a:bodyPr/>
                    <a:lstStyle/>
                    <a:p>
                      <a:pPr marL="0" marR="0" indent="0" algn="l">
                        <a:spcBef>
                          <a:spcPts val="0"/>
                        </a:spcBef>
                        <a:spcAft>
                          <a:spcPts val="0"/>
                        </a:spcAft>
                      </a:pPr>
                      <a:r>
                        <a:rPr lang="en-US" sz="1100">
                          <a:effectLst/>
                        </a:rPr>
                        <a:t>BIO 202/2102* Human Anatomy &amp; Physiology II</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1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lgn="l">
                        <a:spcBef>
                          <a:spcPts val="0"/>
                        </a:spcBef>
                        <a:spcAft>
                          <a:spcPts val="0"/>
                        </a:spcAft>
                      </a:pPr>
                      <a:r>
                        <a:rPr lang="en-US" sz="1200">
                          <a:effectLst/>
                        </a:rPr>
                        <a:t>Total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17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7724159"/>
                  </a:ext>
                </a:extLst>
              </a:tr>
              <a:tr h="171450">
                <a:tc>
                  <a:txBody>
                    <a:bodyPr/>
                    <a:lstStyle/>
                    <a:p>
                      <a:pPr marL="0" marR="0" indent="0" algn="r">
                        <a:spcBef>
                          <a:spcPts val="0"/>
                        </a:spcBef>
                        <a:spcAft>
                          <a:spcPts val="0"/>
                        </a:spcAft>
                      </a:pPr>
                      <a:r>
                        <a:rPr lang="en-US" sz="1200">
                          <a:effectLst/>
                        </a:rPr>
                        <a:t>Total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15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lgn="r">
                        <a:spcBef>
                          <a:spcPts val="0"/>
                        </a:spcBef>
                        <a:spcAft>
                          <a:spcPts val="0"/>
                        </a:spcAft>
                      </a:pPr>
                      <a:r>
                        <a:rPr lang="en-US" sz="1200">
                          <a:effectLst/>
                        </a:rPr>
                        <a:t>Total First Year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dirty="0">
                          <a:effectLst/>
                        </a:rPr>
                        <a:t>32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1013567"/>
                  </a:ext>
                </a:extLst>
              </a:tr>
            </a:tbl>
          </a:graphicData>
        </a:graphic>
      </p:graphicFrame>
      <p:graphicFrame>
        <p:nvGraphicFramePr>
          <p:cNvPr id="7" name="Table 6">
            <a:extLst>
              <a:ext uri="{FF2B5EF4-FFF2-40B4-BE49-F238E27FC236}">
                <a16:creationId xmlns:a16="http://schemas.microsoft.com/office/drawing/2014/main" id="{510156F1-CFCF-DD44-95B9-2ED6872C5A12}"/>
              </a:ext>
            </a:extLst>
          </p:cNvPr>
          <p:cNvGraphicFramePr>
            <a:graphicFrameLocks noGrp="1"/>
          </p:cNvGraphicFramePr>
          <p:nvPr>
            <p:extLst>
              <p:ext uri="{D42A27DB-BD31-4B8C-83A1-F6EECF244321}">
                <p14:modId xmlns:p14="http://schemas.microsoft.com/office/powerpoint/2010/main" val="4263137302"/>
              </p:ext>
            </p:extLst>
          </p:nvPr>
        </p:nvGraphicFramePr>
        <p:xfrm>
          <a:off x="2731395" y="4195945"/>
          <a:ext cx="6056114" cy="2072640"/>
        </p:xfrm>
        <a:graphic>
          <a:graphicData uri="http://schemas.openxmlformats.org/drawingml/2006/table">
            <a:tbl>
              <a:tblPr firstRow="1" firstCol="1" bandRow="1">
                <a:tableStyleId>{C4B1156A-380E-4F78-BDF5-A606A8083BF9}</a:tableStyleId>
              </a:tblPr>
              <a:tblGrid>
                <a:gridCol w="2264018">
                  <a:extLst>
                    <a:ext uri="{9D8B030D-6E8A-4147-A177-3AD203B41FA5}">
                      <a16:colId xmlns:a16="http://schemas.microsoft.com/office/drawing/2014/main" val="1127481145"/>
                    </a:ext>
                  </a:extLst>
                </a:gridCol>
                <a:gridCol w="590117">
                  <a:extLst>
                    <a:ext uri="{9D8B030D-6E8A-4147-A177-3AD203B41FA5}">
                      <a16:colId xmlns:a16="http://schemas.microsoft.com/office/drawing/2014/main" val="404854067"/>
                    </a:ext>
                  </a:extLst>
                </a:gridCol>
                <a:gridCol w="162560">
                  <a:extLst>
                    <a:ext uri="{9D8B030D-6E8A-4147-A177-3AD203B41FA5}">
                      <a16:colId xmlns:a16="http://schemas.microsoft.com/office/drawing/2014/main" val="3856272113"/>
                    </a:ext>
                  </a:extLst>
                </a:gridCol>
                <a:gridCol w="2449302">
                  <a:extLst>
                    <a:ext uri="{9D8B030D-6E8A-4147-A177-3AD203B41FA5}">
                      <a16:colId xmlns:a16="http://schemas.microsoft.com/office/drawing/2014/main" val="4279805644"/>
                    </a:ext>
                  </a:extLst>
                </a:gridCol>
                <a:gridCol w="590117">
                  <a:extLst>
                    <a:ext uri="{9D8B030D-6E8A-4147-A177-3AD203B41FA5}">
                      <a16:colId xmlns:a16="http://schemas.microsoft.com/office/drawing/2014/main" val="1788727440"/>
                    </a:ext>
                  </a:extLst>
                </a:gridCol>
              </a:tblGrid>
              <a:tr h="240030">
                <a:tc>
                  <a:txBody>
                    <a:bodyPr/>
                    <a:lstStyle/>
                    <a:p>
                      <a:pPr marL="0" marR="0" indent="0">
                        <a:spcBef>
                          <a:spcPts val="0"/>
                        </a:spcBef>
                        <a:spcAft>
                          <a:spcPts val="0"/>
                        </a:spcAft>
                      </a:pPr>
                      <a:r>
                        <a:rPr lang="en-US" sz="1200">
                          <a:effectLst/>
                        </a:rPr>
                        <a:t>THIRD SEMESTER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800" dirty="0">
                          <a:effectLst/>
                        </a:rPr>
                        <a:t>COURSE CREDITS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6">
                  <a:txBody>
                    <a:bodyPr/>
                    <a:lstStyle/>
                    <a:p>
                      <a:pPr marL="0" marR="0" indent="0" algn="ctr">
                        <a:spcBef>
                          <a:spcPts val="0"/>
                        </a:spcBef>
                        <a:spcAft>
                          <a:spcPts val="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spcBef>
                          <a:spcPts val="0"/>
                        </a:spcBef>
                        <a:spcAft>
                          <a:spcPts val="0"/>
                        </a:spcAft>
                      </a:pPr>
                      <a:r>
                        <a:rPr lang="en-US" sz="1200">
                          <a:effectLst/>
                        </a:rPr>
                        <a:t>FOURTH SEMESTER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800">
                          <a:effectLst/>
                        </a:rPr>
                        <a:t>COURSE CREDITS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710877"/>
                  </a:ext>
                </a:extLst>
              </a:tr>
              <a:tr h="363220">
                <a:tc>
                  <a:txBody>
                    <a:bodyPr/>
                    <a:lstStyle/>
                    <a:p>
                      <a:pPr marL="0" marR="0" indent="0">
                        <a:spcBef>
                          <a:spcPts val="0"/>
                        </a:spcBef>
                        <a:spcAft>
                          <a:spcPts val="0"/>
                        </a:spcAft>
                      </a:pPr>
                      <a:r>
                        <a:rPr lang="en-US" sz="1200" dirty="0">
                          <a:effectLst/>
                        </a:rPr>
                        <a:t>NUR 206/2006 Advanced Concepts of Medical-Surgical Nursing</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6.5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spcBef>
                          <a:spcPts val="0"/>
                        </a:spcBef>
                        <a:spcAft>
                          <a:spcPts val="0"/>
                        </a:spcAft>
                      </a:pPr>
                      <a:r>
                        <a:rPr lang="en-US" sz="1200">
                          <a:effectLst/>
                        </a:rPr>
                        <a:t>NUR 216/2016 Advanced Concepts of Medical-Surgical Nursing II</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7113986"/>
                  </a:ext>
                </a:extLst>
              </a:tr>
              <a:tr h="356870">
                <a:tc>
                  <a:txBody>
                    <a:bodyPr/>
                    <a:lstStyle/>
                    <a:p>
                      <a:pPr marL="0" marR="0" indent="0">
                        <a:spcBef>
                          <a:spcPts val="0"/>
                        </a:spcBef>
                        <a:spcAft>
                          <a:spcPts val="0"/>
                        </a:spcAft>
                      </a:pPr>
                      <a:r>
                        <a:rPr lang="en-US" sz="1200">
                          <a:effectLst/>
                        </a:rPr>
                        <a:t>NUR 212/2012 Pharmacology II</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spcBef>
                          <a:spcPts val="0"/>
                        </a:spcBef>
                        <a:spcAft>
                          <a:spcPts val="0"/>
                        </a:spcAft>
                      </a:pPr>
                      <a:r>
                        <a:rPr lang="en-US" sz="1200">
                          <a:effectLst/>
                        </a:rPr>
                        <a:t>NUR 230/2030 Transition to Professional Nursing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0828784"/>
                  </a:ext>
                </a:extLst>
              </a:tr>
              <a:tr h="363220">
                <a:tc>
                  <a:txBody>
                    <a:bodyPr/>
                    <a:lstStyle/>
                    <a:p>
                      <a:pPr marL="0" marR="0" indent="0">
                        <a:spcBef>
                          <a:spcPts val="0"/>
                        </a:spcBef>
                        <a:spcAft>
                          <a:spcPts val="0"/>
                        </a:spcAft>
                      </a:pPr>
                      <a:r>
                        <a:rPr lang="en-US" sz="1200">
                          <a:effectLst/>
                        </a:rPr>
                        <a:t>NUR 211/2011 Psychiatric Mental Health Nursing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spcBef>
                          <a:spcPts val="0"/>
                        </a:spcBef>
                        <a:spcAft>
                          <a:spcPts val="0"/>
                        </a:spcAft>
                      </a:pPr>
                      <a:r>
                        <a:rPr lang="en-US" sz="1200">
                          <a:effectLst/>
                        </a:rPr>
                        <a:t>Elective***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639003"/>
                  </a:ext>
                </a:extLst>
              </a:tr>
              <a:tr h="44450">
                <a:tc>
                  <a:txBody>
                    <a:bodyPr/>
                    <a:lstStyle/>
                    <a:p>
                      <a:pPr marL="0" marR="0" indent="0" algn="r">
                        <a:spcBef>
                          <a:spcPts val="0"/>
                        </a:spcBef>
                        <a:spcAft>
                          <a:spcPts val="0"/>
                        </a:spcAft>
                      </a:pPr>
                      <a:r>
                        <a:rPr lang="en-US" sz="1200">
                          <a:effectLst/>
                        </a:rPr>
                        <a:t>Total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12.5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a:txBody>
                    <a:bodyPr/>
                    <a:lstStyle/>
                    <a:p>
                      <a:pPr marL="0" marR="0" indent="0" algn="r">
                        <a:spcBef>
                          <a:spcPts val="0"/>
                        </a:spcBef>
                        <a:spcAft>
                          <a:spcPts val="0"/>
                        </a:spcAft>
                      </a:pPr>
                      <a:r>
                        <a:rPr lang="en-US" sz="1200">
                          <a:effectLst/>
                        </a:rPr>
                        <a:t>Total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12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0743595"/>
                  </a:ext>
                </a:extLst>
              </a:tr>
              <a:tr h="87630">
                <a:tc gridSpan="2">
                  <a:txBody>
                    <a:bodyPr/>
                    <a:lstStyle/>
                    <a:p>
                      <a:pPr marL="0" marR="0" indent="0" algn="ctr">
                        <a:spcBef>
                          <a:spcPts val="0"/>
                        </a:spcBef>
                        <a:spcAft>
                          <a:spcPts val="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vMerge="1">
                  <a:txBody>
                    <a:bodyPr/>
                    <a:lstStyle/>
                    <a:p>
                      <a:endParaRPr lang="en-US"/>
                    </a:p>
                  </a:txBody>
                  <a:tcPr/>
                </a:tc>
                <a:tc>
                  <a:txBody>
                    <a:bodyPr/>
                    <a:lstStyle/>
                    <a:p>
                      <a:pPr marL="0" marR="0" indent="0" algn="r">
                        <a:spcBef>
                          <a:spcPts val="0"/>
                        </a:spcBef>
                        <a:spcAft>
                          <a:spcPts val="0"/>
                        </a:spcAft>
                      </a:pPr>
                      <a:r>
                        <a:rPr lang="en-US" sz="1200">
                          <a:effectLst/>
                        </a:rPr>
                        <a:t>Year 2 Total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spcBef>
                          <a:spcPts val="0"/>
                        </a:spcBef>
                        <a:spcAft>
                          <a:spcPts val="0"/>
                        </a:spcAft>
                      </a:pPr>
                      <a:r>
                        <a:rPr lang="en-US" sz="1200">
                          <a:effectLst/>
                        </a:rPr>
                        <a:t>24.5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8618473"/>
                  </a:ext>
                </a:extLst>
              </a:tr>
              <a:tr h="81280">
                <a:tc gridSpan="4">
                  <a:txBody>
                    <a:bodyPr/>
                    <a:lstStyle/>
                    <a:p>
                      <a:pPr marL="0" marR="0" indent="0" algn="r">
                        <a:spcBef>
                          <a:spcPts val="0"/>
                        </a:spcBef>
                        <a:spcAft>
                          <a:spcPts val="0"/>
                        </a:spcAft>
                      </a:pPr>
                      <a:r>
                        <a:rPr lang="en-US" sz="1200" dirty="0">
                          <a:effectLst/>
                        </a:rPr>
                        <a:t>4 Semester Total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a:spcBef>
                          <a:spcPts val="0"/>
                        </a:spcBef>
                        <a:spcAft>
                          <a:spcPts val="0"/>
                        </a:spcAft>
                      </a:pPr>
                      <a:r>
                        <a:rPr lang="en-US" sz="1200" dirty="0">
                          <a:effectLst/>
                        </a:rPr>
                        <a:t>56.5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3571866"/>
                  </a:ext>
                </a:extLst>
              </a:tr>
            </a:tbl>
          </a:graphicData>
        </a:graphic>
      </p:graphicFrame>
      <p:pic>
        <p:nvPicPr>
          <p:cNvPr id="3" name="Recorded Sound">
            <a:hlinkClick r:id="" action="ppaction://media"/>
            <a:extLst>
              <a:ext uri="{FF2B5EF4-FFF2-40B4-BE49-F238E27FC236}">
                <a16:creationId xmlns:a16="http://schemas.microsoft.com/office/drawing/2014/main" id="{200C913D-CFA1-EDC9-BD2B-403142F98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6437" y="1397061"/>
            <a:ext cx="487363" cy="487363"/>
          </a:xfrm>
          <a:prstGeom prst="rect">
            <a:avLst/>
          </a:prstGeom>
        </p:spPr>
      </p:pic>
    </p:spTree>
    <p:extLst>
      <p:ext uri="{BB962C8B-B14F-4D97-AF65-F5344CB8AC3E}">
        <p14:creationId xmlns:p14="http://schemas.microsoft.com/office/powerpoint/2010/main" val="321728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801B-9A08-3C40-049F-755E0AD899A4}"/>
              </a:ext>
            </a:extLst>
          </p:cNvPr>
          <p:cNvSpPr>
            <a:spLocks noGrp="1"/>
          </p:cNvSpPr>
          <p:nvPr>
            <p:ph type="title"/>
          </p:nvPr>
        </p:nvSpPr>
        <p:spPr/>
        <p:txBody>
          <a:bodyPr>
            <a:normAutofit/>
          </a:bodyPr>
          <a:lstStyle/>
          <a:p>
            <a:pPr marL="12700" algn="ctr">
              <a:lnSpc>
                <a:spcPct val="100000"/>
              </a:lnSpc>
              <a:spcBef>
                <a:spcPts val="105"/>
              </a:spcBef>
            </a:pPr>
            <a:r>
              <a:rPr lang="en-US" dirty="0">
                <a:latin typeface="Helvetica"/>
                <a:cs typeface="Helvetica"/>
              </a:rPr>
              <a:t>Additional Requirements of the Nursing</a:t>
            </a:r>
            <a:r>
              <a:rPr lang="en-US" spc="-55" dirty="0">
                <a:latin typeface="Helvetica"/>
                <a:cs typeface="Helvetica"/>
              </a:rPr>
              <a:t> </a:t>
            </a:r>
            <a:r>
              <a:rPr lang="en-US" dirty="0">
                <a:latin typeface="Helvetica"/>
                <a:cs typeface="Helvetica"/>
              </a:rPr>
              <a:t>Program</a:t>
            </a:r>
            <a:br>
              <a:rPr lang="en-US" dirty="0">
                <a:latin typeface="Helvetica"/>
                <a:cs typeface="Helvetica"/>
              </a:rPr>
            </a:br>
            <a:r>
              <a:rPr lang="en-US" sz="2800" spc="-5" dirty="0">
                <a:latin typeface="Helvetica"/>
                <a:cs typeface="Helvetica"/>
              </a:rPr>
              <a:t>(Not</a:t>
            </a:r>
            <a:r>
              <a:rPr lang="en-US" sz="2800" dirty="0">
                <a:latin typeface="Helvetica"/>
                <a:cs typeface="Helvetica"/>
              </a:rPr>
              <a:t> </a:t>
            </a:r>
            <a:r>
              <a:rPr lang="en-US" sz="2800" spc="-5" dirty="0">
                <a:latin typeface="Helvetica"/>
                <a:cs typeface="Helvetica"/>
              </a:rPr>
              <a:t>required</a:t>
            </a:r>
            <a:r>
              <a:rPr lang="en-US" sz="2800" spc="-10" dirty="0">
                <a:latin typeface="Helvetica"/>
                <a:cs typeface="Helvetica"/>
              </a:rPr>
              <a:t> </a:t>
            </a:r>
            <a:r>
              <a:rPr lang="en-US" sz="2800" spc="-5" dirty="0">
                <a:latin typeface="Helvetica"/>
                <a:cs typeface="Helvetica"/>
              </a:rPr>
              <a:t>to </a:t>
            </a:r>
            <a:r>
              <a:rPr lang="en-US" sz="2800" spc="-10" dirty="0">
                <a:latin typeface="Helvetica"/>
                <a:cs typeface="Helvetica"/>
              </a:rPr>
              <a:t>apply)</a:t>
            </a:r>
            <a:endParaRPr lang="en-US" dirty="0"/>
          </a:p>
        </p:txBody>
      </p:sp>
      <p:sp>
        <p:nvSpPr>
          <p:cNvPr id="3" name="Content Placeholder 2">
            <a:extLst>
              <a:ext uri="{FF2B5EF4-FFF2-40B4-BE49-F238E27FC236}">
                <a16:creationId xmlns:a16="http://schemas.microsoft.com/office/drawing/2014/main" id="{B5F80877-54ED-4309-87FF-770FD9FCF994}"/>
              </a:ext>
            </a:extLst>
          </p:cNvPr>
          <p:cNvSpPr>
            <a:spLocks noGrp="1"/>
          </p:cNvSpPr>
          <p:nvPr>
            <p:ph idx="1"/>
          </p:nvPr>
        </p:nvSpPr>
        <p:spPr/>
        <p:txBody>
          <a:bodyPr>
            <a:normAutofit/>
          </a:bodyPr>
          <a:lstStyle/>
          <a:p>
            <a:pPr marL="355600" indent="-342900">
              <a:lnSpc>
                <a:spcPct val="100000"/>
              </a:lnSpc>
              <a:spcBef>
                <a:spcPts val="95"/>
              </a:spcBef>
              <a:buFont typeface="Wingdings"/>
              <a:buChar char=""/>
              <a:tabLst>
                <a:tab pos="355600" algn="l"/>
              </a:tabLst>
            </a:pPr>
            <a:r>
              <a:rPr lang="en-US" spc="-5" dirty="0">
                <a:latin typeface="Helvetica"/>
                <a:cs typeface="Helvetica"/>
              </a:rPr>
              <a:t>Must</a:t>
            </a:r>
            <a:r>
              <a:rPr lang="en-US" spc="20" dirty="0">
                <a:latin typeface="Helvetica"/>
                <a:cs typeface="Helvetica"/>
              </a:rPr>
              <a:t> </a:t>
            </a:r>
            <a:r>
              <a:rPr lang="en-US" spc="-5" dirty="0">
                <a:latin typeface="Helvetica"/>
                <a:cs typeface="Helvetica"/>
              </a:rPr>
              <a:t>have</a:t>
            </a:r>
            <a:r>
              <a:rPr lang="en-US" spc="15" dirty="0">
                <a:latin typeface="Helvetica"/>
                <a:cs typeface="Helvetica"/>
              </a:rPr>
              <a:t> </a:t>
            </a:r>
            <a:r>
              <a:rPr lang="en-US" spc="-5" dirty="0">
                <a:latin typeface="Helvetica"/>
                <a:cs typeface="Helvetica"/>
              </a:rPr>
              <a:t>current</a:t>
            </a:r>
            <a:r>
              <a:rPr lang="en-US" spc="15" dirty="0">
                <a:latin typeface="Helvetica"/>
                <a:cs typeface="Helvetica"/>
              </a:rPr>
              <a:t> </a:t>
            </a:r>
            <a:r>
              <a:rPr lang="en-US" spc="-5" dirty="0">
                <a:latin typeface="Helvetica"/>
                <a:cs typeface="Helvetica"/>
              </a:rPr>
              <a:t>Health</a:t>
            </a:r>
            <a:r>
              <a:rPr lang="en-US" dirty="0">
                <a:latin typeface="Helvetica"/>
                <a:cs typeface="Helvetica"/>
              </a:rPr>
              <a:t> </a:t>
            </a:r>
            <a:r>
              <a:rPr lang="en-US" spc="-5" dirty="0">
                <a:latin typeface="Helvetica"/>
                <a:cs typeface="Helvetica"/>
              </a:rPr>
              <a:t>Care</a:t>
            </a:r>
            <a:r>
              <a:rPr lang="en-US" spc="15" dirty="0">
                <a:latin typeface="Helvetica"/>
                <a:cs typeface="Helvetica"/>
              </a:rPr>
              <a:t> </a:t>
            </a:r>
            <a:r>
              <a:rPr lang="en-US" spc="-5" dirty="0">
                <a:latin typeface="Helvetica"/>
                <a:cs typeface="Helvetica"/>
              </a:rPr>
              <a:t>Provider</a:t>
            </a:r>
            <a:r>
              <a:rPr lang="en-US" spc="-105" dirty="0">
                <a:latin typeface="Helvetica"/>
                <a:cs typeface="Helvetica"/>
              </a:rPr>
              <a:t> </a:t>
            </a:r>
            <a:r>
              <a:rPr lang="en-US" spc="-5" dirty="0">
                <a:latin typeface="Helvetica"/>
                <a:cs typeface="Helvetica"/>
              </a:rPr>
              <a:t>American</a:t>
            </a:r>
            <a:r>
              <a:rPr lang="en-US" spc="20" dirty="0">
                <a:latin typeface="Helvetica"/>
                <a:cs typeface="Helvetica"/>
              </a:rPr>
              <a:t> </a:t>
            </a:r>
            <a:r>
              <a:rPr lang="en-US" spc="-5" dirty="0">
                <a:latin typeface="Helvetica"/>
                <a:cs typeface="Helvetica"/>
              </a:rPr>
              <a:t>Heart Association (AHA)</a:t>
            </a:r>
            <a:r>
              <a:rPr lang="en-US" spc="5" dirty="0">
                <a:latin typeface="Helvetica"/>
                <a:cs typeface="Helvetica"/>
              </a:rPr>
              <a:t> </a:t>
            </a:r>
            <a:r>
              <a:rPr lang="en-US" dirty="0">
                <a:latin typeface="Helvetica"/>
                <a:cs typeface="Helvetica"/>
              </a:rPr>
              <a:t>Basic</a:t>
            </a:r>
            <a:r>
              <a:rPr lang="en-US" spc="-10" dirty="0">
                <a:latin typeface="Helvetica"/>
                <a:cs typeface="Helvetica"/>
              </a:rPr>
              <a:t> </a:t>
            </a:r>
            <a:r>
              <a:rPr lang="en-US" spc="-5" dirty="0">
                <a:latin typeface="Helvetica"/>
                <a:cs typeface="Helvetica"/>
              </a:rPr>
              <a:t>Life</a:t>
            </a:r>
            <a:r>
              <a:rPr lang="en-US" spc="-15" dirty="0">
                <a:latin typeface="Helvetica"/>
                <a:cs typeface="Helvetica"/>
              </a:rPr>
              <a:t> </a:t>
            </a:r>
            <a:r>
              <a:rPr lang="en-US" spc="-5" dirty="0">
                <a:latin typeface="Helvetica"/>
                <a:cs typeface="Helvetica"/>
              </a:rPr>
              <a:t>Support</a:t>
            </a:r>
            <a:r>
              <a:rPr lang="en-US" spc="10" dirty="0">
                <a:latin typeface="Helvetica"/>
                <a:cs typeface="Helvetica"/>
              </a:rPr>
              <a:t> </a:t>
            </a:r>
            <a:r>
              <a:rPr lang="en-US" spc="-5" dirty="0">
                <a:latin typeface="Helvetica"/>
                <a:cs typeface="Helvetica"/>
              </a:rPr>
              <a:t>(CPR) Certification</a:t>
            </a:r>
            <a:endParaRPr lang="en-US" dirty="0">
              <a:latin typeface="Helvetica"/>
              <a:cs typeface="Helvetica"/>
            </a:endParaRPr>
          </a:p>
          <a:p>
            <a:pPr marL="812800" lvl="1" indent="-342900">
              <a:lnSpc>
                <a:spcPct val="100000"/>
              </a:lnSpc>
              <a:buClr>
                <a:srgbClr val="C00000"/>
              </a:buClr>
              <a:buFont typeface="Arial"/>
              <a:buChar char="•"/>
              <a:tabLst>
                <a:tab pos="812165" algn="l"/>
                <a:tab pos="812800" algn="l"/>
              </a:tabLst>
            </a:pPr>
            <a:r>
              <a:rPr lang="en-US" spc="-5" dirty="0">
                <a:latin typeface="Helvetica"/>
                <a:cs typeface="Helvetica"/>
              </a:rPr>
              <a:t>Must</a:t>
            </a:r>
            <a:r>
              <a:rPr lang="en-US" spc="15" dirty="0">
                <a:latin typeface="Helvetica"/>
                <a:cs typeface="Helvetica"/>
              </a:rPr>
              <a:t> </a:t>
            </a:r>
            <a:r>
              <a:rPr lang="en-US" spc="-5" dirty="0">
                <a:latin typeface="Helvetica"/>
                <a:cs typeface="Helvetica"/>
              </a:rPr>
              <a:t>be</a:t>
            </a:r>
            <a:r>
              <a:rPr lang="en-US" spc="5" dirty="0">
                <a:latin typeface="Helvetica"/>
                <a:cs typeface="Helvetica"/>
              </a:rPr>
              <a:t> </a:t>
            </a:r>
            <a:r>
              <a:rPr lang="en-US" dirty="0">
                <a:latin typeface="Helvetica"/>
                <a:cs typeface="Helvetica"/>
              </a:rPr>
              <a:t>hands-on</a:t>
            </a:r>
            <a:r>
              <a:rPr lang="en-US" spc="20" dirty="0">
                <a:latin typeface="Helvetica"/>
                <a:cs typeface="Helvetica"/>
              </a:rPr>
              <a:t> </a:t>
            </a:r>
            <a:r>
              <a:rPr lang="en-US" spc="-5" dirty="0">
                <a:latin typeface="Helvetica"/>
                <a:cs typeface="Helvetica"/>
              </a:rPr>
              <a:t>CPR</a:t>
            </a:r>
            <a:r>
              <a:rPr lang="en-US" dirty="0">
                <a:latin typeface="Helvetica"/>
                <a:cs typeface="Helvetica"/>
              </a:rPr>
              <a:t> </a:t>
            </a:r>
            <a:r>
              <a:rPr lang="en-US" spc="-5" dirty="0">
                <a:latin typeface="Helvetica"/>
                <a:cs typeface="Helvetica"/>
              </a:rPr>
              <a:t>(cannot</a:t>
            </a:r>
            <a:r>
              <a:rPr lang="en-US" spc="15" dirty="0">
                <a:latin typeface="Helvetica"/>
                <a:cs typeface="Helvetica"/>
              </a:rPr>
              <a:t> </a:t>
            </a:r>
            <a:r>
              <a:rPr lang="en-US" spc="-5" dirty="0">
                <a:latin typeface="Helvetica"/>
                <a:cs typeface="Helvetica"/>
              </a:rPr>
              <a:t>be</a:t>
            </a:r>
            <a:r>
              <a:rPr lang="en-US" spc="5" dirty="0">
                <a:latin typeface="Helvetica"/>
                <a:cs typeface="Helvetica"/>
              </a:rPr>
              <a:t> </a:t>
            </a:r>
            <a:r>
              <a:rPr lang="en-US" spc="-5" dirty="0">
                <a:latin typeface="Helvetica"/>
                <a:cs typeface="Helvetica"/>
              </a:rPr>
              <a:t>online</a:t>
            </a:r>
            <a:r>
              <a:rPr lang="en-US" dirty="0">
                <a:latin typeface="Helvetica"/>
                <a:cs typeface="Helvetica"/>
              </a:rPr>
              <a:t> </a:t>
            </a:r>
            <a:r>
              <a:rPr lang="en-US" spc="-5" dirty="0">
                <a:latin typeface="Helvetica"/>
                <a:cs typeface="Helvetica"/>
              </a:rPr>
              <a:t>skills)</a:t>
            </a:r>
            <a:endParaRPr lang="en-US" dirty="0">
              <a:latin typeface="Helvetica"/>
              <a:cs typeface="Helvetica"/>
            </a:endParaRPr>
          </a:p>
          <a:p>
            <a:pPr marL="812800" lvl="1" indent="-342900">
              <a:lnSpc>
                <a:spcPct val="100000"/>
              </a:lnSpc>
              <a:buClr>
                <a:srgbClr val="C00000"/>
              </a:buClr>
              <a:buFont typeface="Arial"/>
              <a:buChar char="•"/>
              <a:tabLst>
                <a:tab pos="812165" algn="l"/>
                <a:tab pos="812800" algn="l"/>
              </a:tabLst>
            </a:pPr>
            <a:r>
              <a:rPr lang="en-US" spc="-5" dirty="0">
                <a:latin typeface="Helvetica"/>
                <a:cs typeface="Helvetica"/>
              </a:rPr>
              <a:t>Must</a:t>
            </a:r>
            <a:r>
              <a:rPr lang="en-US" spc="25" dirty="0">
                <a:latin typeface="Helvetica"/>
                <a:cs typeface="Helvetica"/>
              </a:rPr>
              <a:t> </a:t>
            </a:r>
            <a:r>
              <a:rPr lang="en-US" spc="-5" dirty="0">
                <a:latin typeface="Helvetica"/>
                <a:cs typeface="Helvetica"/>
              </a:rPr>
              <a:t>have</a:t>
            </a:r>
            <a:r>
              <a:rPr lang="en-US" spc="-95" dirty="0">
                <a:latin typeface="Helvetica"/>
                <a:cs typeface="Helvetica"/>
              </a:rPr>
              <a:t> </a:t>
            </a:r>
            <a:r>
              <a:rPr lang="en-US" spc="-5" dirty="0">
                <a:latin typeface="Helvetica"/>
                <a:cs typeface="Helvetica"/>
              </a:rPr>
              <a:t>Automated</a:t>
            </a:r>
            <a:r>
              <a:rPr lang="en-US" spc="30" dirty="0">
                <a:latin typeface="Helvetica"/>
                <a:cs typeface="Helvetica"/>
              </a:rPr>
              <a:t> </a:t>
            </a:r>
            <a:r>
              <a:rPr lang="en-US" spc="-5" dirty="0">
                <a:latin typeface="Helvetica"/>
                <a:cs typeface="Helvetica"/>
              </a:rPr>
              <a:t>External</a:t>
            </a:r>
            <a:r>
              <a:rPr lang="en-US" spc="25" dirty="0">
                <a:latin typeface="Helvetica"/>
                <a:cs typeface="Helvetica"/>
              </a:rPr>
              <a:t> </a:t>
            </a:r>
            <a:r>
              <a:rPr lang="en-US" spc="-5" dirty="0">
                <a:latin typeface="Helvetica"/>
                <a:cs typeface="Helvetica"/>
              </a:rPr>
              <a:t>Defibrillator</a:t>
            </a:r>
            <a:r>
              <a:rPr lang="en-US" spc="5" dirty="0">
                <a:latin typeface="Helvetica"/>
                <a:cs typeface="Helvetica"/>
              </a:rPr>
              <a:t> </a:t>
            </a:r>
            <a:r>
              <a:rPr lang="en-US" spc="-5" dirty="0">
                <a:latin typeface="Helvetica"/>
                <a:cs typeface="Helvetica"/>
              </a:rPr>
              <a:t>(AED)</a:t>
            </a:r>
            <a:r>
              <a:rPr lang="en-US" spc="25" dirty="0">
                <a:latin typeface="Helvetica"/>
                <a:cs typeface="Helvetica"/>
              </a:rPr>
              <a:t> </a:t>
            </a:r>
            <a:r>
              <a:rPr lang="en-US" spc="-5" dirty="0">
                <a:latin typeface="Helvetica"/>
                <a:cs typeface="Helvetica"/>
              </a:rPr>
              <a:t>instructions</a:t>
            </a:r>
            <a:endParaRPr lang="en-US" dirty="0">
              <a:latin typeface="Helvetica"/>
              <a:cs typeface="Helvetica"/>
            </a:endParaRPr>
          </a:p>
          <a:p>
            <a:pPr marL="812800" lvl="1" indent="-342900">
              <a:lnSpc>
                <a:spcPct val="100000"/>
              </a:lnSpc>
              <a:buClr>
                <a:srgbClr val="C00000"/>
              </a:buClr>
              <a:buFont typeface="Arial"/>
              <a:buChar char="•"/>
              <a:tabLst>
                <a:tab pos="812165" algn="l"/>
                <a:tab pos="812800" algn="l"/>
              </a:tabLst>
            </a:pPr>
            <a:r>
              <a:rPr lang="en-US" spc="-5" dirty="0">
                <a:latin typeface="Helvetica"/>
                <a:cs typeface="Helvetica"/>
              </a:rPr>
              <a:t>Must</a:t>
            </a:r>
            <a:r>
              <a:rPr lang="en-US" spc="15" dirty="0">
                <a:latin typeface="Helvetica"/>
                <a:cs typeface="Helvetica"/>
              </a:rPr>
              <a:t> </a:t>
            </a:r>
            <a:r>
              <a:rPr lang="en-US" spc="-5" dirty="0">
                <a:latin typeface="Helvetica"/>
                <a:cs typeface="Helvetica"/>
              </a:rPr>
              <a:t>be</a:t>
            </a:r>
            <a:r>
              <a:rPr lang="en-US" dirty="0">
                <a:latin typeface="Helvetica"/>
                <a:cs typeface="Helvetica"/>
              </a:rPr>
              <a:t> </a:t>
            </a:r>
            <a:r>
              <a:rPr lang="en-US" spc="-5" dirty="0">
                <a:latin typeface="Helvetica"/>
                <a:cs typeface="Helvetica"/>
              </a:rPr>
              <a:t>for</a:t>
            </a:r>
            <a:r>
              <a:rPr lang="en-US" spc="15" dirty="0">
                <a:latin typeface="Helvetica"/>
                <a:cs typeface="Helvetica"/>
              </a:rPr>
              <a:t> </a:t>
            </a:r>
            <a:r>
              <a:rPr lang="en-US" spc="-5" dirty="0">
                <a:latin typeface="Helvetica"/>
                <a:cs typeface="Helvetica"/>
              </a:rPr>
              <a:t>adult,</a:t>
            </a:r>
            <a:r>
              <a:rPr lang="en-US" dirty="0">
                <a:latin typeface="Helvetica"/>
                <a:cs typeface="Helvetica"/>
              </a:rPr>
              <a:t> </a:t>
            </a:r>
            <a:r>
              <a:rPr lang="en-US" spc="-5" dirty="0">
                <a:latin typeface="Helvetica"/>
                <a:cs typeface="Helvetica"/>
              </a:rPr>
              <a:t>child,</a:t>
            </a:r>
            <a:r>
              <a:rPr lang="en-US" spc="-10" dirty="0">
                <a:latin typeface="Helvetica"/>
                <a:cs typeface="Helvetica"/>
              </a:rPr>
              <a:t> </a:t>
            </a:r>
            <a:r>
              <a:rPr lang="en-US" spc="-5" dirty="0">
                <a:latin typeface="Helvetica"/>
                <a:cs typeface="Helvetica"/>
              </a:rPr>
              <a:t>and</a:t>
            </a:r>
            <a:r>
              <a:rPr lang="en-US" spc="5" dirty="0">
                <a:latin typeface="Helvetica"/>
                <a:cs typeface="Helvetica"/>
              </a:rPr>
              <a:t> </a:t>
            </a:r>
            <a:r>
              <a:rPr lang="en-US" spc="-5" dirty="0">
                <a:latin typeface="Helvetica"/>
                <a:cs typeface="Helvetica"/>
              </a:rPr>
              <a:t>infant</a:t>
            </a:r>
            <a:endParaRPr lang="en-US" dirty="0">
              <a:latin typeface="Helvetica"/>
              <a:cs typeface="Helvetica"/>
            </a:endParaRPr>
          </a:p>
          <a:p>
            <a:pPr lvl="1">
              <a:lnSpc>
                <a:spcPct val="100000"/>
              </a:lnSpc>
              <a:buClr>
                <a:srgbClr val="C00000"/>
              </a:buClr>
              <a:buFont typeface="Arial"/>
              <a:buChar char="•"/>
            </a:pPr>
            <a:endParaRPr lang="en-US" sz="2250" dirty="0">
              <a:latin typeface="Helvetica"/>
              <a:cs typeface="Helvetica"/>
            </a:endParaRPr>
          </a:p>
          <a:p>
            <a:pPr marL="355600" indent="-342900">
              <a:lnSpc>
                <a:spcPct val="100000"/>
              </a:lnSpc>
              <a:buFont typeface="Wingdings"/>
              <a:buChar char=""/>
              <a:tabLst>
                <a:tab pos="355600" algn="l"/>
              </a:tabLst>
            </a:pPr>
            <a:r>
              <a:rPr lang="en-US" spc="-5" dirty="0">
                <a:latin typeface="Helvetica"/>
                <a:cs typeface="Helvetica"/>
              </a:rPr>
              <a:t>PPSC</a:t>
            </a:r>
            <a:r>
              <a:rPr lang="en-US" dirty="0">
                <a:latin typeface="Helvetica"/>
                <a:cs typeface="Helvetica"/>
              </a:rPr>
              <a:t> </a:t>
            </a:r>
            <a:r>
              <a:rPr lang="en-US" spc="-5" dirty="0">
                <a:latin typeface="Helvetica"/>
                <a:cs typeface="Helvetica"/>
              </a:rPr>
              <a:t>is</a:t>
            </a:r>
            <a:r>
              <a:rPr lang="en-US" spc="5" dirty="0">
                <a:latin typeface="Helvetica"/>
                <a:cs typeface="Helvetica"/>
              </a:rPr>
              <a:t> </a:t>
            </a:r>
            <a:r>
              <a:rPr lang="en-US" spc="-5" dirty="0">
                <a:latin typeface="Helvetica"/>
                <a:cs typeface="Helvetica"/>
              </a:rPr>
              <a:t>now</a:t>
            </a:r>
            <a:r>
              <a:rPr lang="en-US" dirty="0">
                <a:latin typeface="Helvetica"/>
                <a:cs typeface="Helvetica"/>
              </a:rPr>
              <a:t> </a:t>
            </a:r>
            <a:r>
              <a:rPr lang="en-US" spc="-5" dirty="0">
                <a:latin typeface="Helvetica"/>
                <a:cs typeface="Helvetica"/>
              </a:rPr>
              <a:t>a</a:t>
            </a:r>
            <a:r>
              <a:rPr lang="en-US" dirty="0">
                <a:latin typeface="Helvetica"/>
                <a:cs typeface="Helvetica"/>
              </a:rPr>
              <a:t> </a:t>
            </a:r>
            <a:r>
              <a:rPr lang="en-US" spc="-5" dirty="0">
                <a:latin typeface="Helvetica"/>
                <a:cs typeface="Helvetica"/>
              </a:rPr>
              <a:t>designated</a:t>
            </a:r>
            <a:r>
              <a:rPr lang="en-US" spc="-114" dirty="0">
                <a:latin typeface="Helvetica"/>
                <a:cs typeface="Helvetica"/>
              </a:rPr>
              <a:t> </a:t>
            </a:r>
            <a:r>
              <a:rPr lang="en-US" spc="-5" dirty="0">
                <a:latin typeface="Helvetica"/>
                <a:cs typeface="Helvetica"/>
              </a:rPr>
              <a:t>AHA</a:t>
            </a:r>
            <a:r>
              <a:rPr lang="en-US" spc="-155" dirty="0">
                <a:latin typeface="Helvetica"/>
                <a:cs typeface="Helvetica"/>
              </a:rPr>
              <a:t> </a:t>
            </a:r>
            <a:r>
              <a:rPr lang="en-US" spc="-15" dirty="0">
                <a:latin typeface="Helvetica"/>
                <a:cs typeface="Helvetica"/>
              </a:rPr>
              <a:t>training</a:t>
            </a:r>
            <a:r>
              <a:rPr lang="en-US" spc="20" dirty="0">
                <a:latin typeface="Helvetica"/>
                <a:cs typeface="Helvetica"/>
              </a:rPr>
              <a:t> </a:t>
            </a:r>
            <a:r>
              <a:rPr lang="en-US" spc="-5" dirty="0">
                <a:latin typeface="Helvetica"/>
                <a:cs typeface="Helvetica"/>
              </a:rPr>
              <a:t>center</a:t>
            </a:r>
            <a:endParaRPr lang="en-US" dirty="0">
              <a:latin typeface="Helvetica"/>
              <a:cs typeface="Helvetica"/>
            </a:endParaRPr>
          </a:p>
          <a:p>
            <a:pPr marL="812800" lvl="1" indent="-342900">
              <a:lnSpc>
                <a:spcPct val="100000"/>
              </a:lnSpc>
              <a:buClr>
                <a:srgbClr val="C00000"/>
              </a:buClr>
              <a:buFont typeface="Arial"/>
              <a:buChar char="•"/>
              <a:tabLst>
                <a:tab pos="812165" algn="l"/>
                <a:tab pos="812800" algn="l"/>
              </a:tabLst>
            </a:pPr>
            <a:r>
              <a:rPr lang="en-US" spc="-5" dirty="0">
                <a:latin typeface="Helvetica"/>
                <a:cs typeface="Helvetica"/>
              </a:rPr>
              <a:t>Search for “American Heart Association Training Center” on the PPSC website to</a:t>
            </a:r>
            <a:r>
              <a:rPr lang="en-US" spc="10" dirty="0">
                <a:latin typeface="Helvetica"/>
                <a:cs typeface="Helvetica"/>
              </a:rPr>
              <a:t> </a:t>
            </a:r>
            <a:r>
              <a:rPr lang="en-US" spc="-5" dirty="0">
                <a:latin typeface="Helvetica"/>
                <a:cs typeface="Helvetica"/>
              </a:rPr>
              <a:t>look</a:t>
            </a:r>
            <a:r>
              <a:rPr lang="en-US" spc="5" dirty="0">
                <a:latin typeface="Helvetica"/>
                <a:cs typeface="Helvetica"/>
              </a:rPr>
              <a:t> </a:t>
            </a:r>
            <a:r>
              <a:rPr lang="en-US" spc="-5" dirty="0">
                <a:latin typeface="Helvetica"/>
                <a:cs typeface="Helvetica"/>
              </a:rPr>
              <a:t>at</a:t>
            </a:r>
            <a:r>
              <a:rPr lang="en-US" spc="5" dirty="0">
                <a:latin typeface="Helvetica"/>
                <a:cs typeface="Helvetica"/>
              </a:rPr>
              <a:t> </a:t>
            </a:r>
            <a:r>
              <a:rPr lang="en-US" spc="-5" dirty="0">
                <a:latin typeface="Helvetica"/>
                <a:cs typeface="Helvetica"/>
              </a:rPr>
              <a:t>courses or ask questions</a:t>
            </a:r>
            <a:endParaRPr lang="en-US" dirty="0">
              <a:latin typeface="Helvetica"/>
              <a:cs typeface="Helvetica"/>
            </a:endParaRPr>
          </a:p>
        </p:txBody>
      </p:sp>
      <p:pic>
        <p:nvPicPr>
          <p:cNvPr id="4" name="Recorded Sound">
            <a:hlinkClick r:id="" action="ppaction://media"/>
            <a:extLst>
              <a:ext uri="{FF2B5EF4-FFF2-40B4-BE49-F238E27FC236}">
                <a16:creationId xmlns:a16="http://schemas.microsoft.com/office/drawing/2014/main" id="{EDF589D9-E6C0-0765-93F9-A63EA9011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18" y="2697162"/>
            <a:ext cx="487363" cy="487363"/>
          </a:xfrm>
          <a:prstGeom prst="rect">
            <a:avLst/>
          </a:prstGeom>
        </p:spPr>
      </p:pic>
    </p:spTree>
    <p:extLst>
      <p:ext uri="{BB962C8B-B14F-4D97-AF65-F5344CB8AC3E}">
        <p14:creationId xmlns:p14="http://schemas.microsoft.com/office/powerpoint/2010/main" val="14040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BD61-6CD4-7198-B34F-13F742D5FDF7}"/>
              </a:ext>
            </a:extLst>
          </p:cNvPr>
          <p:cNvSpPr>
            <a:spLocks noGrp="1"/>
          </p:cNvSpPr>
          <p:nvPr>
            <p:ph type="title"/>
          </p:nvPr>
        </p:nvSpPr>
        <p:spPr/>
        <p:txBody>
          <a:bodyPr/>
          <a:lstStyle/>
          <a:p>
            <a:pPr marL="12700" algn="ctr">
              <a:lnSpc>
                <a:spcPct val="100000"/>
              </a:lnSpc>
              <a:spcBef>
                <a:spcPts val="100"/>
              </a:spcBef>
            </a:pPr>
            <a:r>
              <a:rPr lang="en-US" dirty="0">
                <a:latin typeface="Helvetica"/>
                <a:cs typeface="Helvetica"/>
              </a:rPr>
              <a:t>Additional Requirements of the Nursing</a:t>
            </a:r>
            <a:r>
              <a:rPr lang="en-US" spc="-55" dirty="0">
                <a:latin typeface="Helvetica"/>
                <a:cs typeface="Helvetica"/>
              </a:rPr>
              <a:t> </a:t>
            </a:r>
            <a:r>
              <a:rPr lang="en-US" dirty="0">
                <a:latin typeface="Helvetica"/>
                <a:cs typeface="Helvetica"/>
              </a:rPr>
              <a:t>Program</a:t>
            </a:r>
            <a:br>
              <a:rPr lang="en-US" dirty="0">
                <a:latin typeface="Helvetica"/>
                <a:cs typeface="Helvetica"/>
              </a:rPr>
            </a:br>
            <a:r>
              <a:rPr lang="en-US" sz="2800" spc="-5" dirty="0">
                <a:latin typeface="Helvetica"/>
                <a:cs typeface="Helvetica"/>
              </a:rPr>
              <a:t>(Not</a:t>
            </a:r>
            <a:r>
              <a:rPr lang="en-US" sz="2800" dirty="0">
                <a:latin typeface="Helvetica"/>
                <a:cs typeface="Helvetica"/>
              </a:rPr>
              <a:t> </a:t>
            </a:r>
            <a:r>
              <a:rPr lang="en-US" sz="2800" spc="-5" dirty="0">
                <a:latin typeface="Helvetica"/>
                <a:cs typeface="Helvetica"/>
              </a:rPr>
              <a:t>required</a:t>
            </a:r>
            <a:r>
              <a:rPr lang="en-US" sz="2800" spc="-10" dirty="0">
                <a:latin typeface="Helvetica"/>
                <a:cs typeface="Helvetica"/>
              </a:rPr>
              <a:t> </a:t>
            </a:r>
            <a:r>
              <a:rPr lang="en-US" sz="2800" spc="-5" dirty="0">
                <a:latin typeface="Helvetica"/>
                <a:cs typeface="Helvetica"/>
              </a:rPr>
              <a:t>to </a:t>
            </a:r>
            <a:r>
              <a:rPr lang="en-US" sz="2800" spc="-10" dirty="0">
                <a:latin typeface="Helvetica"/>
                <a:cs typeface="Helvetica"/>
              </a:rPr>
              <a:t>apply)</a:t>
            </a:r>
            <a:endParaRPr lang="en-US" dirty="0"/>
          </a:p>
        </p:txBody>
      </p:sp>
      <p:sp>
        <p:nvSpPr>
          <p:cNvPr id="3" name="Content Placeholder 2">
            <a:extLst>
              <a:ext uri="{FF2B5EF4-FFF2-40B4-BE49-F238E27FC236}">
                <a16:creationId xmlns:a16="http://schemas.microsoft.com/office/drawing/2014/main" id="{F300357C-A757-5B03-4026-E8503EB5CB60}"/>
              </a:ext>
            </a:extLst>
          </p:cNvPr>
          <p:cNvSpPr>
            <a:spLocks noGrp="1"/>
          </p:cNvSpPr>
          <p:nvPr>
            <p:ph idx="1"/>
          </p:nvPr>
        </p:nvSpPr>
        <p:spPr/>
        <p:txBody>
          <a:bodyPr>
            <a:normAutofit lnSpcReduction="10000"/>
          </a:bodyPr>
          <a:lstStyle/>
          <a:p>
            <a:pPr marL="355600" marR="216535" indent="-342900">
              <a:lnSpc>
                <a:spcPct val="100000"/>
              </a:lnSpc>
              <a:spcBef>
                <a:spcPts val="100"/>
              </a:spcBef>
              <a:buFont typeface="Wingdings"/>
              <a:buChar char=""/>
              <a:tabLst>
                <a:tab pos="355600" algn="l"/>
              </a:tabLst>
            </a:pPr>
            <a:r>
              <a:rPr lang="en-US" sz="2400" dirty="0">
                <a:latin typeface="Helvetica"/>
                <a:cs typeface="Helvetica"/>
              </a:rPr>
              <a:t>Must</a:t>
            </a:r>
            <a:r>
              <a:rPr lang="en-US" sz="2400" spc="10" dirty="0">
                <a:latin typeface="Helvetica"/>
                <a:cs typeface="Helvetica"/>
              </a:rPr>
              <a:t> </a:t>
            </a:r>
            <a:r>
              <a:rPr lang="en-US" sz="2400" spc="-5" dirty="0">
                <a:latin typeface="Helvetica"/>
                <a:cs typeface="Helvetica"/>
              </a:rPr>
              <a:t>have</a:t>
            </a:r>
            <a:r>
              <a:rPr lang="en-US" sz="2400" spc="10" dirty="0">
                <a:latin typeface="Helvetica"/>
                <a:cs typeface="Helvetica"/>
              </a:rPr>
              <a:t> </a:t>
            </a:r>
            <a:r>
              <a:rPr lang="en-US" sz="2400" spc="-5" dirty="0">
                <a:latin typeface="Helvetica"/>
                <a:cs typeface="Helvetica"/>
              </a:rPr>
              <a:t>completed</a:t>
            </a:r>
            <a:r>
              <a:rPr lang="en-US" sz="2400" spc="20" dirty="0">
                <a:latin typeface="Helvetica"/>
                <a:cs typeface="Helvetica"/>
              </a:rPr>
              <a:t> </a:t>
            </a:r>
            <a:r>
              <a:rPr lang="en-US" sz="2400" spc="-5" dirty="0">
                <a:latin typeface="Helvetica"/>
                <a:cs typeface="Helvetica"/>
              </a:rPr>
              <a:t>all</a:t>
            </a:r>
            <a:r>
              <a:rPr lang="en-US" sz="2400" spc="25" dirty="0">
                <a:latin typeface="Helvetica"/>
                <a:cs typeface="Helvetica"/>
              </a:rPr>
              <a:t> </a:t>
            </a:r>
            <a:r>
              <a:rPr lang="en-US" sz="2400" spc="-5" dirty="0">
                <a:latin typeface="Helvetica"/>
                <a:cs typeface="Helvetica"/>
              </a:rPr>
              <a:t>required</a:t>
            </a:r>
            <a:r>
              <a:rPr lang="en-US" sz="2400" spc="20" dirty="0">
                <a:latin typeface="Helvetica"/>
                <a:cs typeface="Helvetica"/>
              </a:rPr>
              <a:t> </a:t>
            </a:r>
            <a:r>
              <a:rPr lang="en-US" sz="2400" spc="-5" dirty="0">
                <a:latin typeface="Helvetica"/>
                <a:cs typeface="Helvetica"/>
              </a:rPr>
              <a:t>immunizations</a:t>
            </a:r>
            <a:r>
              <a:rPr lang="en-US" sz="2400" spc="45" dirty="0">
                <a:latin typeface="Helvetica"/>
                <a:cs typeface="Helvetica"/>
              </a:rPr>
              <a:t> </a:t>
            </a:r>
            <a:r>
              <a:rPr lang="en-US" sz="2400" spc="-5" dirty="0">
                <a:latin typeface="Helvetica"/>
                <a:cs typeface="Helvetica"/>
              </a:rPr>
              <a:t>(including </a:t>
            </a:r>
            <a:r>
              <a:rPr lang="en-US" sz="2400" spc="-650" dirty="0">
                <a:latin typeface="Helvetica"/>
                <a:cs typeface="Helvetica"/>
              </a:rPr>
              <a:t> </a:t>
            </a:r>
            <a:r>
              <a:rPr lang="en-US" sz="2400" dirty="0">
                <a:latin typeface="Helvetica"/>
                <a:cs typeface="Helvetica"/>
              </a:rPr>
              <a:t>flu</a:t>
            </a:r>
            <a:r>
              <a:rPr lang="en-US" sz="2400" spc="-5" dirty="0">
                <a:latin typeface="Helvetica"/>
                <a:cs typeface="Helvetica"/>
              </a:rPr>
              <a:t> during</a:t>
            </a:r>
            <a:r>
              <a:rPr lang="en-US" sz="2400" spc="5" dirty="0">
                <a:latin typeface="Helvetica"/>
                <a:cs typeface="Helvetica"/>
              </a:rPr>
              <a:t> </a:t>
            </a:r>
            <a:r>
              <a:rPr lang="en-US" sz="2400" dirty="0">
                <a:latin typeface="Helvetica"/>
                <a:cs typeface="Helvetica"/>
              </a:rPr>
              <a:t>fall</a:t>
            </a:r>
            <a:r>
              <a:rPr lang="en-US" sz="2400" spc="5" dirty="0">
                <a:latin typeface="Helvetica"/>
                <a:cs typeface="Helvetica"/>
              </a:rPr>
              <a:t> </a:t>
            </a:r>
            <a:r>
              <a:rPr lang="en-US" sz="2400" spc="-5" dirty="0">
                <a:latin typeface="Helvetica"/>
                <a:cs typeface="Helvetica"/>
              </a:rPr>
              <a:t>season; a Covid primary series will now be required starting in the Fall 2023)</a:t>
            </a:r>
            <a:endParaRPr lang="en-US" sz="2400" dirty="0">
              <a:latin typeface="Helvetica"/>
              <a:cs typeface="Helvetica"/>
            </a:endParaRPr>
          </a:p>
          <a:p>
            <a:pPr>
              <a:lnSpc>
                <a:spcPct val="100000"/>
              </a:lnSpc>
              <a:buFont typeface="Wingdings"/>
              <a:buChar char=""/>
            </a:pPr>
            <a:endParaRPr lang="en-US" sz="2400" dirty="0">
              <a:latin typeface="Helvetica"/>
              <a:cs typeface="Helvetica"/>
            </a:endParaRPr>
          </a:p>
          <a:p>
            <a:pPr marL="355600" indent="-342900">
              <a:lnSpc>
                <a:spcPct val="100000"/>
              </a:lnSpc>
              <a:buFont typeface="Wingdings"/>
              <a:buChar char=""/>
              <a:tabLst>
                <a:tab pos="355600" algn="l"/>
              </a:tabLst>
            </a:pPr>
            <a:r>
              <a:rPr lang="en-US" sz="2400" dirty="0">
                <a:latin typeface="Helvetica"/>
                <a:cs typeface="Helvetica"/>
              </a:rPr>
              <a:t>Must</a:t>
            </a:r>
            <a:r>
              <a:rPr lang="en-US" sz="2400" spc="10" dirty="0">
                <a:latin typeface="Helvetica"/>
                <a:cs typeface="Helvetica"/>
              </a:rPr>
              <a:t> </a:t>
            </a:r>
            <a:r>
              <a:rPr lang="en-US" sz="2400" spc="-5" dirty="0">
                <a:latin typeface="Helvetica"/>
                <a:cs typeface="Helvetica"/>
              </a:rPr>
              <a:t>pass</a:t>
            </a:r>
            <a:r>
              <a:rPr lang="en-US" sz="2400" spc="5" dirty="0">
                <a:latin typeface="Helvetica"/>
                <a:cs typeface="Helvetica"/>
              </a:rPr>
              <a:t> </a:t>
            </a:r>
            <a:r>
              <a:rPr lang="en-US" sz="2400" spc="-5" dirty="0">
                <a:latin typeface="Helvetica"/>
                <a:cs typeface="Helvetica"/>
              </a:rPr>
              <a:t>background</a:t>
            </a:r>
            <a:r>
              <a:rPr lang="en-US" sz="2400" spc="20" dirty="0">
                <a:latin typeface="Helvetica"/>
                <a:cs typeface="Helvetica"/>
              </a:rPr>
              <a:t> </a:t>
            </a:r>
            <a:r>
              <a:rPr lang="en-US" sz="2400" spc="-5" dirty="0">
                <a:latin typeface="Helvetica"/>
                <a:cs typeface="Helvetica"/>
              </a:rPr>
              <a:t>check</a:t>
            </a:r>
            <a:r>
              <a:rPr lang="en-US" sz="2400" spc="5" dirty="0">
                <a:latin typeface="Helvetica"/>
                <a:cs typeface="Helvetica"/>
              </a:rPr>
              <a:t> </a:t>
            </a:r>
            <a:r>
              <a:rPr lang="en-US" sz="2400" spc="-5" dirty="0">
                <a:latin typeface="Helvetica"/>
                <a:cs typeface="Helvetica"/>
              </a:rPr>
              <a:t>and</a:t>
            </a:r>
            <a:r>
              <a:rPr lang="en-US" sz="2400" spc="5" dirty="0">
                <a:latin typeface="Helvetica"/>
                <a:cs typeface="Helvetica"/>
              </a:rPr>
              <a:t> </a:t>
            </a:r>
            <a:r>
              <a:rPr lang="en-US" sz="2400" spc="-5" dirty="0">
                <a:latin typeface="Helvetica"/>
                <a:cs typeface="Helvetica"/>
              </a:rPr>
              <a:t>drug</a:t>
            </a:r>
            <a:r>
              <a:rPr lang="en-US" sz="2400" spc="15" dirty="0">
                <a:latin typeface="Helvetica"/>
                <a:cs typeface="Helvetica"/>
              </a:rPr>
              <a:t> </a:t>
            </a:r>
            <a:r>
              <a:rPr lang="en-US" sz="2400" spc="-5" dirty="0">
                <a:latin typeface="Helvetica"/>
                <a:cs typeface="Helvetica"/>
              </a:rPr>
              <a:t>testing</a:t>
            </a:r>
            <a:endParaRPr lang="en-US" sz="2400" dirty="0">
              <a:latin typeface="Helvetica"/>
              <a:cs typeface="Helvetica"/>
            </a:endParaRPr>
          </a:p>
          <a:p>
            <a:pPr marL="469900">
              <a:lnSpc>
                <a:spcPct val="100000"/>
              </a:lnSpc>
            </a:pPr>
            <a:r>
              <a:rPr lang="en-US" sz="2400" spc="-5" dirty="0">
                <a:latin typeface="Helvetica"/>
                <a:cs typeface="Helvetica"/>
              </a:rPr>
              <a:t>PPSC</a:t>
            </a:r>
            <a:r>
              <a:rPr lang="en-US" sz="2400" dirty="0">
                <a:latin typeface="Helvetica"/>
                <a:cs typeface="Helvetica"/>
              </a:rPr>
              <a:t> is</a:t>
            </a:r>
            <a:r>
              <a:rPr lang="en-US" sz="2400" spc="5" dirty="0">
                <a:latin typeface="Helvetica"/>
                <a:cs typeface="Helvetica"/>
              </a:rPr>
              <a:t> </a:t>
            </a:r>
            <a:r>
              <a:rPr lang="en-US" sz="2400" dirty="0">
                <a:latin typeface="Helvetica"/>
                <a:cs typeface="Helvetica"/>
              </a:rPr>
              <a:t>a</a:t>
            </a:r>
            <a:r>
              <a:rPr lang="en-US" sz="2400" spc="5" dirty="0">
                <a:latin typeface="Helvetica"/>
                <a:cs typeface="Helvetica"/>
              </a:rPr>
              <a:t> </a:t>
            </a:r>
            <a:r>
              <a:rPr lang="en-US" sz="2400" spc="-5" dirty="0">
                <a:latin typeface="Helvetica"/>
                <a:cs typeface="Helvetica"/>
              </a:rPr>
              <a:t>federally</a:t>
            </a:r>
            <a:r>
              <a:rPr lang="en-US" sz="2400" spc="30" dirty="0">
                <a:latin typeface="Helvetica"/>
                <a:cs typeface="Helvetica"/>
              </a:rPr>
              <a:t> </a:t>
            </a:r>
            <a:r>
              <a:rPr lang="en-US" sz="2400" spc="-5" dirty="0">
                <a:latin typeface="Helvetica"/>
                <a:cs typeface="Helvetica"/>
              </a:rPr>
              <a:t>funded</a:t>
            </a:r>
            <a:r>
              <a:rPr lang="en-US" sz="2400" spc="5" dirty="0">
                <a:latin typeface="Helvetica"/>
                <a:cs typeface="Helvetica"/>
              </a:rPr>
              <a:t> </a:t>
            </a:r>
            <a:r>
              <a:rPr lang="en-US" sz="2400" spc="-5" dirty="0">
                <a:latin typeface="Helvetica"/>
                <a:cs typeface="Helvetica"/>
              </a:rPr>
              <a:t>institution</a:t>
            </a:r>
            <a:r>
              <a:rPr lang="en-US" sz="2400" spc="10" dirty="0">
                <a:latin typeface="Helvetica"/>
                <a:cs typeface="Helvetica"/>
              </a:rPr>
              <a:t> </a:t>
            </a:r>
            <a:r>
              <a:rPr lang="en-US" sz="2400" spc="-5" dirty="0">
                <a:latin typeface="Helvetica"/>
                <a:cs typeface="Helvetica"/>
              </a:rPr>
              <a:t>and</a:t>
            </a:r>
            <a:r>
              <a:rPr lang="en-US" sz="2400" spc="25" dirty="0">
                <a:latin typeface="Helvetica"/>
                <a:cs typeface="Helvetica"/>
              </a:rPr>
              <a:t> </a:t>
            </a:r>
            <a:r>
              <a:rPr lang="en-US" sz="2400" b="1" spc="-5" dirty="0">
                <a:solidFill>
                  <a:srgbClr val="C00000"/>
                </a:solidFill>
                <a:latin typeface="Helvetica"/>
                <a:cs typeface="Helvetica"/>
              </a:rPr>
              <a:t>no</a:t>
            </a:r>
            <a:r>
              <a:rPr lang="en-US" sz="2400" b="1" spc="-10" dirty="0">
                <a:solidFill>
                  <a:srgbClr val="C00000"/>
                </a:solidFill>
                <a:latin typeface="Helvetica"/>
                <a:cs typeface="Helvetica"/>
              </a:rPr>
              <a:t> </a:t>
            </a:r>
            <a:r>
              <a:rPr lang="en-US" sz="2400" b="1" dirty="0">
                <a:solidFill>
                  <a:srgbClr val="C00000"/>
                </a:solidFill>
                <a:latin typeface="Helvetica"/>
                <a:cs typeface="Helvetica"/>
              </a:rPr>
              <a:t>positive</a:t>
            </a:r>
            <a:r>
              <a:rPr lang="en-US" sz="2400" dirty="0">
                <a:latin typeface="Helvetica"/>
                <a:cs typeface="Helvetica"/>
              </a:rPr>
              <a:t> </a:t>
            </a:r>
            <a:r>
              <a:rPr lang="en-US" sz="2400" b="1" spc="-5" dirty="0">
                <a:solidFill>
                  <a:srgbClr val="C00000"/>
                </a:solidFill>
                <a:latin typeface="Helvetica"/>
                <a:cs typeface="Helvetica"/>
              </a:rPr>
              <a:t>drug</a:t>
            </a:r>
            <a:r>
              <a:rPr lang="en-US" sz="2400" b="1" spc="-15" dirty="0">
                <a:solidFill>
                  <a:srgbClr val="C00000"/>
                </a:solidFill>
                <a:latin typeface="Helvetica"/>
                <a:cs typeface="Helvetica"/>
              </a:rPr>
              <a:t> </a:t>
            </a:r>
            <a:r>
              <a:rPr lang="en-US" sz="2400" b="1" spc="-5" dirty="0">
                <a:solidFill>
                  <a:srgbClr val="C00000"/>
                </a:solidFill>
                <a:latin typeface="Helvetica"/>
                <a:cs typeface="Helvetica"/>
              </a:rPr>
              <a:t>tests</a:t>
            </a:r>
            <a:r>
              <a:rPr lang="en-US" sz="2400" b="1" spc="10" dirty="0">
                <a:solidFill>
                  <a:srgbClr val="C00000"/>
                </a:solidFill>
                <a:latin typeface="Helvetica"/>
                <a:cs typeface="Helvetica"/>
              </a:rPr>
              <a:t> </a:t>
            </a:r>
            <a:r>
              <a:rPr lang="en-US" sz="2400" b="1" spc="-5" dirty="0">
                <a:solidFill>
                  <a:srgbClr val="C00000"/>
                </a:solidFill>
                <a:latin typeface="Helvetica"/>
                <a:cs typeface="Helvetica"/>
              </a:rPr>
              <a:t>for</a:t>
            </a:r>
            <a:r>
              <a:rPr lang="en-US" sz="2400" b="1" spc="5" dirty="0">
                <a:solidFill>
                  <a:srgbClr val="C00000"/>
                </a:solidFill>
                <a:latin typeface="Helvetica"/>
                <a:cs typeface="Helvetica"/>
              </a:rPr>
              <a:t> </a:t>
            </a:r>
            <a:r>
              <a:rPr lang="en-US" sz="2400" b="1" spc="-5" dirty="0">
                <a:solidFill>
                  <a:srgbClr val="C00000"/>
                </a:solidFill>
                <a:latin typeface="Helvetica"/>
                <a:cs typeface="Helvetica"/>
              </a:rPr>
              <a:t>marijuana are</a:t>
            </a:r>
            <a:r>
              <a:rPr lang="en-US" sz="2400" b="1" dirty="0">
                <a:solidFill>
                  <a:srgbClr val="C00000"/>
                </a:solidFill>
                <a:latin typeface="Helvetica"/>
                <a:cs typeface="Helvetica"/>
              </a:rPr>
              <a:t> allowed</a:t>
            </a:r>
            <a:endParaRPr lang="en-US" sz="2400" dirty="0">
              <a:latin typeface="Helvetica"/>
              <a:cs typeface="Helvetica"/>
            </a:endParaRPr>
          </a:p>
          <a:p>
            <a:pPr>
              <a:lnSpc>
                <a:spcPct val="100000"/>
              </a:lnSpc>
              <a:spcBef>
                <a:spcPts val="20"/>
              </a:spcBef>
            </a:pPr>
            <a:endParaRPr lang="en-US" sz="2400" dirty="0">
              <a:latin typeface="Helvetica"/>
              <a:cs typeface="Helvetica"/>
            </a:endParaRPr>
          </a:p>
          <a:p>
            <a:pPr marL="355600" marR="5080" indent="-342900">
              <a:lnSpc>
                <a:spcPct val="100000"/>
              </a:lnSpc>
              <a:buFont typeface="Wingdings"/>
              <a:buChar char=""/>
              <a:tabLst>
                <a:tab pos="355600" algn="l"/>
              </a:tabLst>
            </a:pPr>
            <a:r>
              <a:rPr lang="en-US" sz="2400" spc="-5" dirty="0">
                <a:latin typeface="Helvetica"/>
                <a:cs typeface="Helvetica"/>
              </a:rPr>
              <a:t>List</a:t>
            </a:r>
            <a:r>
              <a:rPr lang="en-US" sz="2400" spc="5" dirty="0">
                <a:latin typeface="Helvetica"/>
                <a:cs typeface="Helvetica"/>
              </a:rPr>
              <a:t> </a:t>
            </a:r>
            <a:r>
              <a:rPr lang="en-US" sz="2400" dirty="0">
                <a:latin typeface="Helvetica"/>
                <a:cs typeface="Helvetica"/>
              </a:rPr>
              <a:t>of </a:t>
            </a:r>
            <a:r>
              <a:rPr lang="en-US" sz="2400" spc="-5" dirty="0">
                <a:latin typeface="Helvetica"/>
                <a:cs typeface="Helvetica"/>
              </a:rPr>
              <a:t>Disqualifying</a:t>
            </a:r>
            <a:r>
              <a:rPr lang="en-US" sz="2400" spc="45" dirty="0">
                <a:latin typeface="Helvetica"/>
                <a:cs typeface="Helvetica"/>
              </a:rPr>
              <a:t> </a:t>
            </a:r>
            <a:r>
              <a:rPr lang="en-US" sz="2400" spc="-5" dirty="0">
                <a:latin typeface="Helvetica"/>
                <a:cs typeface="Helvetica"/>
              </a:rPr>
              <a:t>Criminal</a:t>
            </a:r>
            <a:r>
              <a:rPr lang="en-US" sz="2400" spc="30" dirty="0">
                <a:latin typeface="Helvetica"/>
                <a:cs typeface="Helvetica"/>
              </a:rPr>
              <a:t> </a:t>
            </a:r>
            <a:r>
              <a:rPr lang="en-US" sz="2400" spc="-5" dirty="0">
                <a:latin typeface="Helvetica"/>
                <a:cs typeface="Helvetica"/>
              </a:rPr>
              <a:t>Offenses</a:t>
            </a:r>
            <a:r>
              <a:rPr lang="en-US" sz="2400" spc="-25" dirty="0">
                <a:latin typeface="Helvetica"/>
                <a:cs typeface="Helvetica"/>
              </a:rPr>
              <a:t> </a:t>
            </a:r>
            <a:r>
              <a:rPr lang="en-US" sz="2400" spc="-5" dirty="0">
                <a:latin typeface="Helvetica"/>
                <a:cs typeface="Helvetica"/>
              </a:rPr>
              <a:t>on</a:t>
            </a:r>
            <a:r>
              <a:rPr lang="en-US" sz="2400" spc="15" dirty="0">
                <a:latin typeface="Helvetica"/>
                <a:cs typeface="Helvetica"/>
              </a:rPr>
              <a:t> </a:t>
            </a:r>
            <a:r>
              <a:rPr lang="en-US" sz="2400" dirty="0">
                <a:latin typeface="Helvetica"/>
                <a:cs typeface="Helvetica"/>
              </a:rPr>
              <a:t>the </a:t>
            </a:r>
            <a:r>
              <a:rPr lang="en-US" sz="2400" spc="-10" dirty="0">
                <a:latin typeface="Helvetica"/>
                <a:cs typeface="Helvetica"/>
              </a:rPr>
              <a:t>PPSC</a:t>
            </a:r>
            <a:r>
              <a:rPr lang="en-US" sz="2400" spc="15" dirty="0">
                <a:latin typeface="Helvetica"/>
                <a:cs typeface="Helvetica"/>
              </a:rPr>
              <a:t> </a:t>
            </a:r>
            <a:r>
              <a:rPr lang="en-US" sz="2400" spc="-5" dirty="0">
                <a:latin typeface="Helvetica"/>
                <a:cs typeface="Helvetica"/>
              </a:rPr>
              <a:t>Nursing </a:t>
            </a:r>
            <a:r>
              <a:rPr lang="en-US" sz="2400" spc="-655" dirty="0">
                <a:latin typeface="Helvetica"/>
                <a:cs typeface="Helvetica"/>
              </a:rPr>
              <a:t> </a:t>
            </a:r>
            <a:r>
              <a:rPr lang="en-US" sz="2400" spc="-5" dirty="0">
                <a:latin typeface="Helvetica"/>
                <a:cs typeface="Helvetica"/>
              </a:rPr>
              <a:t>Program </a:t>
            </a:r>
            <a:r>
              <a:rPr lang="en-US" sz="2400" spc="-10" dirty="0">
                <a:latin typeface="Helvetica"/>
                <a:cs typeface="Helvetica"/>
              </a:rPr>
              <a:t>Website. </a:t>
            </a:r>
            <a:r>
              <a:rPr lang="en-US" sz="2400" dirty="0">
                <a:latin typeface="Helvetica"/>
                <a:cs typeface="Helvetica"/>
              </a:rPr>
              <a:t>A </a:t>
            </a:r>
            <a:r>
              <a:rPr lang="en-US" sz="2400" b="1" dirty="0">
                <a:latin typeface="Helvetica"/>
                <a:cs typeface="Helvetica"/>
              </a:rPr>
              <a:t>more </a:t>
            </a:r>
            <a:r>
              <a:rPr lang="en-US" sz="2400" b="1" spc="-5" dirty="0">
                <a:latin typeface="Helvetica"/>
                <a:cs typeface="Helvetica"/>
              </a:rPr>
              <a:t>comprehensive </a:t>
            </a:r>
            <a:r>
              <a:rPr lang="en-US" sz="2400" b="1" dirty="0">
                <a:latin typeface="Helvetica"/>
                <a:cs typeface="Helvetica"/>
              </a:rPr>
              <a:t>list </a:t>
            </a:r>
            <a:r>
              <a:rPr lang="en-US" sz="2400" spc="-5" dirty="0">
                <a:latin typeface="Helvetica"/>
                <a:cs typeface="Helvetica"/>
              </a:rPr>
              <a:t>and</a:t>
            </a:r>
            <a:r>
              <a:rPr lang="en-US" sz="2400" dirty="0">
                <a:latin typeface="Helvetica"/>
                <a:cs typeface="Helvetica"/>
              </a:rPr>
              <a:t> </a:t>
            </a:r>
            <a:r>
              <a:rPr lang="en-US" sz="2400" spc="-5" dirty="0">
                <a:latin typeface="Helvetica"/>
                <a:cs typeface="Helvetica"/>
              </a:rPr>
              <a:t>explanations can be found </a:t>
            </a:r>
            <a:r>
              <a:rPr lang="en-US" sz="2400" dirty="0">
                <a:latin typeface="Helvetica"/>
                <a:cs typeface="Helvetica"/>
              </a:rPr>
              <a:t>at the DORA </a:t>
            </a:r>
            <a:r>
              <a:rPr lang="en-US" sz="2400" spc="-5" dirty="0">
                <a:latin typeface="Helvetica"/>
                <a:cs typeface="Helvetica"/>
              </a:rPr>
              <a:t>website: </a:t>
            </a:r>
            <a:r>
              <a:rPr lang="en-US" sz="2400" dirty="0">
                <a:solidFill>
                  <a:srgbClr val="0000FF"/>
                </a:solidFill>
                <a:latin typeface="Helvetica"/>
                <a:cs typeface="Helvetica"/>
              </a:rPr>
              <a:t> </a:t>
            </a:r>
            <a:r>
              <a:rPr lang="en-US" sz="2400" u="heavy" spc="-5" dirty="0">
                <a:solidFill>
                  <a:srgbClr val="0000FF"/>
                </a:solidFill>
                <a:uFill>
                  <a:solidFill>
                    <a:srgbClr val="0000FF"/>
                  </a:solidFill>
                </a:uFill>
                <a:latin typeface="Helvetica"/>
                <a:cs typeface="Helvetica"/>
                <a:hlinkClick r:id="rId5"/>
              </a:rPr>
              <a:t>https://www.Colorado.gov/pacific/dora/Nursing</a:t>
            </a:r>
            <a:endParaRPr lang="en-US" sz="2400" dirty="0">
              <a:latin typeface="Helvetica"/>
              <a:cs typeface="Helvetica"/>
            </a:endParaRPr>
          </a:p>
          <a:p>
            <a:endParaRPr lang="en-US" dirty="0"/>
          </a:p>
        </p:txBody>
      </p:sp>
      <p:pic>
        <p:nvPicPr>
          <p:cNvPr id="5" name="Recorded Sound">
            <a:hlinkClick r:id="" action="ppaction://media"/>
            <a:extLst>
              <a:ext uri="{FF2B5EF4-FFF2-40B4-BE49-F238E27FC236}">
                <a16:creationId xmlns:a16="http://schemas.microsoft.com/office/drawing/2014/main" id="{D901EDF7-144C-0F2D-AA89-843EFE94EF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0359" y="2684362"/>
            <a:ext cx="609600" cy="609600"/>
          </a:xfrm>
          <a:prstGeom prst="rect">
            <a:avLst/>
          </a:prstGeom>
        </p:spPr>
      </p:pic>
    </p:spTree>
    <p:extLst>
      <p:ext uri="{BB962C8B-B14F-4D97-AF65-F5344CB8AC3E}">
        <p14:creationId xmlns:p14="http://schemas.microsoft.com/office/powerpoint/2010/main" val="380461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0FC8-9022-918E-733F-A732E6014D97}"/>
              </a:ext>
            </a:extLst>
          </p:cNvPr>
          <p:cNvSpPr>
            <a:spLocks noGrp="1"/>
          </p:cNvSpPr>
          <p:nvPr>
            <p:ph type="title"/>
          </p:nvPr>
        </p:nvSpPr>
        <p:spPr/>
        <p:txBody>
          <a:bodyPr/>
          <a:lstStyle/>
          <a:p>
            <a:pPr algn="ctr"/>
            <a:r>
              <a:rPr lang="en-US" dirty="0"/>
              <a:t>ADN Program Requirements</a:t>
            </a:r>
          </a:p>
        </p:txBody>
      </p:sp>
      <p:sp>
        <p:nvSpPr>
          <p:cNvPr id="3" name="Content Placeholder 2">
            <a:extLst>
              <a:ext uri="{FF2B5EF4-FFF2-40B4-BE49-F238E27FC236}">
                <a16:creationId xmlns:a16="http://schemas.microsoft.com/office/drawing/2014/main" id="{DF8F88D6-579A-700A-FC61-05AD5A7AEF9F}"/>
              </a:ext>
            </a:extLst>
          </p:cNvPr>
          <p:cNvSpPr>
            <a:spLocks noGrp="1"/>
          </p:cNvSpPr>
          <p:nvPr>
            <p:ph idx="1"/>
          </p:nvPr>
        </p:nvSpPr>
        <p:spPr>
          <a:xfrm>
            <a:off x="598714" y="1446415"/>
            <a:ext cx="10515600" cy="4595611"/>
          </a:xfrm>
        </p:spPr>
        <p:txBody>
          <a:bodyPr>
            <a:normAutofit fontScale="77500" lnSpcReduction="20000"/>
          </a:bodyPr>
          <a:lstStyle/>
          <a:p>
            <a:pPr>
              <a:lnSpc>
                <a:spcPct val="100000"/>
              </a:lnSpc>
              <a:spcBef>
                <a:spcPts val="5"/>
              </a:spcBef>
              <a:buFont typeface="Wingdings"/>
              <a:buChar char=""/>
            </a:pPr>
            <a:endParaRPr lang="en-US" sz="2400" dirty="0">
              <a:latin typeface="Helvetica"/>
              <a:cs typeface="Helvetica"/>
            </a:endParaRPr>
          </a:p>
          <a:p>
            <a:pPr marL="469265" indent="-457200">
              <a:lnSpc>
                <a:spcPct val="100000"/>
              </a:lnSpc>
              <a:buFont typeface="Wingdings"/>
              <a:buChar char=""/>
              <a:tabLst>
                <a:tab pos="469265" algn="l"/>
                <a:tab pos="469900" algn="l"/>
              </a:tabLst>
            </a:pPr>
            <a:r>
              <a:rPr lang="en-US" sz="2400" spc="-5" dirty="0">
                <a:latin typeface="Helvetica"/>
                <a:cs typeface="Helvetica"/>
              </a:rPr>
              <a:t>This is</a:t>
            </a:r>
            <a:r>
              <a:rPr lang="en-US" sz="2400" dirty="0">
                <a:latin typeface="Helvetica"/>
                <a:cs typeface="Helvetica"/>
              </a:rPr>
              <a:t> </a:t>
            </a:r>
            <a:r>
              <a:rPr lang="en-US" sz="2400" spc="-5" dirty="0">
                <a:latin typeface="Helvetica"/>
                <a:cs typeface="Helvetica"/>
              </a:rPr>
              <a:t>a</a:t>
            </a:r>
            <a:r>
              <a:rPr lang="en-US" sz="2400" spc="5" dirty="0">
                <a:solidFill>
                  <a:srgbClr val="C0504D"/>
                </a:solidFill>
                <a:latin typeface="Helvetica"/>
                <a:cs typeface="Helvetica"/>
              </a:rPr>
              <a:t> </a:t>
            </a:r>
            <a:r>
              <a:rPr lang="en-US" sz="2400" b="1" i="1" spc="-15" dirty="0">
                <a:solidFill>
                  <a:srgbClr val="C0504D"/>
                </a:solidFill>
                <a:uFill>
                  <a:solidFill>
                    <a:srgbClr val="C0504D"/>
                  </a:solidFill>
                </a:uFill>
                <a:latin typeface="HelveticaNeue-BoldItalic"/>
                <a:cs typeface="HelveticaNeue-BoldItalic"/>
              </a:rPr>
              <a:t>full</a:t>
            </a:r>
            <a:r>
              <a:rPr lang="en-US" sz="2400" b="1" i="1" spc="15" dirty="0">
                <a:solidFill>
                  <a:srgbClr val="C0504D"/>
                </a:solidFill>
                <a:uFill>
                  <a:solidFill>
                    <a:srgbClr val="C0504D"/>
                  </a:solidFill>
                </a:uFill>
                <a:latin typeface="HelveticaNeue-BoldItalic"/>
                <a:cs typeface="HelveticaNeue-BoldItalic"/>
              </a:rPr>
              <a:t>-</a:t>
            </a:r>
            <a:r>
              <a:rPr lang="en-US" sz="2400" b="1" i="1" spc="-45" dirty="0">
                <a:solidFill>
                  <a:srgbClr val="C0504D"/>
                </a:solidFill>
                <a:uFill>
                  <a:solidFill>
                    <a:srgbClr val="C0504D"/>
                  </a:solidFill>
                </a:uFill>
                <a:latin typeface="HelveticaNeue-BoldItalic"/>
                <a:cs typeface="HelveticaNeue-BoldItalic"/>
              </a:rPr>
              <a:t>time</a:t>
            </a:r>
            <a:r>
              <a:rPr lang="en-US" sz="2400" b="1" i="1" spc="85" dirty="0">
                <a:solidFill>
                  <a:srgbClr val="C0504D"/>
                </a:solidFill>
                <a:latin typeface="HelveticaNeue-BoldItalic"/>
                <a:cs typeface="HelveticaNeue-BoldItalic"/>
              </a:rPr>
              <a:t> </a:t>
            </a:r>
            <a:r>
              <a:rPr lang="en-US" sz="2400" spc="-5" dirty="0">
                <a:latin typeface="Helvetica"/>
                <a:cs typeface="Helvetica"/>
              </a:rPr>
              <a:t>program.</a:t>
            </a:r>
            <a:endParaRPr lang="en-US" sz="2400" dirty="0">
              <a:latin typeface="Helvetica"/>
              <a:cs typeface="Helvetica"/>
            </a:endParaRPr>
          </a:p>
          <a:p>
            <a:pPr>
              <a:lnSpc>
                <a:spcPct val="100000"/>
              </a:lnSpc>
              <a:buFont typeface="Wingdings"/>
              <a:buChar char=""/>
            </a:pPr>
            <a:endParaRPr lang="en-US" sz="2400" dirty="0">
              <a:latin typeface="Helvetica"/>
              <a:cs typeface="Helvetica"/>
            </a:endParaRPr>
          </a:p>
          <a:p>
            <a:pPr marL="469265" marR="544195" indent="-457200">
              <a:lnSpc>
                <a:spcPct val="100000"/>
              </a:lnSpc>
              <a:buFont typeface="Wingdings"/>
              <a:buChar char=""/>
              <a:tabLst>
                <a:tab pos="469265" algn="l"/>
                <a:tab pos="469900" algn="l"/>
              </a:tabLst>
            </a:pPr>
            <a:r>
              <a:rPr lang="en-US" sz="2400" dirty="0">
                <a:latin typeface="Helvetica"/>
                <a:cs typeface="Helvetica"/>
              </a:rPr>
              <a:t>Only </a:t>
            </a:r>
            <a:r>
              <a:rPr lang="en-US" sz="2400" spc="-5" dirty="0">
                <a:latin typeface="Helvetica"/>
                <a:cs typeface="Helvetica"/>
              </a:rPr>
              <a:t>minimal</a:t>
            </a:r>
            <a:r>
              <a:rPr lang="en-US" sz="2400" spc="15" dirty="0">
                <a:latin typeface="Helvetica"/>
                <a:cs typeface="Helvetica"/>
              </a:rPr>
              <a:t> </a:t>
            </a:r>
            <a:r>
              <a:rPr lang="en-US" sz="2400" dirty="0">
                <a:latin typeface="Helvetica"/>
                <a:cs typeface="Helvetica"/>
              </a:rPr>
              <a:t>&amp;</a:t>
            </a:r>
            <a:r>
              <a:rPr lang="en-US" sz="2400" spc="-15" dirty="0">
                <a:latin typeface="Helvetica"/>
                <a:cs typeface="Helvetica"/>
              </a:rPr>
              <a:t> </a:t>
            </a:r>
            <a:r>
              <a:rPr lang="en-US" sz="2400" spc="-5" dirty="0">
                <a:latin typeface="Helvetica"/>
                <a:cs typeface="Helvetica"/>
              </a:rPr>
              <a:t>flexible</a:t>
            </a:r>
            <a:r>
              <a:rPr lang="en-US" sz="2400" spc="30" dirty="0">
                <a:latin typeface="Helvetica"/>
                <a:cs typeface="Helvetica"/>
              </a:rPr>
              <a:t> </a:t>
            </a:r>
            <a:r>
              <a:rPr lang="en-US" sz="2400" spc="-5" dirty="0">
                <a:latin typeface="Helvetica"/>
                <a:cs typeface="Helvetica"/>
              </a:rPr>
              <a:t>employment</a:t>
            </a:r>
            <a:r>
              <a:rPr lang="en-US" sz="2400" spc="10" dirty="0">
                <a:latin typeface="Helvetica"/>
                <a:cs typeface="Helvetica"/>
              </a:rPr>
              <a:t> </a:t>
            </a:r>
            <a:r>
              <a:rPr lang="en-US" sz="2400" spc="-5" dirty="0">
                <a:latin typeface="Helvetica"/>
                <a:cs typeface="Helvetica"/>
              </a:rPr>
              <a:t>will</a:t>
            </a:r>
            <a:r>
              <a:rPr lang="en-US" sz="2400" spc="15" dirty="0">
                <a:latin typeface="Helvetica"/>
                <a:cs typeface="Helvetica"/>
              </a:rPr>
              <a:t> </a:t>
            </a:r>
            <a:r>
              <a:rPr lang="en-US" sz="2400" spc="-5" dirty="0">
                <a:latin typeface="Helvetica"/>
                <a:cs typeface="Helvetica"/>
              </a:rPr>
              <a:t>be possible</a:t>
            </a:r>
            <a:r>
              <a:rPr lang="en-US" sz="2400" spc="40" dirty="0">
                <a:latin typeface="Helvetica"/>
                <a:cs typeface="Helvetica"/>
              </a:rPr>
              <a:t> </a:t>
            </a:r>
            <a:r>
              <a:rPr lang="en-US" sz="2400" spc="-5" dirty="0">
                <a:latin typeface="Helvetica"/>
                <a:cs typeface="Helvetica"/>
              </a:rPr>
              <a:t>during</a:t>
            </a:r>
            <a:r>
              <a:rPr lang="en-US" sz="2400" spc="15" dirty="0">
                <a:latin typeface="Helvetica"/>
                <a:cs typeface="Helvetica"/>
              </a:rPr>
              <a:t> </a:t>
            </a:r>
            <a:r>
              <a:rPr lang="en-US" sz="2400" spc="-5" dirty="0">
                <a:latin typeface="Helvetica"/>
                <a:cs typeface="Helvetica"/>
              </a:rPr>
              <a:t>nursing</a:t>
            </a:r>
            <a:r>
              <a:rPr lang="en-US" sz="2400" spc="25" dirty="0">
                <a:latin typeface="Helvetica"/>
                <a:cs typeface="Helvetica"/>
              </a:rPr>
              <a:t> </a:t>
            </a:r>
            <a:r>
              <a:rPr lang="en-US" sz="2400" spc="-5" dirty="0">
                <a:latin typeface="Helvetica"/>
                <a:cs typeface="Helvetica"/>
              </a:rPr>
              <a:t>courses</a:t>
            </a:r>
            <a:r>
              <a:rPr lang="en-US" sz="2400" spc="20" dirty="0">
                <a:latin typeface="Helvetica"/>
                <a:cs typeface="Helvetica"/>
              </a:rPr>
              <a:t> </a:t>
            </a:r>
            <a:r>
              <a:rPr lang="en-US" sz="2400" dirty="0">
                <a:latin typeface="Helvetica"/>
                <a:cs typeface="Helvetica"/>
              </a:rPr>
              <a:t>–</a:t>
            </a:r>
            <a:r>
              <a:rPr lang="en-US" sz="2400" spc="5" dirty="0">
                <a:latin typeface="Helvetica"/>
                <a:cs typeface="Helvetica"/>
              </a:rPr>
              <a:t> </a:t>
            </a:r>
            <a:r>
              <a:rPr lang="en-US" sz="2400" spc="-5" dirty="0">
                <a:latin typeface="Helvetica"/>
                <a:cs typeface="Helvetica"/>
              </a:rPr>
              <a:t>we cannot </a:t>
            </a:r>
            <a:r>
              <a:rPr lang="en-US" sz="2400" spc="-655" dirty="0">
                <a:latin typeface="Helvetica"/>
                <a:cs typeface="Helvetica"/>
              </a:rPr>
              <a:t> </a:t>
            </a:r>
            <a:r>
              <a:rPr lang="en-US" sz="2400" spc="-5" dirty="0">
                <a:latin typeface="Helvetica"/>
                <a:cs typeface="Helvetica"/>
              </a:rPr>
              <a:t>accommodate</a:t>
            </a:r>
            <a:r>
              <a:rPr lang="en-US" sz="2400" spc="5" dirty="0">
                <a:latin typeface="Helvetica"/>
                <a:cs typeface="Helvetica"/>
              </a:rPr>
              <a:t> </a:t>
            </a:r>
            <a:r>
              <a:rPr lang="en-US" sz="2400" spc="-5" dirty="0">
                <a:latin typeface="Helvetica"/>
                <a:cs typeface="Helvetica"/>
              </a:rPr>
              <a:t>work</a:t>
            </a:r>
            <a:r>
              <a:rPr lang="en-US" sz="2400" spc="5" dirty="0">
                <a:latin typeface="Helvetica"/>
                <a:cs typeface="Helvetica"/>
              </a:rPr>
              <a:t> </a:t>
            </a:r>
            <a:r>
              <a:rPr lang="en-US" sz="2400" spc="-5" dirty="0">
                <a:latin typeface="Helvetica"/>
                <a:cs typeface="Helvetica"/>
              </a:rPr>
              <a:t>schedules </a:t>
            </a:r>
          </a:p>
          <a:p>
            <a:pPr marL="469265" marR="544195" indent="-457200">
              <a:lnSpc>
                <a:spcPct val="100000"/>
              </a:lnSpc>
              <a:buFont typeface="Wingdings"/>
              <a:buChar char=""/>
              <a:tabLst>
                <a:tab pos="469265" algn="l"/>
                <a:tab pos="469900" algn="l"/>
              </a:tabLst>
            </a:pPr>
            <a:endParaRPr lang="en-US" sz="2400" spc="-5" dirty="0">
              <a:latin typeface="Helvetica"/>
              <a:cs typeface="Helvetica"/>
            </a:endParaRPr>
          </a:p>
          <a:p>
            <a:pPr marL="469900" indent="-457200">
              <a:lnSpc>
                <a:spcPct val="100000"/>
              </a:lnSpc>
              <a:spcBef>
                <a:spcPts val="100"/>
              </a:spcBef>
              <a:buFont typeface="Wingdings"/>
              <a:buChar char=""/>
              <a:tabLst>
                <a:tab pos="469265" algn="l"/>
                <a:tab pos="469900" algn="l"/>
              </a:tabLst>
            </a:pPr>
            <a:r>
              <a:rPr lang="en-US" sz="2400" spc="-5" dirty="0">
                <a:latin typeface="Helvetica"/>
                <a:cs typeface="Helvetica"/>
              </a:rPr>
              <a:t>Clinical</a:t>
            </a:r>
            <a:r>
              <a:rPr lang="en-US" sz="2400" spc="45" dirty="0">
                <a:latin typeface="Helvetica"/>
                <a:cs typeface="Helvetica"/>
              </a:rPr>
              <a:t> </a:t>
            </a:r>
            <a:r>
              <a:rPr lang="en-US" sz="2400" spc="-5" dirty="0">
                <a:latin typeface="Helvetica"/>
                <a:cs typeface="Helvetica"/>
              </a:rPr>
              <a:t>and</a:t>
            </a:r>
            <a:r>
              <a:rPr lang="en-US" sz="2400" spc="10" dirty="0">
                <a:latin typeface="Helvetica"/>
                <a:cs typeface="Helvetica"/>
              </a:rPr>
              <a:t> </a:t>
            </a:r>
            <a:r>
              <a:rPr lang="en-US" sz="2400" spc="-5" dirty="0">
                <a:latin typeface="Helvetica"/>
                <a:cs typeface="Helvetica"/>
              </a:rPr>
              <a:t>Lab</a:t>
            </a:r>
            <a:r>
              <a:rPr lang="en-US" sz="2400" spc="-10" dirty="0">
                <a:latin typeface="Helvetica"/>
                <a:cs typeface="Helvetica"/>
              </a:rPr>
              <a:t> </a:t>
            </a:r>
            <a:r>
              <a:rPr lang="en-US" sz="2400" spc="-5" dirty="0">
                <a:latin typeface="Helvetica"/>
                <a:cs typeface="Helvetica"/>
              </a:rPr>
              <a:t>hours</a:t>
            </a:r>
            <a:r>
              <a:rPr lang="en-US" sz="2400" spc="20" dirty="0">
                <a:latin typeface="Helvetica"/>
                <a:cs typeface="Helvetica"/>
              </a:rPr>
              <a:t> </a:t>
            </a:r>
            <a:r>
              <a:rPr lang="en-US" sz="2400" spc="-5" dirty="0">
                <a:latin typeface="Helvetica"/>
                <a:cs typeface="Helvetica"/>
              </a:rPr>
              <a:t>are</a:t>
            </a:r>
            <a:r>
              <a:rPr lang="en-US" sz="2400" spc="5" dirty="0">
                <a:latin typeface="Helvetica"/>
                <a:cs typeface="Helvetica"/>
              </a:rPr>
              <a:t> </a:t>
            </a:r>
            <a:r>
              <a:rPr lang="en-US" sz="2400" b="1" i="1" spc="-5" dirty="0">
                <a:solidFill>
                  <a:srgbClr val="C00000"/>
                </a:solidFill>
                <a:latin typeface="Helvetica"/>
                <a:cs typeface="Helvetica"/>
              </a:rPr>
              <a:t>mandatory</a:t>
            </a:r>
            <a:endParaRPr lang="en-US" sz="2400" b="1" i="1" dirty="0">
              <a:latin typeface="Helvetica"/>
              <a:cs typeface="Helvetica"/>
            </a:endParaRPr>
          </a:p>
          <a:p>
            <a:pPr>
              <a:lnSpc>
                <a:spcPct val="100000"/>
              </a:lnSpc>
              <a:buFont typeface="Wingdings"/>
              <a:buChar char=""/>
            </a:pPr>
            <a:endParaRPr lang="en-US" sz="2400" dirty="0">
              <a:latin typeface="Helvetica"/>
              <a:cs typeface="Helvetica"/>
            </a:endParaRPr>
          </a:p>
          <a:p>
            <a:pPr marL="469900" marR="5080" indent="-457200">
              <a:lnSpc>
                <a:spcPct val="100000"/>
              </a:lnSpc>
              <a:buFont typeface="Wingdings"/>
              <a:buChar char=""/>
              <a:tabLst>
                <a:tab pos="469265" algn="l"/>
                <a:tab pos="469900" algn="l"/>
              </a:tabLst>
            </a:pPr>
            <a:r>
              <a:rPr lang="en-US" sz="2400" spc="-5" dirty="0">
                <a:latin typeface="Helvetica"/>
                <a:cs typeface="Helvetica"/>
              </a:rPr>
              <a:t>Clinicals/Labs</a:t>
            </a:r>
            <a:r>
              <a:rPr lang="en-US" sz="2400" spc="55" dirty="0">
                <a:latin typeface="Helvetica"/>
                <a:cs typeface="Helvetica"/>
              </a:rPr>
              <a:t> </a:t>
            </a:r>
            <a:r>
              <a:rPr lang="en-US" sz="2400" dirty="0">
                <a:latin typeface="Helvetica"/>
                <a:cs typeface="Helvetica"/>
              </a:rPr>
              <a:t>must</a:t>
            </a:r>
            <a:r>
              <a:rPr lang="en-US" sz="2400" spc="-15" dirty="0">
                <a:latin typeface="Helvetica"/>
                <a:cs typeface="Helvetica"/>
              </a:rPr>
              <a:t> </a:t>
            </a:r>
            <a:r>
              <a:rPr lang="en-US" sz="2400" spc="-5" dirty="0">
                <a:latin typeface="Helvetica"/>
                <a:cs typeface="Helvetica"/>
              </a:rPr>
              <a:t>be</a:t>
            </a:r>
            <a:r>
              <a:rPr lang="en-US" sz="2400" dirty="0">
                <a:latin typeface="Helvetica"/>
                <a:cs typeface="Helvetica"/>
              </a:rPr>
              <a:t> </a:t>
            </a:r>
            <a:r>
              <a:rPr lang="en-US" sz="2400" spc="-5" dirty="0">
                <a:latin typeface="Helvetica"/>
                <a:cs typeface="Helvetica"/>
              </a:rPr>
              <a:t>completed</a:t>
            </a:r>
            <a:r>
              <a:rPr lang="en-US" sz="2400" spc="30" dirty="0">
                <a:latin typeface="Helvetica"/>
                <a:cs typeface="Helvetica"/>
              </a:rPr>
              <a:t> </a:t>
            </a:r>
            <a:r>
              <a:rPr lang="en-US" sz="2400" spc="-5" dirty="0">
                <a:latin typeface="Helvetica"/>
                <a:cs typeface="Helvetica"/>
              </a:rPr>
              <a:t>as</a:t>
            </a:r>
            <a:r>
              <a:rPr lang="en-US" sz="2400" spc="-10" dirty="0">
                <a:latin typeface="Helvetica"/>
                <a:cs typeface="Helvetica"/>
              </a:rPr>
              <a:t> </a:t>
            </a:r>
            <a:r>
              <a:rPr lang="en-US" sz="2400" spc="-5" dirty="0">
                <a:latin typeface="Helvetica"/>
                <a:cs typeface="Helvetica"/>
              </a:rPr>
              <a:t>scheduled</a:t>
            </a:r>
            <a:r>
              <a:rPr lang="en-US" sz="2400" spc="50" dirty="0">
                <a:latin typeface="Helvetica"/>
                <a:cs typeface="Helvetica"/>
              </a:rPr>
              <a:t> </a:t>
            </a:r>
            <a:r>
              <a:rPr lang="en-US" sz="2400" dirty="0">
                <a:latin typeface="Helvetica"/>
                <a:cs typeface="Helvetica"/>
              </a:rPr>
              <a:t>– </a:t>
            </a:r>
            <a:r>
              <a:rPr lang="en-US" sz="2400" spc="5" dirty="0">
                <a:latin typeface="Helvetica"/>
                <a:cs typeface="Helvetica"/>
              </a:rPr>
              <a:t> </a:t>
            </a:r>
            <a:r>
              <a:rPr lang="en-US" sz="2400" spc="-5" dirty="0">
                <a:latin typeface="Helvetica"/>
                <a:cs typeface="Helvetica"/>
              </a:rPr>
              <a:t>make</a:t>
            </a:r>
            <a:r>
              <a:rPr lang="en-US" sz="2400" spc="10" dirty="0">
                <a:latin typeface="Helvetica"/>
                <a:cs typeface="Helvetica"/>
              </a:rPr>
              <a:t> </a:t>
            </a:r>
            <a:r>
              <a:rPr lang="en-US" sz="2400" spc="-5" dirty="0">
                <a:latin typeface="Helvetica"/>
                <a:cs typeface="Helvetica"/>
              </a:rPr>
              <a:t>up</a:t>
            </a:r>
            <a:r>
              <a:rPr lang="en-US" sz="2400" spc="10" dirty="0">
                <a:latin typeface="Helvetica"/>
                <a:cs typeface="Helvetica"/>
              </a:rPr>
              <a:t> </a:t>
            </a:r>
            <a:r>
              <a:rPr lang="en-US" sz="2400" spc="-5" dirty="0">
                <a:latin typeface="Helvetica"/>
                <a:cs typeface="Helvetica"/>
              </a:rPr>
              <a:t>opportunities</a:t>
            </a:r>
            <a:r>
              <a:rPr lang="en-US" sz="2400" spc="30" dirty="0">
                <a:latin typeface="Helvetica"/>
                <a:cs typeface="Helvetica"/>
              </a:rPr>
              <a:t> </a:t>
            </a:r>
            <a:r>
              <a:rPr lang="en-US" sz="2400" spc="-5" dirty="0">
                <a:latin typeface="Helvetica"/>
                <a:cs typeface="Helvetica"/>
              </a:rPr>
              <a:t>are</a:t>
            </a:r>
            <a:r>
              <a:rPr lang="en-US" sz="2400" spc="10" dirty="0">
                <a:latin typeface="Helvetica"/>
                <a:cs typeface="Helvetica"/>
              </a:rPr>
              <a:t> </a:t>
            </a:r>
            <a:r>
              <a:rPr lang="en-US" sz="2400" spc="-10" dirty="0">
                <a:latin typeface="Helvetica"/>
                <a:cs typeface="Helvetica"/>
              </a:rPr>
              <a:t>difficult</a:t>
            </a:r>
            <a:r>
              <a:rPr lang="en-US" sz="2400" spc="15" dirty="0">
                <a:latin typeface="Helvetica"/>
                <a:cs typeface="Helvetica"/>
              </a:rPr>
              <a:t> </a:t>
            </a:r>
            <a:r>
              <a:rPr lang="en-US" sz="2400" dirty="0">
                <a:latin typeface="Helvetica"/>
                <a:cs typeface="Helvetica"/>
              </a:rPr>
              <a:t>to </a:t>
            </a:r>
            <a:r>
              <a:rPr lang="en-US" sz="2400" spc="-5" dirty="0">
                <a:latin typeface="Helvetica"/>
                <a:cs typeface="Helvetica"/>
              </a:rPr>
              <a:t>schedule</a:t>
            </a:r>
            <a:r>
              <a:rPr lang="en-US" sz="2400" spc="30" dirty="0">
                <a:latin typeface="Helvetica"/>
                <a:cs typeface="Helvetica"/>
              </a:rPr>
              <a:t> </a:t>
            </a:r>
            <a:r>
              <a:rPr lang="en-US" sz="2400" spc="-5" dirty="0">
                <a:latin typeface="Helvetica"/>
                <a:cs typeface="Helvetica"/>
              </a:rPr>
              <a:t>and </a:t>
            </a:r>
            <a:r>
              <a:rPr lang="en-US" sz="2400" spc="-655" dirty="0">
                <a:latin typeface="Helvetica"/>
                <a:cs typeface="Helvetica"/>
              </a:rPr>
              <a:t> </a:t>
            </a:r>
            <a:r>
              <a:rPr lang="en-US" sz="2400" spc="-5" dirty="0">
                <a:latin typeface="Helvetica"/>
                <a:cs typeface="Helvetica"/>
              </a:rPr>
              <a:t>often</a:t>
            </a:r>
            <a:r>
              <a:rPr lang="en-US" sz="2400" spc="-20" dirty="0">
                <a:latin typeface="Helvetica"/>
                <a:cs typeface="Helvetica"/>
              </a:rPr>
              <a:t> </a:t>
            </a:r>
            <a:r>
              <a:rPr lang="en-US" sz="2400" dirty="0">
                <a:latin typeface="Helvetica"/>
                <a:cs typeface="Helvetica"/>
              </a:rPr>
              <a:t>not</a:t>
            </a:r>
            <a:r>
              <a:rPr lang="en-US" sz="2400" spc="-10" dirty="0">
                <a:latin typeface="Helvetica"/>
                <a:cs typeface="Helvetica"/>
              </a:rPr>
              <a:t> </a:t>
            </a:r>
            <a:r>
              <a:rPr lang="en-US" sz="2400" spc="-5" dirty="0">
                <a:latin typeface="Helvetica"/>
                <a:cs typeface="Helvetica"/>
              </a:rPr>
              <a:t>available</a:t>
            </a:r>
            <a:endParaRPr lang="en-US" sz="2400" dirty="0">
              <a:latin typeface="Helvetica"/>
              <a:cs typeface="Helvetica"/>
            </a:endParaRPr>
          </a:p>
          <a:p>
            <a:pPr>
              <a:lnSpc>
                <a:spcPct val="100000"/>
              </a:lnSpc>
              <a:spcBef>
                <a:spcPts val="5"/>
              </a:spcBef>
              <a:buFont typeface="Wingdings"/>
              <a:buChar char=""/>
            </a:pPr>
            <a:endParaRPr lang="en-US" sz="2400" dirty="0">
              <a:latin typeface="Helvetica"/>
              <a:cs typeface="Helvetica"/>
            </a:endParaRPr>
          </a:p>
          <a:p>
            <a:pPr marL="469900" marR="673100" indent="-457200">
              <a:lnSpc>
                <a:spcPct val="100000"/>
              </a:lnSpc>
              <a:buFont typeface="Wingdings"/>
              <a:buChar char=""/>
              <a:tabLst>
                <a:tab pos="469265" algn="l"/>
                <a:tab pos="469900" algn="l"/>
              </a:tabLst>
            </a:pPr>
            <a:r>
              <a:rPr lang="en-US" sz="2400" spc="-10" dirty="0">
                <a:latin typeface="Helvetica"/>
                <a:cs typeface="Helvetica"/>
              </a:rPr>
              <a:t>Transportation </a:t>
            </a:r>
            <a:r>
              <a:rPr lang="en-US" sz="2400" dirty="0">
                <a:latin typeface="Helvetica"/>
                <a:cs typeface="Helvetica"/>
              </a:rPr>
              <a:t>to</a:t>
            </a:r>
            <a:r>
              <a:rPr lang="en-US" sz="2400" spc="-15" dirty="0">
                <a:latin typeface="Helvetica"/>
                <a:cs typeface="Helvetica"/>
              </a:rPr>
              <a:t> </a:t>
            </a:r>
            <a:r>
              <a:rPr lang="en-US" sz="2400" spc="-5" dirty="0">
                <a:latin typeface="Helvetica"/>
                <a:cs typeface="Helvetica"/>
              </a:rPr>
              <a:t>clinical</a:t>
            </a:r>
            <a:r>
              <a:rPr lang="en-US" sz="2400" spc="35" dirty="0">
                <a:latin typeface="Helvetica"/>
                <a:cs typeface="Helvetica"/>
              </a:rPr>
              <a:t> </a:t>
            </a:r>
            <a:r>
              <a:rPr lang="en-US" sz="2400" dirty="0">
                <a:latin typeface="Helvetica"/>
                <a:cs typeface="Helvetica"/>
              </a:rPr>
              <a:t>sites</a:t>
            </a:r>
            <a:r>
              <a:rPr lang="en-US" sz="2400" spc="-15" dirty="0">
                <a:latin typeface="Helvetica"/>
                <a:cs typeface="Helvetica"/>
              </a:rPr>
              <a:t> </a:t>
            </a:r>
            <a:r>
              <a:rPr lang="en-US" sz="2400" spc="-5" dirty="0">
                <a:latin typeface="Helvetica"/>
                <a:cs typeface="Helvetica"/>
              </a:rPr>
              <a:t>is</a:t>
            </a:r>
            <a:r>
              <a:rPr lang="en-US" sz="2400" spc="-10" dirty="0">
                <a:latin typeface="Helvetica"/>
                <a:cs typeface="Helvetica"/>
              </a:rPr>
              <a:t> </a:t>
            </a:r>
            <a:r>
              <a:rPr lang="en-US" sz="2400" dirty="0">
                <a:latin typeface="Helvetica"/>
                <a:cs typeface="Helvetica"/>
              </a:rPr>
              <a:t>the</a:t>
            </a:r>
            <a:r>
              <a:rPr lang="en-US" sz="2400" spc="-5" dirty="0">
                <a:latin typeface="Helvetica"/>
                <a:cs typeface="Helvetica"/>
              </a:rPr>
              <a:t> students’ </a:t>
            </a:r>
            <a:r>
              <a:rPr lang="en-US" sz="2400" spc="-655" dirty="0">
                <a:latin typeface="Helvetica"/>
                <a:cs typeface="Helvetica"/>
              </a:rPr>
              <a:t> </a:t>
            </a:r>
            <a:r>
              <a:rPr lang="en-US" sz="2400" spc="-5" dirty="0">
                <a:latin typeface="Helvetica"/>
                <a:cs typeface="Helvetica"/>
              </a:rPr>
              <a:t>responsibility</a:t>
            </a:r>
          </a:p>
          <a:p>
            <a:pPr marL="469900" marR="673100" indent="-457200">
              <a:lnSpc>
                <a:spcPct val="100000"/>
              </a:lnSpc>
              <a:buFont typeface="Wingdings"/>
              <a:buChar char=""/>
              <a:tabLst>
                <a:tab pos="469265" algn="l"/>
                <a:tab pos="469900" algn="l"/>
              </a:tabLst>
            </a:pPr>
            <a:endParaRPr lang="en-US" sz="2400" spc="-5" dirty="0">
              <a:latin typeface="Helvetica"/>
              <a:cs typeface="Helvetica"/>
            </a:endParaRPr>
          </a:p>
          <a:p>
            <a:pPr marL="469900" marR="673100" indent="-457200">
              <a:lnSpc>
                <a:spcPct val="100000"/>
              </a:lnSpc>
              <a:buFont typeface="Wingdings"/>
              <a:buChar char=""/>
              <a:tabLst>
                <a:tab pos="469265" algn="l"/>
                <a:tab pos="469900" algn="l"/>
              </a:tabLst>
            </a:pPr>
            <a:r>
              <a:rPr lang="en-US" sz="2400" spc="-5" dirty="0">
                <a:latin typeface="Helvetica"/>
                <a:cs typeface="Helvetica"/>
              </a:rPr>
              <a:t>Accommodating childcare issue is the students’ responsibility</a:t>
            </a:r>
            <a:endParaRPr lang="en-US" sz="2400" dirty="0">
              <a:latin typeface="Helvetica"/>
              <a:cs typeface="Helvetica"/>
            </a:endParaRPr>
          </a:p>
          <a:p>
            <a:pPr marL="469265" marR="544195" indent="-457200">
              <a:lnSpc>
                <a:spcPct val="100000"/>
              </a:lnSpc>
              <a:buFont typeface="Wingdings"/>
              <a:buChar char=""/>
              <a:tabLst>
                <a:tab pos="469265" algn="l"/>
                <a:tab pos="469900" algn="l"/>
              </a:tabLst>
            </a:pPr>
            <a:endParaRPr lang="en-US" sz="2400" dirty="0">
              <a:latin typeface="Helvetica"/>
              <a:cs typeface="Helvetica"/>
            </a:endParaRPr>
          </a:p>
          <a:p>
            <a:endParaRPr lang="en-US" dirty="0"/>
          </a:p>
        </p:txBody>
      </p:sp>
      <p:pic>
        <p:nvPicPr>
          <p:cNvPr id="4" name="Recorded Sound">
            <a:hlinkClick r:id="" action="ppaction://media"/>
            <a:extLst>
              <a:ext uri="{FF2B5EF4-FFF2-40B4-BE49-F238E27FC236}">
                <a16:creationId xmlns:a16="http://schemas.microsoft.com/office/drawing/2014/main" id="{583B2615-0EB4-70E9-79C4-B85DD8C02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4314" y="1934845"/>
            <a:ext cx="487363" cy="487363"/>
          </a:xfrm>
          <a:prstGeom prst="rect">
            <a:avLst/>
          </a:prstGeom>
        </p:spPr>
      </p:pic>
    </p:spTree>
    <p:extLst>
      <p:ext uri="{BB962C8B-B14F-4D97-AF65-F5344CB8AC3E}">
        <p14:creationId xmlns:p14="http://schemas.microsoft.com/office/powerpoint/2010/main" val="40482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DA1C-ECD1-FC38-EFC3-2B04A767BF2D}"/>
              </a:ext>
            </a:extLst>
          </p:cNvPr>
          <p:cNvSpPr>
            <a:spLocks noGrp="1"/>
          </p:cNvSpPr>
          <p:nvPr>
            <p:ph type="title"/>
          </p:nvPr>
        </p:nvSpPr>
        <p:spPr/>
        <p:txBody>
          <a:bodyPr/>
          <a:lstStyle/>
          <a:p>
            <a:pPr algn="ctr"/>
            <a:r>
              <a:rPr lang="en-US" dirty="0"/>
              <a:t>RN to BSN Completion</a:t>
            </a:r>
          </a:p>
        </p:txBody>
      </p:sp>
      <p:sp>
        <p:nvSpPr>
          <p:cNvPr id="3" name="Content Placeholder 2">
            <a:extLst>
              <a:ext uri="{FF2B5EF4-FFF2-40B4-BE49-F238E27FC236}">
                <a16:creationId xmlns:a16="http://schemas.microsoft.com/office/drawing/2014/main" id="{E2D727A3-66BF-D410-5A7D-843601C656B4}"/>
              </a:ext>
            </a:extLst>
          </p:cNvPr>
          <p:cNvSpPr>
            <a:spLocks noGrp="1"/>
          </p:cNvSpPr>
          <p:nvPr>
            <p:ph idx="1"/>
          </p:nvPr>
        </p:nvSpPr>
        <p:spPr/>
        <p:txBody>
          <a:bodyPr>
            <a:normAutofit/>
          </a:bodyPr>
          <a:lstStyle/>
          <a:p>
            <a:pPr marL="299085" marR="94615" indent="-287020">
              <a:lnSpc>
                <a:spcPct val="100000"/>
              </a:lnSpc>
              <a:spcBef>
                <a:spcPts val="100"/>
              </a:spcBef>
              <a:buClr>
                <a:srgbClr val="C00000"/>
              </a:buClr>
              <a:buFont typeface="Wingdings"/>
              <a:buChar char=""/>
              <a:tabLst>
                <a:tab pos="299720" algn="l"/>
              </a:tabLst>
            </a:pPr>
            <a:r>
              <a:rPr lang="en-US" sz="2400" spc="-5" dirty="0">
                <a:latin typeface="Helvetica"/>
                <a:cs typeface="Helvetica"/>
              </a:rPr>
              <a:t>PPSC</a:t>
            </a:r>
            <a:r>
              <a:rPr lang="en-US" sz="2400" dirty="0">
                <a:latin typeface="Helvetica"/>
                <a:cs typeface="Helvetica"/>
              </a:rPr>
              <a:t> </a:t>
            </a:r>
            <a:r>
              <a:rPr lang="en-US" sz="2400" spc="-5" dirty="0">
                <a:latin typeface="Helvetica"/>
                <a:cs typeface="Helvetica"/>
              </a:rPr>
              <a:t>allows</a:t>
            </a:r>
            <a:r>
              <a:rPr lang="en-US" sz="2400" spc="30" dirty="0">
                <a:latin typeface="Helvetica"/>
                <a:cs typeface="Helvetica"/>
              </a:rPr>
              <a:t> </a:t>
            </a:r>
            <a:r>
              <a:rPr lang="en-US" sz="2400" dirty="0">
                <a:latin typeface="Helvetica"/>
                <a:cs typeface="Helvetica"/>
              </a:rPr>
              <a:t>students </a:t>
            </a:r>
            <a:r>
              <a:rPr lang="en-US" sz="2400" spc="-10" dirty="0">
                <a:latin typeface="Helvetica"/>
                <a:cs typeface="Helvetica"/>
              </a:rPr>
              <a:t>who</a:t>
            </a:r>
            <a:r>
              <a:rPr lang="en-US" sz="2400" spc="10" dirty="0">
                <a:latin typeface="Helvetica"/>
                <a:cs typeface="Helvetica"/>
              </a:rPr>
              <a:t> </a:t>
            </a:r>
            <a:r>
              <a:rPr lang="en-US" sz="2400" spc="-5" dirty="0">
                <a:latin typeface="Helvetica"/>
                <a:cs typeface="Helvetica"/>
              </a:rPr>
              <a:t>have</a:t>
            </a:r>
            <a:r>
              <a:rPr lang="en-US" sz="2400" spc="5" dirty="0">
                <a:latin typeface="Helvetica"/>
                <a:cs typeface="Helvetica"/>
              </a:rPr>
              <a:t> </a:t>
            </a:r>
            <a:r>
              <a:rPr lang="en-US" sz="2400" spc="-5" dirty="0">
                <a:latin typeface="Helvetica"/>
                <a:cs typeface="Helvetica"/>
              </a:rPr>
              <a:t>finished</a:t>
            </a:r>
            <a:r>
              <a:rPr lang="en-US" sz="2400" spc="20" dirty="0">
                <a:latin typeface="Helvetica"/>
                <a:cs typeface="Helvetica"/>
              </a:rPr>
              <a:t> </a:t>
            </a:r>
            <a:r>
              <a:rPr lang="en-US" sz="2400" dirty="0">
                <a:latin typeface="Helvetica"/>
                <a:cs typeface="Helvetica"/>
              </a:rPr>
              <a:t>the</a:t>
            </a:r>
            <a:r>
              <a:rPr lang="en-US" sz="2400" spc="-5" dirty="0">
                <a:latin typeface="Helvetica"/>
                <a:cs typeface="Helvetica"/>
              </a:rPr>
              <a:t> first</a:t>
            </a:r>
            <a:r>
              <a:rPr lang="en-US" sz="2400" spc="-15" dirty="0">
                <a:latin typeface="Helvetica"/>
                <a:cs typeface="Helvetica"/>
              </a:rPr>
              <a:t> </a:t>
            </a:r>
            <a:r>
              <a:rPr lang="en-US" sz="2400" dirty="0">
                <a:latin typeface="Helvetica"/>
                <a:cs typeface="Helvetica"/>
              </a:rPr>
              <a:t>semester </a:t>
            </a:r>
            <a:r>
              <a:rPr lang="en-US" sz="2400" spc="-650" dirty="0">
                <a:latin typeface="Helvetica"/>
                <a:cs typeface="Helvetica"/>
              </a:rPr>
              <a:t> </a:t>
            </a:r>
            <a:r>
              <a:rPr lang="en-US" sz="2400" dirty="0">
                <a:latin typeface="Helvetica"/>
                <a:cs typeface="Helvetica"/>
              </a:rPr>
              <a:t>of the </a:t>
            </a:r>
            <a:r>
              <a:rPr lang="en-US" sz="2400" spc="-5" dirty="0">
                <a:latin typeface="Helvetica"/>
                <a:cs typeface="Helvetica"/>
              </a:rPr>
              <a:t>ADN program </a:t>
            </a:r>
            <a:r>
              <a:rPr lang="en-US" sz="2400" dirty="0">
                <a:latin typeface="Helvetica"/>
                <a:cs typeface="Helvetica"/>
              </a:rPr>
              <a:t>to </a:t>
            </a:r>
            <a:r>
              <a:rPr lang="en-US" sz="2400" spc="-5" dirty="0">
                <a:latin typeface="Helvetica"/>
                <a:cs typeface="Helvetica"/>
              </a:rPr>
              <a:t>Dual Enroll into the </a:t>
            </a:r>
            <a:r>
              <a:rPr lang="en-US" sz="2400" spc="-10" dirty="0">
                <a:latin typeface="Helvetica"/>
                <a:cs typeface="Helvetica"/>
              </a:rPr>
              <a:t>RN </a:t>
            </a:r>
            <a:r>
              <a:rPr lang="en-US" sz="2400" dirty="0">
                <a:latin typeface="Helvetica"/>
                <a:cs typeface="Helvetica"/>
              </a:rPr>
              <a:t>to </a:t>
            </a:r>
            <a:r>
              <a:rPr lang="en-US" sz="2400" spc="-5" dirty="0">
                <a:latin typeface="Helvetica"/>
                <a:cs typeface="Helvetica"/>
              </a:rPr>
              <a:t>BSN Completion</a:t>
            </a:r>
            <a:r>
              <a:rPr lang="en-US" sz="2400" spc="20" dirty="0">
                <a:latin typeface="Helvetica"/>
                <a:cs typeface="Helvetica"/>
              </a:rPr>
              <a:t> </a:t>
            </a:r>
            <a:r>
              <a:rPr lang="en-US" sz="2400" dirty="0">
                <a:latin typeface="Helvetica"/>
                <a:cs typeface="Helvetica"/>
              </a:rPr>
              <a:t>Program.</a:t>
            </a:r>
          </a:p>
          <a:p>
            <a:pPr>
              <a:lnSpc>
                <a:spcPct val="100000"/>
              </a:lnSpc>
              <a:buClr>
                <a:srgbClr val="C00000"/>
              </a:buClr>
              <a:buFont typeface="Wingdings"/>
              <a:buChar char=""/>
            </a:pPr>
            <a:endParaRPr lang="en-US" sz="2400" dirty="0">
              <a:latin typeface="Helvetica"/>
              <a:cs typeface="Helvetica"/>
            </a:endParaRPr>
          </a:p>
          <a:p>
            <a:pPr marL="299085" marR="22860" indent="-287020">
              <a:lnSpc>
                <a:spcPct val="100000"/>
              </a:lnSpc>
              <a:buClr>
                <a:srgbClr val="C00000"/>
              </a:buClr>
              <a:buFont typeface="Wingdings"/>
              <a:buChar char=""/>
              <a:tabLst>
                <a:tab pos="299720" algn="l"/>
              </a:tabLst>
            </a:pPr>
            <a:r>
              <a:rPr lang="en-US" sz="2400" dirty="0">
                <a:latin typeface="Helvetica"/>
                <a:cs typeface="Helvetica"/>
              </a:rPr>
              <a:t>For</a:t>
            </a:r>
            <a:r>
              <a:rPr lang="en-US" sz="2400" spc="-5" dirty="0">
                <a:latin typeface="Helvetica"/>
                <a:cs typeface="Helvetica"/>
              </a:rPr>
              <a:t> enrollment</a:t>
            </a:r>
            <a:r>
              <a:rPr lang="en-US" sz="2400" spc="35" dirty="0">
                <a:latin typeface="Helvetica"/>
                <a:cs typeface="Helvetica"/>
              </a:rPr>
              <a:t> </a:t>
            </a:r>
            <a:r>
              <a:rPr lang="en-US" sz="2400" spc="-5" dirty="0">
                <a:latin typeface="Helvetica"/>
                <a:cs typeface="Helvetica"/>
              </a:rPr>
              <a:t>dates</a:t>
            </a:r>
            <a:r>
              <a:rPr lang="en-US" sz="2400" spc="10" dirty="0">
                <a:latin typeface="Helvetica"/>
                <a:cs typeface="Helvetica"/>
              </a:rPr>
              <a:t> </a:t>
            </a:r>
            <a:r>
              <a:rPr lang="en-US" sz="2400" spc="-5" dirty="0">
                <a:latin typeface="Helvetica"/>
                <a:cs typeface="Helvetica"/>
              </a:rPr>
              <a:t>and</a:t>
            </a:r>
            <a:r>
              <a:rPr lang="en-US" sz="2400" spc="5" dirty="0">
                <a:latin typeface="Helvetica"/>
                <a:cs typeface="Helvetica"/>
              </a:rPr>
              <a:t> </a:t>
            </a:r>
            <a:r>
              <a:rPr lang="en-US" sz="2400" spc="-5" dirty="0">
                <a:latin typeface="Helvetica"/>
                <a:cs typeface="Helvetica"/>
              </a:rPr>
              <a:t>program</a:t>
            </a:r>
            <a:r>
              <a:rPr lang="en-US" sz="2400" spc="15" dirty="0">
                <a:latin typeface="Helvetica"/>
                <a:cs typeface="Helvetica"/>
              </a:rPr>
              <a:t> </a:t>
            </a:r>
            <a:r>
              <a:rPr lang="en-US" sz="2400" spc="-5" dirty="0">
                <a:latin typeface="Helvetica"/>
                <a:cs typeface="Helvetica"/>
              </a:rPr>
              <a:t>information</a:t>
            </a:r>
            <a:r>
              <a:rPr lang="en-US" sz="2400" spc="20" dirty="0">
                <a:latin typeface="Helvetica"/>
                <a:cs typeface="Helvetica"/>
              </a:rPr>
              <a:t> </a:t>
            </a:r>
            <a:r>
              <a:rPr lang="en-US" sz="2400" spc="-5" dirty="0">
                <a:latin typeface="Helvetica"/>
                <a:cs typeface="Helvetica"/>
              </a:rPr>
              <a:t>please</a:t>
            </a:r>
            <a:r>
              <a:rPr lang="en-US" sz="2400" spc="25" dirty="0">
                <a:latin typeface="Helvetica"/>
                <a:cs typeface="Helvetica"/>
              </a:rPr>
              <a:t> </a:t>
            </a:r>
            <a:r>
              <a:rPr lang="en-US" sz="2400" spc="-5" dirty="0">
                <a:latin typeface="Helvetica"/>
                <a:cs typeface="Helvetica"/>
              </a:rPr>
              <a:t>go</a:t>
            </a:r>
            <a:r>
              <a:rPr lang="en-US" sz="2400" spc="5" dirty="0">
                <a:latin typeface="Helvetica"/>
                <a:cs typeface="Helvetica"/>
              </a:rPr>
              <a:t> </a:t>
            </a:r>
            <a:r>
              <a:rPr lang="en-US" sz="2400" dirty="0">
                <a:latin typeface="Helvetica"/>
                <a:cs typeface="Helvetica"/>
              </a:rPr>
              <a:t>to: </a:t>
            </a:r>
            <a:r>
              <a:rPr lang="en-US" sz="2400" spc="-650" dirty="0">
                <a:solidFill>
                  <a:srgbClr val="0000FF"/>
                </a:solidFill>
                <a:latin typeface="Helvetica"/>
                <a:cs typeface="Helvetica"/>
              </a:rPr>
              <a:t> </a:t>
            </a:r>
            <a:r>
              <a:rPr lang="en-US" sz="2400" u="heavy" spc="-10" dirty="0">
                <a:solidFill>
                  <a:srgbClr val="0000FF"/>
                </a:solidFill>
                <a:uFill>
                  <a:solidFill>
                    <a:srgbClr val="0000FF"/>
                  </a:solidFill>
                </a:uFill>
                <a:latin typeface="Helvetica"/>
                <a:cs typeface="Helvetica"/>
                <a:hlinkClick r:id="rId5"/>
              </a:rPr>
              <a:t>https://www.ppsc.edu/nursing</a:t>
            </a:r>
            <a:endParaRPr lang="en-US" sz="2400" dirty="0">
              <a:latin typeface="Helvetica"/>
              <a:cs typeface="Helvetica"/>
            </a:endParaRPr>
          </a:p>
          <a:p>
            <a:pPr>
              <a:lnSpc>
                <a:spcPct val="100000"/>
              </a:lnSpc>
              <a:spcBef>
                <a:spcPts val="5"/>
              </a:spcBef>
              <a:buClr>
                <a:srgbClr val="C00000"/>
              </a:buClr>
              <a:buFont typeface="Wingdings"/>
              <a:buChar char=""/>
            </a:pPr>
            <a:endParaRPr lang="en-US" sz="2400" dirty="0">
              <a:latin typeface="Helvetica"/>
              <a:cs typeface="Helvetica"/>
            </a:endParaRPr>
          </a:p>
          <a:p>
            <a:pPr marL="299720" marR="5080" indent="-299720">
              <a:lnSpc>
                <a:spcPct val="100000"/>
              </a:lnSpc>
              <a:buClr>
                <a:srgbClr val="C00000"/>
              </a:buClr>
              <a:buFont typeface="Wingdings"/>
              <a:buChar char=""/>
              <a:tabLst>
                <a:tab pos="299720" algn="l"/>
              </a:tabLst>
            </a:pPr>
            <a:r>
              <a:rPr lang="en-US" sz="2400" spc="-5" dirty="0">
                <a:latin typeface="Helvetica"/>
                <a:cs typeface="Helvetica"/>
              </a:rPr>
              <a:t>The RN</a:t>
            </a:r>
            <a:r>
              <a:rPr lang="en-US" sz="2400" dirty="0">
                <a:latin typeface="Helvetica"/>
                <a:cs typeface="Helvetica"/>
              </a:rPr>
              <a:t> to </a:t>
            </a:r>
            <a:r>
              <a:rPr lang="en-US" sz="2400" spc="-5" dirty="0">
                <a:latin typeface="Helvetica"/>
                <a:cs typeface="Helvetica"/>
              </a:rPr>
              <a:t>BSN</a:t>
            </a:r>
            <a:r>
              <a:rPr lang="en-US" sz="2400" spc="-10" dirty="0">
                <a:latin typeface="Helvetica"/>
                <a:cs typeface="Helvetica"/>
              </a:rPr>
              <a:t> </a:t>
            </a:r>
            <a:r>
              <a:rPr lang="en-US" sz="2400" dirty="0">
                <a:latin typeface="Helvetica"/>
                <a:cs typeface="Helvetica"/>
              </a:rPr>
              <a:t>Information</a:t>
            </a:r>
            <a:r>
              <a:rPr lang="en-US" sz="2400" spc="-5" dirty="0">
                <a:latin typeface="Helvetica"/>
                <a:cs typeface="Helvetica"/>
              </a:rPr>
              <a:t> Session</a:t>
            </a:r>
            <a:r>
              <a:rPr lang="en-US" sz="2400" spc="10" dirty="0">
                <a:latin typeface="Helvetica"/>
                <a:cs typeface="Helvetica"/>
              </a:rPr>
              <a:t> </a:t>
            </a:r>
            <a:r>
              <a:rPr lang="en-US" sz="2400" spc="-5" dirty="0">
                <a:latin typeface="Helvetica"/>
                <a:cs typeface="Helvetica"/>
              </a:rPr>
              <a:t>is</a:t>
            </a:r>
            <a:r>
              <a:rPr lang="en-US" sz="2400" dirty="0">
                <a:latin typeface="Helvetica"/>
                <a:cs typeface="Helvetica"/>
              </a:rPr>
              <a:t> </a:t>
            </a:r>
            <a:r>
              <a:rPr lang="en-US" sz="2400" spc="-5" dirty="0">
                <a:latin typeface="Helvetica"/>
                <a:cs typeface="Helvetica"/>
              </a:rPr>
              <a:t>available</a:t>
            </a:r>
            <a:r>
              <a:rPr lang="en-US" sz="2400" spc="45" dirty="0">
                <a:latin typeface="Helvetica"/>
                <a:cs typeface="Helvetica"/>
              </a:rPr>
              <a:t> </a:t>
            </a:r>
            <a:r>
              <a:rPr lang="en-US" sz="2400" dirty="0">
                <a:latin typeface="Helvetica"/>
                <a:cs typeface="Helvetica"/>
              </a:rPr>
              <a:t>on the PPSC website</a:t>
            </a:r>
          </a:p>
          <a:p>
            <a:pPr marL="0" marR="5080" indent="0">
              <a:lnSpc>
                <a:spcPct val="100000"/>
              </a:lnSpc>
              <a:buClr>
                <a:srgbClr val="C00000"/>
              </a:buClr>
              <a:buNone/>
              <a:tabLst>
                <a:tab pos="299720" algn="l"/>
              </a:tabLst>
            </a:pPr>
            <a:endParaRPr lang="en-US" sz="2400" u="sng" spc="-5" dirty="0">
              <a:solidFill>
                <a:srgbClr val="0000FF"/>
              </a:solidFill>
              <a:uFill>
                <a:solidFill>
                  <a:srgbClr val="0000FF"/>
                </a:solidFill>
              </a:uFill>
              <a:latin typeface="Helvetica"/>
              <a:cs typeface="Helvetica"/>
            </a:endParaRPr>
          </a:p>
          <a:p>
            <a:pPr marL="299720" marR="5080" indent="-299720">
              <a:lnSpc>
                <a:spcPct val="100000"/>
              </a:lnSpc>
              <a:buClr>
                <a:srgbClr val="C00000"/>
              </a:buClr>
              <a:buFont typeface="Wingdings"/>
              <a:buChar char=""/>
              <a:tabLst>
                <a:tab pos="299720" algn="l"/>
              </a:tabLst>
            </a:pPr>
            <a:r>
              <a:rPr lang="en-US" sz="2400" spc="-5" dirty="0">
                <a:uFill>
                  <a:solidFill>
                    <a:srgbClr val="0000FF"/>
                  </a:solidFill>
                </a:uFill>
                <a:latin typeface="Helvetica"/>
                <a:cs typeface="Helvetica"/>
              </a:rPr>
              <a:t>To contact Dr. Randee Nyman: </a:t>
            </a:r>
            <a:r>
              <a:rPr lang="en-US" sz="2400" dirty="0">
                <a:effectLst/>
                <a:latin typeface="Helvetica" panose="020B0604020202020204" pitchFamily="34" charset="0"/>
                <a:ea typeface="Times New Roman" panose="02020603050405020304" pitchFamily="18" charset="0"/>
                <a:cs typeface="Helvetica" panose="020B0604020202020204" pitchFamily="34" charset="0"/>
              </a:rPr>
              <a:t>Randee.Nyman@pikespeak.edu</a:t>
            </a:r>
            <a:endParaRPr lang="en-US" sz="2400" dirty="0">
              <a:latin typeface="Helvetica" panose="020B0604020202020204" pitchFamily="34" charset="0"/>
              <a:cs typeface="Helvetica" panose="020B0604020202020204" pitchFamily="34" charset="0"/>
            </a:endParaRPr>
          </a:p>
          <a:p>
            <a:pPr>
              <a:lnSpc>
                <a:spcPct val="100000"/>
              </a:lnSpc>
              <a:buClr>
                <a:srgbClr val="C00000"/>
              </a:buClr>
              <a:buFont typeface="Wingdings"/>
              <a:buChar char=""/>
            </a:pPr>
            <a:endParaRPr lang="en-US" sz="2400" dirty="0">
              <a:latin typeface="Helvetica"/>
              <a:cs typeface="Helvetica"/>
            </a:endParaRPr>
          </a:p>
          <a:p>
            <a:endParaRPr lang="en-US" dirty="0"/>
          </a:p>
        </p:txBody>
      </p:sp>
      <p:pic>
        <p:nvPicPr>
          <p:cNvPr id="4" name="Recorded Sound">
            <a:hlinkClick r:id="" action="ppaction://media"/>
            <a:extLst>
              <a:ext uri="{FF2B5EF4-FFF2-40B4-BE49-F238E27FC236}">
                <a16:creationId xmlns:a16="http://schemas.microsoft.com/office/drawing/2014/main" id="{FDEB4354-2D44-A66A-2883-6B39942FF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2361565"/>
            <a:ext cx="487363" cy="487363"/>
          </a:xfrm>
          <a:prstGeom prst="rect">
            <a:avLst/>
          </a:prstGeom>
        </p:spPr>
      </p:pic>
    </p:spTree>
    <p:extLst>
      <p:ext uri="{BB962C8B-B14F-4D97-AF65-F5344CB8AC3E}">
        <p14:creationId xmlns:p14="http://schemas.microsoft.com/office/powerpoint/2010/main" val="1270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5B29-6C3B-A5D8-28FE-C4C48391F989}"/>
              </a:ext>
            </a:extLst>
          </p:cNvPr>
          <p:cNvSpPr>
            <a:spLocks noGrp="1"/>
          </p:cNvSpPr>
          <p:nvPr>
            <p:ph type="title"/>
          </p:nvPr>
        </p:nvSpPr>
        <p:spPr/>
        <p:txBody>
          <a:bodyPr/>
          <a:lstStyle/>
          <a:p>
            <a:pPr algn="ctr"/>
            <a:r>
              <a:rPr lang="en-US" dirty="0"/>
              <a:t>Nursing Program Advising</a:t>
            </a:r>
          </a:p>
        </p:txBody>
      </p:sp>
      <p:sp>
        <p:nvSpPr>
          <p:cNvPr id="3" name="Content Placeholder 2">
            <a:extLst>
              <a:ext uri="{FF2B5EF4-FFF2-40B4-BE49-F238E27FC236}">
                <a16:creationId xmlns:a16="http://schemas.microsoft.com/office/drawing/2014/main" id="{F1D85EC4-1B36-2315-6D61-5A6314517FDE}"/>
              </a:ext>
            </a:extLst>
          </p:cNvPr>
          <p:cNvSpPr>
            <a:spLocks noGrp="1"/>
          </p:cNvSpPr>
          <p:nvPr>
            <p:ph idx="1"/>
          </p:nvPr>
        </p:nvSpPr>
        <p:spPr/>
        <p:txBody>
          <a:bodyPr/>
          <a:lstStyle/>
          <a:p>
            <a:pPr marL="19050" marR="116205" indent="0">
              <a:lnSpc>
                <a:spcPct val="100000"/>
              </a:lnSpc>
              <a:spcBef>
                <a:spcPts val="100"/>
              </a:spcBef>
              <a:buNone/>
              <a:tabLst>
                <a:tab pos="591185" algn="l"/>
                <a:tab pos="591820" algn="l"/>
              </a:tabLst>
            </a:pPr>
            <a:r>
              <a:rPr lang="en-US" sz="2400" spc="-5" dirty="0">
                <a:latin typeface="Helvetica" panose="020B0604020202020204" pitchFamily="34" charset="0"/>
                <a:cs typeface="Helvetica" panose="020B0604020202020204" pitchFamily="34" charset="0"/>
              </a:rPr>
              <a:t>Please</a:t>
            </a:r>
            <a:r>
              <a:rPr lang="en-US" sz="2400" spc="2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direct</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questions</a:t>
            </a:r>
            <a:r>
              <a:rPr lang="en-US" sz="2400" spc="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to</a:t>
            </a:r>
            <a:r>
              <a:rPr lang="en-US" sz="2400" spc="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the nursing department</a:t>
            </a:r>
            <a:r>
              <a:rPr lang="en-US" sz="2400" spc="1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at:</a:t>
            </a:r>
          </a:p>
          <a:p>
            <a:pPr marL="19050" marR="116205" indent="0">
              <a:lnSpc>
                <a:spcPct val="100000"/>
              </a:lnSpc>
              <a:spcBef>
                <a:spcPts val="100"/>
              </a:spcBef>
              <a:buNone/>
              <a:tabLst>
                <a:tab pos="591185" algn="l"/>
                <a:tab pos="591820" algn="l"/>
              </a:tabLst>
            </a:pPr>
            <a:endParaRPr lang="en-US" sz="2400" dirty="0">
              <a:latin typeface="Helvetica" panose="020B0604020202020204" pitchFamily="34" charset="0"/>
              <a:cs typeface="Helvetica" panose="020B0604020202020204" pitchFamily="34" charset="0"/>
            </a:endParaRPr>
          </a:p>
          <a:p>
            <a:pPr marL="1082675" marR="116205" indent="0">
              <a:lnSpc>
                <a:spcPct val="100000"/>
              </a:lnSpc>
              <a:spcBef>
                <a:spcPts val="100"/>
              </a:spcBef>
              <a:buNone/>
              <a:tabLst>
                <a:tab pos="591185" algn="l"/>
                <a:tab pos="591820" algn="l"/>
              </a:tabLst>
            </a:pPr>
            <a:r>
              <a:rPr lang="en-US" sz="2400" dirty="0">
                <a:latin typeface="Helvetica" panose="020B0604020202020204" pitchFamily="34" charset="0"/>
                <a:cs typeface="Helvetica" panose="020B0604020202020204" pitchFamily="34" charset="0"/>
              </a:rPr>
              <a:t> (719) </a:t>
            </a:r>
            <a:r>
              <a:rPr lang="en-US" sz="2400" spc="-5" dirty="0">
                <a:latin typeface="Helvetica" panose="020B0604020202020204" pitchFamily="34" charset="0"/>
                <a:cs typeface="Helvetica" panose="020B0604020202020204" pitchFamily="34" charset="0"/>
              </a:rPr>
              <a:t>502-3450</a:t>
            </a:r>
          </a:p>
          <a:p>
            <a:pPr marL="1082675" marR="116205" indent="0">
              <a:lnSpc>
                <a:spcPct val="100000"/>
              </a:lnSpc>
              <a:spcBef>
                <a:spcPts val="100"/>
              </a:spcBef>
              <a:buNone/>
              <a:tabLst>
                <a:tab pos="591185" algn="l"/>
                <a:tab pos="591820" algn="l"/>
              </a:tabLst>
            </a:pPr>
            <a:endParaRPr lang="en-US" sz="2400" spc="5" dirty="0">
              <a:latin typeface="Helvetica" panose="020B0604020202020204" pitchFamily="34" charset="0"/>
              <a:cs typeface="Helvetica" panose="020B0604020202020204" pitchFamily="34" charset="0"/>
            </a:endParaRPr>
          </a:p>
          <a:p>
            <a:pPr marL="1082675" marR="116205" indent="0">
              <a:lnSpc>
                <a:spcPct val="100000"/>
              </a:lnSpc>
              <a:spcBef>
                <a:spcPts val="100"/>
              </a:spcBef>
              <a:buNone/>
              <a:tabLst>
                <a:tab pos="591185" algn="l"/>
                <a:tab pos="591820" algn="l"/>
              </a:tabLst>
            </a:pPr>
            <a:r>
              <a:rPr lang="en-US" sz="2400" b="1" u="sng" spc="-5" dirty="0">
                <a:solidFill>
                  <a:srgbClr val="0A3A5F"/>
                </a:solidFill>
                <a:uFill>
                  <a:solidFill>
                    <a:srgbClr val="0000FF"/>
                  </a:solidFill>
                </a:u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nursing</a:t>
            </a:r>
            <a:r>
              <a:rPr lang="en-US" sz="2400" b="1" u="sng" spc="-5" dirty="0">
                <a:uFill>
                  <a:solidFill>
                    <a:srgbClr val="0000FF"/>
                  </a:solidFill>
                </a:u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@pikespeak.edu</a:t>
            </a:r>
          </a:p>
          <a:p>
            <a:pPr marL="0" indent="0">
              <a:lnSpc>
                <a:spcPct val="100000"/>
              </a:lnSpc>
              <a:spcBef>
                <a:spcPts val="25"/>
              </a:spcBef>
              <a:buNone/>
            </a:pPr>
            <a:endParaRPr lang="en-US" sz="2400" b="1" u="heavy" spc="-5" dirty="0">
              <a:solidFill>
                <a:srgbClr val="0A3A5F"/>
              </a:solidFill>
              <a:uFill>
                <a:solidFill>
                  <a:srgbClr val="0000FF"/>
                </a:solidFill>
              </a:u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endParaRPr>
          </a:p>
          <a:p>
            <a:pPr marL="476250" marR="5080" lvl="1" indent="0">
              <a:lnSpc>
                <a:spcPct val="100000"/>
              </a:lnSpc>
              <a:buNone/>
              <a:tabLst>
                <a:tab pos="1048385" algn="l"/>
                <a:tab pos="1049020" algn="l"/>
              </a:tabLst>
            </a:pPr>
            <a:r>
              <a:rPr lang="en-US" sz="2400" spc="-5" dirty="0">
                <a:latin typeface="Helvetica" panose="020B0604020202020204" pitchFamily="34" charset="0"/>
                <a:cs typeface="Helvetica" panose="020B0604020202020204" pitchFamily="34" charset="0"/>
              </a:rPr>
              <a:t>*Please</a:t>
            </a:r>
            <a:r>
              <a:rPr lang="en-US" sz="2400" spc="2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include</a:t>
            </a:r>
            <a:r>
              <a:rPr lang="en-US" sz="2400" spc="1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your</a:t>
            </a:r>
            <a:r>
              <a:rPr lang="en-US" sz="2400" spc="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full</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name,</a:t>
            </a:r>
            <a:r>
              <a:rPr lang="en-US" sz="2400" spc="10"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your</a:t>
            </a:r>
            <a:r>
              <a:rPr lang="en-US" sz="2400" spc="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S</a:t>
            </a:r>
            <a:r>
              <a:rPr lang="en-US" sz="2400" spc="-5" dirty="0">
                <a:latin typeface="Helvetica" panose="020B0604020202020204" pitchFamily="34" charset="0"/>
                <a:cs typeface="Helvetica" panose="020B0604020202020204" pitchFamily="34" charset="0"/>
              </a:rPr>
              <a:t> </a:t>
            </a:r>
            <a:r>
              <a:rPr lang="en-US" sz="2400" spc="-20" dirty="0">
                <a:latin typeface="Helvetica" panose="020B0604020202020204" pitchFamily="34" charset="0"/>
                <a:cs typeface="Helvetica" panose="020B0604020202020204" pitchFamily="34" charset="0"/>
              </a:rPr>
              <a:t>number,</a:t>
            </a:r>
            <a:r>
              <a:rPr lang="en-US" sz="2400" spc="1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and a </a:t>
            </a:r>
            <a:r>
              <a:rPr lang="en-US" sz="2400" spc="-655"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good contact phone number or email where you can be</a:t>
            </a:r>
            <a:r>
              <a:rPr lang="en-US" sz="2400" spc="5" dirty="0">
                <a:latin typeface="Helvetica" panose="020B0604020202020204" pitchFamily="34" charset="0"/>
                <a:cs typeface="Helvetica" panose="020B0604020202020204" pitchFamily="34" charset="0"/>
              </a:rPr>
              <a:t> </a:t>
            </a:r>
            <a:r>
              <a:rPr lang="en-US" sz="2400" spc="-5" dirty="0">
                <a:latin typeface="Helvetica" panose="020B0604020202020204" pitchFamily="34" charset="0"/>
                <a:cs typeface="Helvetica" panose="020B0604020202020204" pitchFamily="34" charset="0"/>
              </a:rPr>
              <a:t>reached.</a:t>
            </a:r>
            <a:endParaRPr lang="en-US" sz="2400" dirty="0">
              <a:latin typeface="Helvetica" panose="020B0604020202020204" pitchFamily="34" charset="0"/>
              <a:cs typeface="Helvetica" panose="020B0604020202020204" pitchFamily="34" charset="0"/>
            </a:endParaRPr>
          </a:p>
          <a:p>
            <a:endParaRPr lang="en-US" dirty="0"/>
          </a:p>
        </p:txBody>
      </p:sp>
      <p:pic>
        <p:nvPicPr>
          <p:cNvPr id="6" name="Recorded Sound">
            <a:hlinkClick r:id="" action="ppaction://media"/>
            <a:extLst>
              <a:ext uri="{FF2B5EF4-FFF2-40B4-BE49-F238E27FC236}">
                <a16:creationId xmlns:a16="http://schemas.microsoft.com/office/drawing/2014/main" id="{A2DCFC4A-6A0D-954D-38E5-2B73F336F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7397" y="1825625"/>
            <a:ext cx="487363" cy="487363"/>
          </a:xfrm>
          <a:prstGeom prst="rect">
            <a:avLst/>
          </a:prstGeom>
        </p:spPr>
      </p:pic>
    </p:spTree>
    <p:extLst>
      <p:ext uri="{BB962C8B-B14F-4D97-AF65-F5344CB8AC3E}">
        <p14:creationId xmlns:p14="http://schemas.microsoft.com/office/powerpoint/2010/main" val="88518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A5C56-C47B-3C6B-C542-2B578813F557}"/>
              </a:ext>
            </a:extLst>
          </p:cNvPr>
          <p:cNvSpPr>
            <a:spLocks noGrp="1"/>
          </p:cNvSpPr>
          <p:nvPr>
            <p:ph type="title"/>
          </p:nvPr>
        </p:nvSpPr>
        <p:spPr/>
        <p:txBody>
          <a:bodyPr/>
          <a:lstStyle/>
          <a:p>
            <a:pPr algn="ctr"/>
            <a:r>
              <a:rPr lang="en-US" spc="-5" dirty="0"/>
              <a:t>Attestation</a:t>
            </a:r>
            <a:r>
              <a:rPr lang="en-US" spc="-15" dirty="0"/>
              <a:t> </a:t>
            </a:r>
            <a:r>
              <a:rPr lang="en-US" spc="-5" dirty="0"/>
              <a:t>of</a:t>
            </a:r>
            <a:r>
              <a:rPr lang="en-US" spc="15" dirty="0"/>
              <a:t> </a:t>
            </a:r>
            <a:r>
              <a:rPr lang="en-US" spc="-5" dirty="0"/>
              <a:t>Information </a:t>
            </a:r>
            <a:r>
              <a:rPr lang="en-US" spc="-1100" dirty="0"/>
              <a:t> </a:t>
            </a:r>
            <a:r>
              <a:rPr lang="en-US" spc="-5" dirty="0"/>
              <a:t>Session</a:t>
            </a:r>
            <a:r>
              <a:rPr lang="en-US" spc="-10" dirty="0"/>
              <a:t> </a:t>
            </a:r>
            <a:r>
              <a:rPr lang="en-US" spc="-5" dirty="0"/>
              <a:t>Review</a:t>
            </a:r>
            <a:endParaRPr lang="en-US" dirty="0"/>
          </a:p>
        </p:txBody>
      </p:sp>
      <p:sp>
        <p:nvSpPr>
          <p:cNvPr id="3" name="Content Placeholder 2">
            <a:extLst>
              <a:ext uri="{FF2B5EF4-FFF2-40B4-BE49-F238E27FC236}">
                <a16:creationId xmlns:a16="http://schemas.microsoft.com/office/drawing/2014/main" id="{EBDA6693-154C-903D-58B9-DB3AE4A44C5C}"/>
              </a:ext>
            </a:extLst>
          </p:cNvPr>
          <p:cNvSpPr>
            <a:spLocks noGrp="1"/>
          </p:cNvSpPr>
          <p:nvPr>
            <p:ph idx="1"/>
          </p:nvPr>
        </p:nvSpPr>
        <p:spPr/>
        <p:txBody>
          <a:bodyPr/>
          <a:lstStyle/>
          <a:p>
            <a:pPr marL="12700" marR="5080" indent="0">
              <a:lnSpc>
                <a:spcPct val="100000"/>
              </a:lnSpc>
              <a:spcBef>
                <a:spcPts val="100"/>
              </a:spcBef>
              <a:buNone/>
              <a:tabLst>
                <a:tab pos="355600" algn="l"/>
                <a:tab pos="3492500" algn="l"/>
              </a:tabLst>
            </a:pPr>
            <a:r>
              <a:rPr lang="en-US" sz="2400" dirty="0">
                <a:latin typeface="Helvetica"/>
                <a:cs typeface="Helvetica"/>
              </a:rPr>
              <a:t>I,</a:t>
            </a:r>
            <a:r>
              <a:rPr lang="en-US" sz="2400" u="heavy" dirty="0">
                <a:uFill>
                  <a:solidFill>
                    <a:srgbClr val="000000"/>
                  </a:solidFill>
                </a:uFill>
                <a:latin typeface="Helvetica"/>
                <a:cs typeface="Helvetica"/>
              </a:rPr>
              <a:t>	_______________________</a:t>
            </a:r>
            <a:r>
              <a:rPr lang="en-US" sz="2400" dirty="0">
                <a:latin typeface="Helvetica"/>
                <a:cs typeface="Helvetica"/>
              </a:rPr>
              <a:t>, </a:t>
            </a:r>
            <a:r>
              <a:rPr lang="en-US" sz="2400" spc="-5" dirty="0">
                <a:latin typeface="Helvetica"/>
                <a:cs typeface="Helvetica"/>
              </a:rPr>
              <a:t>have read this information in </a:t>
            </a:r>
            <a:r>
              <a:rPr lang="en-US" sz="2400" dirty="0">
                <a:latin typeface="Helvetica"/>
                <a:cs typeface="Helvetica"/>
              </a:rPr>
              <a:t>its entirety </a:t>
            </a:r>
            <a:r>
              <a:rPr lang="en-US" sz="2400" spc="-5" dirty="0">
                <a:latin typeface="Helvetica"/>
                <a:cs typeface="Helvetica"/>
              </a:rPr>
              <a:t>and am responsible </a:t>
            </a:r>
            <a:r>
              <a:rPr lang="en-US" sz="2400" dirty="0">
                <a:latin typeface="Helvetica"/>
                <a:cs typeface="Helvetica"/>
              </a:rPr>
              <a:t>for </a:t>
            </a:r>
            <a:r>
              <a:rPr lang="en-US" sz="2400" spc="-5" dirty="0">
                <a:latin typeface="Helvetica"/>
                <a:cs typeface="Helvetica"/>
              </a:rPr>
              <a:t>the information provided </a:t>
            </a:r>
            <a:r>
              <a:rPr lang="en-US" sz="2400" spc="-655" dirty="0">
                <a:latin typeface="Helvetica"/>
                <a:cs typeface="Helvetica"/>
              </a:rPr>
              <a:t> </a:t>
            </a:r>
            <a:r>
              <a:rPr lang="en-US" sz="2400" spc="-5" dirty="0">
                <a:latin typeface="Helvetica"/>
                <a:cs typeface="Helvetica"/>
              </a:rPr>
              <a:t>within.</a:t>
            </a:r>
            <a:endParaRPr lang="en-US" sz="2400" dirty="0">
              <a:latin typeface="Helvetica"/>
              <a:cs typeface="Helvetica"/>
            </a:endParaRPr>
          </a:p>
          <a:p>
            <a:pPr>
              <a:lnSpc>
                <a:spcPct val="100000"/>
              </a:lnSpc>
              <a:spcBef>
                <a:spcPts val="35"/>
              </a:spcBef>
              <a:buFont typeface="Arial"/>
              <a:buChar char="•"/>
            </a:pPr>
            <a:endParaRPr lang="en-US" sz="2400" dirty="0">
              <a:latin typeface="Helvetica"/>
              <a:cs typeface="Helvetica"/>
            </a:endParaRPr>
          </a:p>
          <a:p>
            <a:pPr marL="12700" indent="0">
              <a:lnSpc>
                <a:spcPct val="100000"/>
              </a:lnSpc>
              <a:buNone/>
              <a:tabLst>
                <a:tab pos="354965" algn="l"/>
                <a:tab pos="355600" algn="l"/>
                <a:tab pos="4783455" algn="l"/>
                <a:tab pos="7044690" algn="l"/>
              </a:tabLst>
            </a:pPr>
            <a:r>
              <a:rPr lang="en-US" sz="2400" spc="-5" dirty="0">
                <a:latin typeface="Helvetica"/>
                <a:cs typeface="Helvetica"/>
              </a:rPr>
              <a:t>Signed</a:t>
            </a:r>
            <a:r>
              <a:rPr lang="en-US" sz="2400" u="heavy" spc="-5" dirty="0">
                <a:uFill>
                  <a:solidFill>
                    <a:srgbClr val="000000"/>
                  </a:solidFill>
                </a:uFill>
                <a:latin typeface="Helvetica"/>
                <a:cs typeface="Helvetica"/>
              </a:rPr>
              <a:t>	</a:t>
            </a:r>
            <a:r>
              <a:rPr lang="en-US" sz="2400" dirty="0">
                <a:latin typeface="Helvetica"/>
                <a:cs typeface="Helvetica"/>
              </a:rPr>
              <a:t>Date</a:t>
            </a:r>
            <a:r>
              <a:rPr lang="en-US" sz="2400" u="heavy" dirty="0">
                <a:uFill>
                  <a:solidFill>
                    <a:srgbClr val="000000"/>
                  </a:solidFill>
                </a:uFill>
                <a:latin typeface="Helvetica"/>
                <a:cs typeface="Helvetica"/>
              </a:rPr>
              <a:t> 	</a:t>
            </a:r>
            <a:endParaRPr lang="en-US" sz="2400" dirty="0">
              <a:latin typeface="Helvetica"/>
              <a:cs typeface="Helvetica"/>
            </a:endParaRPr>
          </a:p>
          <a:p>
            <a:pPr>
              <a:lnSpc>
                <a:spcPct val="100000"/>
              </a:lnSpc>
              <a:spcBef>
                <a:spcPts val="40"/>
              </a:spcBef>
              <a:buFont typeface="Arial"/>
              <a:buChar char="•"/>
            </a:pPr>
            <a:endParaRPr lang="en-US" sz="2400" dirty="0">
              <a:latin typeface="Helvetica"/>
              <a:cs typeface="Helvetica"/>
            </a:endParaRPr>
          </a:p>
          <a:p>
            <a:pPr marL="12700" indent="0">
              <a:lnSpc>
                <a:spcPct val="100000"/>
              </a:lnSpc>
              <a:buNone/>
              <a:tabLst>
                <a:tab pos="354965" algn="l"/>
                <a:tab pos="355600" algn="l"/>
                <a:tab pos="7059295" algn="l"/>
              </a:tabLst>
            </a:pPr>
            <a:r>
              <a:rPr lang="en-US" sz="2400" dirty="0">
                <a:latin typeface="Helvetica"/>
                <a:cs typeface="Helvetica"/>
              </a:rPr>
              <a:t>Printed</a:t>
            </a:r>
            <a:r>
              <a:rPr lang="en-US" sz="2400" spc="-65" dirty="0">
                <a:latin typeface="Helvetica"/>
                <a:cs typeface="Helvetica"/>
              </a:rPr>
              <a:t> </a:t>
            </a:r>
            <a:r>
              <a:rPr lang="en-US" sz="2400" spc="-5" dirty="0">
                <a:latin typeface="Helvetica"/>
                <a:cs typeface="Helvetica"/>
              </a:rPr>
              <a:t>Name</a:t>
            </a:r>
            <a:r>
              <a:rPr lang="en-US" sz="2400" u="heavy" spc="-5" dirty="0">
                <a:uFill>
                  <a:solidFill>
                    <a:srgbClr val="000000"/>
                  </a:solidFill>
                </a:uFill>
                <a:latin typeface="Helvetica"/>
                <a:cs typeface="Helvetica"/>
              </a:rPr>
              <a:t> 	</a:t>
            </a:r>
            <a:endParaRPr lang="en-US" sz="2400" dirty="0">
              <a:latin typeface="Helvetica"/>
              <a:cs typeface="Helvetica"/>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C5278C1-0311-9536-448B-6B9FF0A1A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2697162"/>
            <a:ext cx="487363" cy="487363"/>
          </a:xfrm>
          <a:prstGeom prst="rect">
            <a:avLst/>
          </a:prstGeom>
        </p:spPr>
      </p:pic>
    </p:spTree>
    <p:extLst>
      <p:ext uri="{BB962C8B-B14F-4D97-AF65-F5344CB8AC3E}">
        <p14:creationId xmlns:p14="http://schemas.microsoft.com/office/powerpoint/2010/main" val="16613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5443-B251-08CB-4109-5E970BC4AFFC}"/>
              </a:ext>
            </a:extLst>
          </p:cNvPr>
          <p:cNvSpPr>
            <a:spLocks noGrp="1"/>
          </p:cNvSpPr>
          <p:nvPr>
            <p:ph type="title"/>
          </p:nvPr>
        </p:nvSpPr>
        <p:spPr/>
        <p:txBody>
          <a:bodyPr/>
          <a:lstStyle/>
          <a:p>
            <a:pPr algn="ctr"/>
            <a:r>
              <a:rPr lang="en-US" dirty="0"/>
              <a:t>Certified Nurse Assistant (CNA)</a:t>
            </a:r>
          </a:p>
        </p:txBody>
      </p:sp>
      <p:sp>
        <p:nvSpPr>
          <p:cNvPr id="3" name="Content Placeholder 2">
            <a:extLst>
              <a:ext uri="{FF2B5EF4-FFF2-40B4-BE49-F238E27FC236}">
                <a16:creationId xmlns:a16="http://schemas.microsoft.com/office/drawing/2014/main" id="{F1EEBFBD-2388-36F1-A78D-A5872F44FA51}"/>
              </a:ext>
            </a:extLst>
          </p:cNvPr>
          <p:cNvSpPr>
            <a:spLocks noGrp="1"/>
          </p:cNvSpPr>
          <p:nvPr>
            <p:ph idx="1"/>
          </p:nvPr>
        </p:nvSpPr>
        <p:spPr/>
        <p:txBody>
          <a:bodyPr/>
          <a:lstStyle/>
          <a:p>
            <a:pPr marL="469900" indent="-457200">
              <a:lnSpc>
                <a:spcPct val="100000"/>
              </a:lnSpc>
              <a:spcBef>
                <a:spcPts val="680"/>
              </a:spcBef>
              <a:buFont typeface="Wingdings"/>
              <a:buChar char=""/>
              <a:tabLst>
                <a:tab pos="469265" algn="l"/>
                <a:tab pos="469900" algn="l"/>
              </a:tabLst>
            </a:pPr>
            <a:r>
              <a:rPr lang="en-US" sz="2400" dirty="0">
                <a:latin typeface="Helvetica"/>
                <a:cs typeface="Helvetica"/>
              </a:rPr>
              <a:t>Direct</a:t>
            </a:r>
            <a:r>
              <a:rPr lang="en-US" sz="2400" spc="-20" dirty="0">
                <a:latin typeface="Helvetica"/>
                <a:cs typeface="Helvetica"/>
              </a:rPr>
              <a:t> </a:t>
            </a:r>
            <a:r>
              <a:rPr lang="en-US" sz="2400" dirty="0">
                <a:latin typeface="Helvetica"/>
                <a:cs typeface="Helvetica"/>
              </a:rPr>
              <a:t>Bedside</a:t>
            </a:r>
            <a:r>
              <a:rPr lang="en-US" sz="2400" spc="-20" dirty="0">
                <a:latin typeface="Helvetica"/>
                <a:cs typeface="Helvetica"/>
              </a:rPr>
              <a:t> </a:t>
            </a:r>
            <a:r>
              <a:rPr lang="en-US" sz="2400" dirty="0">
                <a:latin typeface="Helvetica"/>
                <a:cs typeface="Helvetica"/>
              </a:rPr>
              <a:t>Caregiver</a:t>
            </a:r>
          </a:p>
          <a:p>
            <a:pPr marL="927100" marR="5080" lvl="1" indent="-457834">
              <a:lnSpc>
                <a:spcPct val="100000"/>
              </a:lnSpc>
              <a:spcBef>
                <a:spcPts val="580"/>
              </a:spcBef>
              <a:buFont typeface="Arial"/>
              <a:buChar char="•"/>
              <a:tabLst>
                <a:tab pos="927100" algn="l"/>
                <a:tab pos="927735" algn="l"/>
              </a:tabLst>
            </a:pPr>
            <a:r>
              <a:rPr lang="en-US" sz="2400" spc="-5" dirty="0">
                <a:latin typeface="Helvetica"/>
                <a:cs typeface="Helvetica"/>
              </a:rPr>
              <a:t>Assists with</a:t>
            </a:r>
            <a:r>
              <a:rPr lang="en-US" sz="2400" spc="-135" dirty="0">
                <a:latin typeface="Helvetica"/>
                <a:cs typeface="Helvetica"/>
              </a:rPr>
              <a:t> </a:t>
            </a:r>
            <a:r>
              <a:rPr lang="en-US" sz="2400" spc="-40" dirty="0">
                <a:latin typeface="Helvetica"/>
                <a:cs typeface="Helvetica"/>
              </a:rPr>
              <a:t>ADL’s</a:t>
            </a:r>
            <a:r>
              <a:rPr lang="en-US" sz="2400" spc="20" dirty="0">
                <a:latin typeface="Helvetica"/>
                <a:cs typeface="Helvetica"/>
              </a:rPr>
              <a:t> </a:t>
            </a:r>
            <a:r>
              <a:rPr lang="en-US" sz="2400" spc="-5" dirty="0">
                <a:latin typeface="Helvetica"/>
                <a:cs typeface="Helvetica"/>
              </a:rPr>
              <a:t>(Activities </a:t>
            </a:r>
            <a:r>
              <a:rPr lang="en-US" sz="2400" spc="-655" dirty="0">
                <a:latin typeface="Helvetica"/>
                <a:cs typeface="Helvetica"/>
              </a:rPr>
              <a:t> </a:t>
            </a:r>
            <a:r>
              <a:rPr lang="en-US" sz="2400" dirty="0">
                <a:latin typeface="Helvetica"/>
                <a:cs typeface="Helvetica"/>
              </a:rPr>
              <a:t>of</a:t>
            </a:r>
            <a:r>
              <a:rPr lang="en-US" sz="2400" spc="-5" dirty="0">
                <a:latin typeface="Helvetica"/>
                <a:cs typeface="Helvetica"/>
              </a:rPr>
              <a:t> Daily</a:t>
            </a:r>
            <a:r>
              <a:rPr lang="en-US" sz="2400" spc="15" dirty="0">
                <a:latin typeface="Helvetica"/>
                <a:cs typeface="Helvetica"/>
              </a:rPr>
              <a:t> </a:t>
            </a:r>
            <a:r>
              <a:rPr lang="en-US" sz="2400" spc="-5" dirty="0">
                <a:latin typeface="Helvetica"/>
                <a:cs typeface="Helvetica"/>
              </a:rPr>
              <a:t>Living)</a:t>
            </a:r>
          </a:p>
          <a:p>
            <a:pPr marL="469266" marR="5080" lvl="1" indent="0">
              <a:lnSpc>
                <a:spcPct val="100000"/>
              </a:lnSpc>
              <a:spcBef>
                <a:spcPts val="580"/>
              </a:spcBef>
              <a:buNone/>
              <a:tabLst>
                <a:tab pos="927100" algn="l"/>
                <a:tab pos="927735" algn="l"/>
              </a:tabLst>
            </a:pPr>
            <a:endParaRPr lang="en-US" sz="2400" dirty="0">
              <a:latin typeface="Helvetica"/>
              <a:cs typeface="Helvetica"/>
            </a:endParaRPr>
          </a:p>
          <a:p>
            <a:pPr marL="469900" marR="5080" indent="-457834">
              <a:lnSpc>
                <a:spcPct val="100000"/>
              </a:lnSpc>
              <a:spcBef>
                <a:spcPts val="580"/>
              </a:spcBef>
              <a:buFont typeface="Wingdings" pitchFamily="2" charset="2"/>
              <a:buChar char="v"/>
              <a:tabLst>
                <a:tab pos="927100" algn="l"/>
                <a:tab pos="927735" algn="l"/>
              </a:tabLst>
            </a:pPr>
            <a:r>
              <a:rPr lang="en-US" sz="2400" spc="-40" dirty="0">
                <a:latin typeface="Helvetica"/>
                <a:cs typeface="Helvetica"/>
              </a:rPr>
              <a:t>Takes</a:t>
            </a:r>
            <a:r>
              <a:rPr lang="en-US" sz="2400" spc="-15" dirty="0">
                <a:latin typeface="Helvetica"/>
                <a:cs typeface="Helvetica"/>
              </a:rPr>
              <a:t> </a:t>
            </a:r>
            <a:r>
              <a:rPr lang="en-US" sz="2400" spc="-10" dirty="0">
                <a:latin typeface="Helvetica"/>
                <a:cs typeface="Helvetica"/>
              </a:rPr>
              <a:t>Vital</a:t>
            </a:r>
            <a:r>
              <a:rPr lang="en-US" sz="2400" spc="-20" dirty="0">
                <a:latin typeface="Helvetica"/>
                <a:cs typeface="Helvetica"/>
              </a:rPr>
              <a:t> </a:t>
            </a:r>
            <a:r>
              <a:rPr lang="en-US" sz="2400" dirty="0">
                <a:latin typeface="Helvetica"/>
                <a:cs typeface="Helvetica"/>
              </a:rPr>
              <a:t>Signs</a:t>
            </a:r>
          </a:p>
          <a:p>
            <a:pPr marL="927100" marR="5080" lvl="1" indent="-457834">
              <a:lnSpc>
                <a:spcPct val="100000"/>
              </a:lnSpc>
              <a:spcBef>
                <a:spcPts val="580"/>
              </a:spcBef>
              <a:buFont typeface="Arial"/>
              <a:buChar char="•"/>
              <a:tabLst>
                <a:tab pos="927100" algn="l"/>
                <a:tab pos="927735" algn="l"/>
              </a:tabLst>
            </a:pPr>
            <a:r>
              <a:rPr lang="en-US" sz="2400" spc="-5" dirty="0">
                <a:latin typeface="Helvetica"/>
                <a:cs typeface="Helvetica"/>
              </a:rPr>
              <a:t>Blood</a:t>
            </a:r>
            <a:r>
              <a:rPr lang="en-US" sz="2400" spc="-10" dirty="0">
                <a:latin typeface="Helvetica"/>
                <a:cs typeface="Helvetica"/>
              </a:rPr>
              <a:t> </a:t>
            </a:r>
            <a:r>
              <a:rPr lang="en-US" sz="2400" spc="-5" dirty="0">
                <a:latin typeface="Helvetica"/>
                <a:cs typeface="Helvetica"/>
              </a:rPr>
              <a:t>Pressure</a:t>
            </a:r>
            <a:endParaRPr lang="en-US" sz="2400" dirty="0">
              <a:latin typeface="Helvetica"/>
              <a:cs typeface="Helvetica"/>
            </a:endParaRPr>
          </a:p>
          <a:p>
            <a:pPr marL="927100" lvl="1" indent="-457834">
              <a:lnSpc>
                <a:spcPct val="100000"/>
              </a:lnSpc>
              <a:spcBef>
                <a:spcPts val="575"/>
              </a:spcBef>
              <a:buFont typeface="Arial"/>
              <a:buChar char="•"/>
              <a:tabLst>
                <a:tab pos="927100" algn="l"/>
                <a:tab pos="927735" algn="l"/>
              </a:tabLst>
            </a:pPr>
            <a:r>
              <a:rPr lang="en-US" sz="2400" spc="-25" dirty="0">
                <a:latin typeface="Helvetica"/>
                <a:cs typeface="Helvetica"/>
              </a:rPr>
              <a:t>Temperature</a:t>
            </a:r>
            <a:endParaRPr lang="en-US" sz="2400" dirty="0">
              <a:latin typeface="Helvetica"/>
              <a:cs typeface="Helvetica"/>
            </a:endParaRPr>
          </a:p>
          <a:p>
            <a:pPr marL="927100" lvl="1" indent="-457834">
              <a:lnSpc>
                <a:spcPct val="100000"/>
              </a:lnSpc>
              <a:spcBef>
                <a:spcPts val="575"/>
              </a:spcBef>
              <a:buFont typeface="Arial"/>
              <a:buChar char="•"/>
              <a:tabLst>
                <a:tab pos="927100" algn="l"/>
                <a:tab pos="927735" algn="l"/>
              </a:tabLst>
            </a:pPr>
            <a:r>
              <a:rPr lang="en-US" sz="2400" spc="-5" dirty="0">
                <a:latin typeface="Helvetica"/>
                <a:cs typeface="Helvetica"/>
              </a:rPr>
              <a:t>Pulse</a:t>
            </a:r>
            <a:r>
              <a:rPr lang="en-US" sz="2400" spc="-15" dirty="0">
                <a:latin typeface="Helvetica"/>
                <a:cs typeface="Helvetica"/>
              </a:rPr>
              <a:t> </a:t>
            </a:r>
            <a:r>
              <a:rPr lang="en-US" sz="2400" dirty="0">
                <a:latin typeface="Helvetica"/>
                <a:cs typeface="Helvetica"/>
              </a:rPr>
              <a:t>&amp;</a:t>
            </a:r>
            <a:r>
              <a:rPr lang="en-US" sz="2400" spc="-15" dirty="0">
                <a:latin typeface="Helvetica"/>
                <a:cs typeface="Helvetica"/>
              </a:rPr>
              <a:t> </a:t>
            </a:r>
            <a:r>
              <a:rPr lang="en-US" sz="2400" spc="-5" dirty="0">
                <a:latin typeface="Helvetica"/>
                <a:cs typeface="Helvetica"/>
              </a:rPr>
              <a:t>Respirations</a:t>
            </a:r>
          </a:p>
          <a:p>
            <a:pPr marL="469266" lvl="1" indent="0">
              <a:lnSpc>
                <a:spcPct val="100000"/>
              </a:lnSpc>
              <a:spcBef>
                <a:spcPts val="575"/>
              </a:spcBef>
              <a:buNone/>
              <a:tabLst>
                <a:tab pos="927100" algn="l"/>
                <a:tab pos="927735" algn="l"/>
              </a:tabLst>
            </a:pPr>
            <a:endParaRPr lang="en-US" sz="3400" dirty="0">
              <a:latin typeface="Helvetica"/>
              <a:cs typeface="Helvetica"/>
            </a:endParaRPr>
          </a:p>
          <a:p>
            <a:pPr marL="469900" indent="-457200">
              <a:lnSpc>
                <a:spcPct val="100000"/>
              </a:lnSpc>
              <a:spcBef>
                <a:spcPts val="5"/>
              </a:spcBef>
              <a:buFont typeface="Wingdings"/>
              <a:buChar char=""/>
              <a:tabLst>
                <a:tab pos="469265" algn="l"/>
                <a:tab pos="469900" algn="l"/>
              </a:tabLst>
            </a:pPr>
            <a:r>
              <a:rPr lang="en-US" sz="2400" dirty="0">
                <a:latin typeface="Helvetica"/>
                <a:cs typeface="Helvetica"/>
              </a:rPr>
              <a:t>Reports</a:t>
            </a:r>
            <a:r>
              <a:rPr lang="en-US" sz="2400" spc="-15" dirty="0">
                <a:latin typeface="Helvetica"/>
                <a:cs typeface="Helvetica"/>
              </a:rPr>
              <a:t> </a:t>
            </a:r>
            <a:r>
              <a:rPr lang="en-US" sz="2400" dirty="0">
                <a:latin typeface="Helvetica"/>
                <a:cs typeface="Helvetica"/>
              </a:rPr>
              <a:t>to</a:t>
            </a:r>
            <a:r>
              <a:rPr lang="en-US" sz="2400" spc="-15" dirty="0">
                <a:latin typeface="Helvetica"/>
                <a:cs typeface="Helvetica"/>
              </a:rPr>
              <a:t> </a:t>
            </a:r>
            <a:r>
              <a:rPr lang="en-US" sz="2400" spc="-10" dirty="0">
                <a:latin typeface="Helvetica"/>
                <a:cs typeface="Helvetica"/>
              </a:rPr>
              <a:t>RN</a:t>
            </a:r>
            <a:r>
              <a:rPr lang="en-US" sz="2400" spc="-5" dirty="0">
                <a:latin typeface="Helvetica"/>
                <a:cs typeface="Helvetica"/>
              </a:rPr>
              <a:t> </a:t>
            </a:r>
            <a:r>
              <a:rPr lang="en-US" sz="2400" dirty="0">
                <a:latin typeface="Helvetica"/>
                <a:cs typeface="Helvetica"/>
              </a:rPr>
              <a:t>or</a:t>
            </a:r>
            <a:r>
              <a:rPr lang="en-US" sz="2400" spc="-10" dirty="0">
                <a:latin typeface="Helvetica"/>
                <a:cs typeface="Helvetica"/>
              </a:rPr>
              <a:t> </a:t>
            </a:r>
            <a:r>
              <a:rPr lang="en-US" sz="2400" spc="-5" dirty="0">
                <a:latin typeface="Helvetica"/>
                <a:cs typeface="Helvetica"/>
              </a:rPr>
              <a:t>LPN</a:t>
            </a:r>
            <a:endParaRPr lang="en-US" sz="2400" dirty="0">
              <a:latin typeface="Helvetica"/>
              <a:cs typeface="Helvetica"/>
            </a:endParaRPr>
          </a:p>
          <a:p>
            <a:endParaRPr lang="en-US" dirty="0"/>
          </a:p>
        </p:txBody>
      </p:sp>
      <p:pic>
        <p:nvPicPr>
          <p:cNvPr id="4" name="Recorded Sound">
            <a:hlinkClick r:id="" action="ppaction://media"/>
            <a:extLst>
              <a:ext uri="{FF2B5EF4-FFF2-40B4-BE49-F238E27FC236}">
                <a16:creationId xmlns:a16="http://schemas.microsoft.com/office/drawing/2014/main" id="{32809BF9-7273-2983-4957-40E666794F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18" y="2681922"/>
            <a:ext cx="487363" cy="487363"/>
          </a:xfrm>
          <a:prstGeom prst="rect">
            <a:avLst/>
          </a:prstGeom>
        </p:spPr>
      </p:pic>
    </p:spTree>
    <p:extLst>
      <p:ext uri="{BB962C8B-B14F-4D97-AF65-F5344CB8AC3E}">
        <p14:creationId xmlns:p14="http://schemas.microsoft.com/office/powerpoint/2010/main" val="395605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AB95-CB20-E589-908B-E99E26AA1B8A}"/>
              </a:ext>
            </a:extLst>
          </p:cNvPr>
          <p:cNvSpPr>
            <a:spLocks noGrp="1"/>
          </p:cNvSpPr>
          <p:nvPr>
            <p:ph type="title"/>
          </p:nvPr>
        </p:nvSpPr>
        <p:spPr>
          <a:xfrm>
            <a:off x="838200" y="0"/>
            <a:ext cx="10515600" cy="1325563"/>
          </a:xfrm>
        </p:spPr>
        <p:txBody>
          <a:bodyPr/>
          <a:lstStyle/>
          <a:p>
            <a:pPr algn="ctr"/>
            <a:r>
              <a:rPr lang="en-US" dirty="0"/>
              <a:t>Nursing Assistant Program</a:t>
            </a:r>
          </a:p>
        </p:txBody>
      </p:sp>
      <p:sp>
        <p:nvSpPr>
          <p:cNvPr id="3" name="Content Placeholder 2">
            <a:extLst>
              <a:ext uri="{FF2B5EF4-FFF2-40B4-BE49-F238E27FC236}">
                <a16:creationId xmlns:a16="http://schemas.microsoft.com/office/drawing/2014/main" id="{4E9D710F-30AF-B5CD-0776-31D7BEA552ED}"/>
              </a:ext>
            </a:extLst>
          </p:cNvPr>
          <p:cNvSpPr>
            <a:spLocks noGrp="1"/>
          </p:cNvSpPr>
          <p:nvPr>
            <p:ph idx="1"/>
          </p:nvPr>
        </p:nvSpPr>
        <p:spPr>
          <a:xfrm>
            <a:off x="519953" y="1209822"/>
            <a:ext cx="11376212" cy="4704937"/>
          </a:xfrm>
        </p:spPr>
        <p:txBody>
          <a:bodyPr>
            <a:normAutofit fontScale="40000" lnSpcReduction="20000"/>
          </a:bodyPr>
          <a:lstStyle/>
          <a:p>
            <a:pPr marL="355600" marR="5080" indent="-343535">
              <a:lnSpc>
                <a:spcPct val="120000"/>
              </a:lnSpc>
              <a:spcBef>
                <a:spcPts val="1200"/>
              </a:spcBef>
              <a:spcAft>
                <a:spcPts val="1200"/>
              </a:spcAft>
              <a:buFont typeface="Arial"/>
              <a:buChar char="•"/>
              <a:tabLst>
                <a:tab pos="355600" algn="l"/>
                <a:tab pos="356235" algn="l"/>
              </a:tabLst>
            </a:pPr>
            <a:r>
              <a:rPr lang="en-US" sz="4000" dirty="0">
                <a:latin typeface="Helvetica"/>
                <a:cs typeface="Helvetica"/>
              </a:rPr>
              <a:t>Nursing Assistant classes are offered in the Spring, </a:t>
            </a:r>
            <a:r>
              <a:rPr lang="en-US" sz="4000" spc="-15" dirty="0">
                <a:latin typeface="Helvetica"/>
                <a:cs typeface="Helvetica"/>
              </a:rPr>
              <a:t>Summer, </a:t>
            </a:r>
            <a:r>
              <a:rPr lang="en-US" sz="4000" dirty="0">
                <a:latin typeface="Helvetica"/>
                <a:cs typeface="Helvetica"/>
              </a:rPr>
              <a:t>and Fall</a:t>
            </a:r>
            <a:r>
              <a:rPr lang="en-US" sz="4000" spc="5" dirty="0">
                <a:latin typeface="Helvetica"/>
                <a:cs typeface="Helvetica"/>
              </a:rPr>
              <a:t> </a:t>
            </a:r>
            <a:r>
              <a:rPr lang="en-US" sz="4000" dirty="0">
                <a:latin typeface="Helvetica"/>
                <a:cs typeface="Helvetica"/>
              </a:rPr>
              <a:t>semesters</a:t>
            </a:r>
            <a:r>
              <a:rPr lang="en-US" sz="4000" spc="-50" dirty="0">
                <a:latin typeface="Helvetica"/>
                <a:cs typeface="Helvetica"/>
              </a:rPr>
              <a:t> </a:t>
            </a:r>
            <a:r>
              <a:rPr lang="en-US" sz="4000" dirty="0">
                <a:latin typeface="Helvetica"/>
                <a:cs typeface="Helvetica"/>
              </a:rPr>
              <a:t>with many</a:t>
            </a:r>
            <a:r>
              <a:rPr lang="en-US" sz="4000" spc="-30" dirty="0">
                <a:latin typeface="Helvetica"/>
                <a:cs typeface="Helvetica"/>
              </a:rPr>
              <a:t> </a:t>
            </a:r>
            <a:r>
              <a:rPr lang="en-US" sz="4000" dirty="0">
                <a:latin typeface="Helvetica"/>
                <a:cs typeface="Helvetica"/>
              </a:rPr>
              <a:t>scheduling</a:t>
            </a:r>
            <a:r>
              <a:rPr lang="en-US" sz="4000" spc="-25" dirty="0">
                <a:latin typeface="Helvetica"/>
                <a:cs typeface="Helvetica"/>
              </a:rPr>
              <a:t> </a:t>
            </a:r>
            <a:r>
              <a:rPr lang="en-US" sz="4000" dirty="0">
                <a:latin typeface="Helvetica"/>
                <a:cs typeface="Helvetica"/>
              </a:rPr>
              <a:t>options,</a:t>
            </a:r>
            <a:r>
              <a:rPr lang="en-US" sz="4000" spc="-35" dirty="0">
                <a:latin typeface="Helvetica"/>
                <a:cs typeface="Helvetica"/>
              </a:rPr>
              <a:t> </a:t>
            </a:r>
            <a:r>
              <a:rPr lang="en-US" sz="4000" dirty="0">
                <a:latin typeface="Helvetica"/>
                <a:cs typeface="Helvetica"/>
              </a:rPr>
              <a:t>including</a:t>
            </a:r>
            <a:r>
              <a:rPr lang="en-US" sz="4000" spc="-10" dirty="0">
                <a:latin typeface="Helvetica"/>
                <a:cs typeface="Helvetica"/>
              </a:rPr>
              <a:t> </a:t>
            </a:r>
            <a:r>
              <a:rPr lang="en-US" sz="4000" dirty="0">
                <a:latin typeface="Helvetica"/>
                <a:cs typeface="Helvetica"/>
              </a:rPr>
              <a:t>evening</a:t>
            </a:r>
            <a:r>
              <a:rPr lang="en-US" sz="4000" spc="-15" dirty="0">
                <a:latin typeface="Helvetica"/>
                <a:cs typeface="Helvetica"/>
              </a:rPr>
              <a:t> </a:t>
            </a:r>
            <a:r>
              <a:rPr lang="en-US" sz="4000" dirty="0">
                <a:latin typeface="Helvetica"/>
                <a:cs typeface="Helvetica"/>
              </a:rPr>
              <a:t>and </a:t>
            </a:r>
            <a:r>
              <a:rPr lang="en-US" sz="4000" spc="-540" dirty="0">
                <a:latin typeface="Helvetica"/>
                <a:cs typeface="Helvetica"/>
              </a:rPr>
              <a:t> </a:t>
            </a:r>
            <a:r>
              <a:rPr lang="en-US" sz="4000" dirty="0">
                <a:latin typeface="Helvetica"/>
                <a:cs typeface="Helvetica"/>
              </a:rPr>
              <a:t>weekends.</a:t>
            </a:r>
          </a:p>
          <a:p>
            <a:pPr marL="355600" indent="-343535">
              <a:lnSpc>
                <a:spcPct val="120000"/>
              </a:lnSpc>
              <a:spcBef>
                <a:spcPts val="1200"/>
              </a:spcBef>
              <a:spcAft>
                <a:spcPts val="1200"/>
              </a:spcAft>
              <a:buFont typeface="Arial"/>
              <a:buChar char="•"/>
              <a:tabLst>
                <a:tab pos="355600" algn="l"/>
                <a:tab pos="356235" algn="l"/>
              </a:tabLst>
            </a:pPr>
            <a:r>
              <a:rPr lang="en-US" sz="4000" dirty="0">
                <a:latin typeface="Helvetica"/>
                <a:cs typeface="Helvetica"/>
              </a:rPr>
              <a:t>There</a:t>
            </a:r>
            <a:r>
              <a:rPr lang="en-US" sz="4000" spc="-50" dirty="0">
                <a:latin typeface="Helvetica"/>
                <a:cs typeface="Helvetica"/>
              </a:rPr>
              <a:t> </a:t>
            </a:r>
            <a:r>
              <a:rPr lang="en-US" sz="4000" dirty="0">
                <a:latin typeface="Helvetica"/>
                <a:cs typeface="Helvetica"/>
              </a:rPr>
              <a:t>are</a:t>
            </a:r>
            <a:r>
              <a:rPr lang="en-US" sz="4000" spc="-35" dirty="0">
                <a:latin typeface="Helvetica"/>
                <a:cs typeface="Helvetica"/>
              </a:rPr>
              <a:t> </a:t>
            </a:r>
            <a:r>
              <a:rPr lang="en-US" sz="4000" dirty="0">
                <a:latin typeface="Helvetica"/>
                <a:cs typeface="Helvetica"/>
              </a:rPr>
              <a:t>no</a:t>
            </a:r>
            <a:r>
              <a:rPr lang="en-US" sz="4000" spc="-35" dirty="0">
                <a:latin typeface="Helvetica"/>
                <a:cs typeface="Helvetica"/>
              </a:rPr>
              <a:t> </a:t>
            </a:r>
            <a:r>
              <a:rPr lang="en-US" sz="4000" dirty="0">
                <a:latin typeface="Helvetica"/>
                <a:cs typeface="Helvetica"/>
              </a:rPr>
              <a:t>prerequisites, but some requirements are due the first week of class including CPR, up to date vaccinations and more. More information is available on the PPSC portal: https://www.pikespeak.edu/programs/nursing/nursing-assistant/application.php</a:t>
            </a:r>
          </a:p>
          <a:p>
            <a:pPr marL="355600" marR="311150" indent="-343535">
              <a:lnSpc>
                <a:spcPct val="120000"/>
              </a:lnSpc>
              <a:spcBef>
                <a:spcPts val="1200"/>
              </a:spcBef>
              <a:spcAft>
                <a:spcPts val="1200"/>
              </a:spcAft>
              <a:buFont typeface="Arial"/>
              <a:buChar char="•"/>
              <a:tabLst>
                <a:tab pos="355600" algn="l"/>
                <a:tab pos="356235" algn="l"/>
              </a:tabLst>
            </a:pPr>
            <a:r>
              <a:rPr lang="en-US" sz="4000" dirty="0">
                <a:latin typeface="Helvetica"/>
                <a:cs typeface="Helvetica"/>
              </a:rPr>
              <a:t>The coursework takes approximately 8 to 10 weeks to complete. </a:t>
            </a:r>
          </a:p>
          <a:p>
            <a:pPr marL="355600" marR="311150" indent="-343535">
              <a:lnSpc>
                <a:spcPct val="120000"/>
              </a:lnSpc>
              <a:spcBef>
                <a:spcPts val="1200"/>
              </a:spcBef>
              <a:spcAft>
                <a:spcPts val="1200"/>
              </a:spcAft>
              <a:buFont typeface="Arial"/>
              <a:buChar char="•"/>
              <a:tabLst>
                <a:tab pos="355600" algn="l"/>
                <a:tab pos="356235" algn="l"/>
              </a:tabLst>
            </a:pPr>
            <a:r>
              <a:rPr lang="en-US" sz="4000" dirty="0">
                <a:latin typeface="Helvetica"/>
                <a:cs typeface="Helvetica"/>
              </a:rPr>
              <a:t>The program offers experiences in skills lab, nursing homes, and hospital</a:t>
            </a:r>
            <a:r>
              <a:rPr lang="en-US" sz="4000" spc="-25" dirty="0">
                <a:latin typeface="Helvetica"/>
                <a:cs typeface="Helvetica"/>
              </a:rPr>
              <a:t> </a:t>
            </a:r>
            <a:r>
              <a:rPr lang="en-US" sz="4000" dirty="0">
                <a:latin typeface="Helvetica"/>
                <a:cs typeface="Helvetica"/>
              </a:rPr>
              <a:t>settings.</a:t>
            </a:r>
            <a:r>
              <a:rPr lang="en-US" sz="4000" spc="-45" dirty="0">
                <a:latin typeface="Helvetica"/>
                <a:cs typeface="Helvetica"/>
              </a:rPr>
              <a:t> </a:t>
            </a:r>
            <a:r>
              <a:rPr lang="en-US" sz="4000" dirty="0">
                <a:latin typeface="Helvetica"/>
                <a:cs typeface="Helvetica"/>
              </a:rPr>
              <a:t>Students</a:t>
            </a:r>
            <a:r>
              <a:rPr lang="en-US" sz="4000" spc="-15" dirty="0">
                <a:latin typeface="Helvetica"/>
                <a:cs typeface="Helvetica"/>
              </a:rPr>
              <a:t> </a:t>
            </a:r>
            <a:r>
              <a:rPr lang="en-US" sz="4000" dirty="0">
                <a:latin typeface="Helvetica"/>
                <a:cs typeface="Helvetica"/>
              </a:rPr>
              <a:t>learn</a:t>
            </a:r>
            <a:r>
              <a:rPr lang="en-US" sz="4000" spc="-30" dirty="0">
                <a:latin typeface="Helvetica"/>
                <a:cs typeface="Helvetica"/>
              </a:rPr>
              <a:t> </a:t>
            </a:r>
            <a:r>
              <a:rPr lang="en-US" sz="4000" dirty="0">
                <a:latin typeface="Helvetica"/>
                <a:cs typeface="Helvetica"/>
              </a:rPr>
              <a:t>to</a:t>
            </a:r>
            <a:r>
              <a:rPr lang="en-US" sz="4000" spc="-10" dirty="0">
                <a:latin typeface="Helvetica"/>
                <a:cs typeface="Helvetica"/>
              </a:rPr>
              <a:t> </a:t>
            </a:r>
            <a:r>
              <a:rPr lang="en-US" sz="4000" dirty="0">
                <a:latin typeface="Helvetica"/>
                <a:cs typeface="Helvetica"/>
              </a:rPr>
              <a:t>become</a:t>
            </a:r>
            <a:r>
              <a:rPr lang="en-US" sz="4000" spc="-40" dirty="0">
                <a:latin typeface="Helvetica"/>
                <a:cs typeface="Helvetica"/>
              </a:rPr>
              <a:t> </a:t>
            </a:r>
            <a:r>
              <a:rPr lang="en-US" sz="4000" dirty="0">
                <a:latin typeface="Helvetica"/>
                <a:cs typeface="Helvetica"/>
              </a:rPr>
              <a:t>direct</a:t>
            </a:r>
            <a:r>
              <a:rPr lang="en-US" sz="4000" spc="-30" dirty="0">
                <a:latin typeface="Helvetica"/>
                <a:cs typeface="Helvetica"/>
              </a:rPr>
              <a:t> </a:t>
            </a:r>
            <a:r>
              <a:rPr lang="en-US" sz="4000" dirty="0">
                <a:latin typeface="Helvetica"/>
                <a:cs typeface="Helvetica"/>
              </a:rPr>
              <a:t>caregivers</a:t>
            </a:r>
            <a:r>
              <a:rPr lang="en-US" sz="4000" spc="-35" dirty="0">
                <a:latin typeface="Helvetica"/>
                <a:cs typeface="Helvetica"/>
              </a:rPr>
              <a:t> </a:t>
            </a:r>
            <a:r>
              <a:rPr lang="en-US" sz="4000" dirty="0">
                <a:latin typeface="Helvetica"/>
                <a:cs typeface="Helvetica"/>
              </a:rPr>
              <a:t>as</a:t>
            </a:r>
            <a:r>
              <a:rPr lang="en-US" sz="4000" spc="-15" dirty="0">
                <a:latin typeface="Helvetica"/>
                <a:cs typeface="Helvetica"/>
              </a:rPr>
              <a:t> </a:t>
            </a:r>
            <a:r>
              <a:rPr lang="en-US" sz="4000" dirty="0">
                <a:latin typeface="Helvetica"/>
                <a:cs typeface="Helvetica"/>
              </a:rPr>
              <a:t>a </a:t>
            </a:r>
            <a:r>
              <a:rPr lang="en-US" sz="4000" spc="-540" dirty="0">
                <a:latin typeface="Helvetica"/>
                <a:cs typeface="Helvetica"/>
              </a:rPr>
              <a:t> </a:t>
            </a:r>
            <a:r>
              <a:rPr lang="en-US" sz="4000" dirty="0">
                <a:latin typeface="Helvetica"/>
                <a:cs typeface="Helvetica"/>
              </a:rPr>
              <a:t>part</a:t>
            </a:r>
            <a:r>
              <a:rPr lang="en-US" sz="4000" spc="-40" dirty="0">
                <a:latin typeface="Helvetica"/>
                <a:cs typeface="Helvetica"/>
              </a:rPr>
              <a:t> </a:t>
            </a:r>
            <a:r>
              <a:rPr lang="en-US" sz="4000" dirty="0">
                <a:latin typeface="Helvetica"/>
                <a:cs typeface="Helvetica"/>
              </a:rPr>
              <a:t>of</a:t>
            </a:r>
            <a:r>
              <a:rPr lang="en-US" sz="4000" spc="-10" dirty="0">
                <a:latin typeface="Helvetica"/>
                <a:cs typeface="Helvetica"/>
              </a:rPr>
              <a:t> </a:t>
            </a:r>
            <a:r>
              <a:rPr lang="en-US" sz="4000" dirty="0">
                <a:latin typeface="Helvetica"/>
                <a:cs typeface="Helvetica"/>
              </a:rPr>
              <a:t>a</a:t>
            </a:r>
            <a:r>
              <a:rPr lang="en-US" sz="4000" spc="-15" dirty="0">
                <a:latin typeface="Helvetica"/>
                <a:cs typeface="Helvetica"/>
              </a:rPr>
              <a:t> </a:t>
            </a:r>
            <a:r>
              <a:rPr lang="en-US" sz="4000" dirty="0">
                <a:latin typeface="Helvetica"/>
                <a:cs typeface="Helvetica"/>
              </a:rPr>
              <a:t>team.</a:t>
            </a:r>
          </a:p>
          <a:p>
            <a:pPr marL="355600" marR="232410" indent="-343535">
              <a:lnSpc>
                <a:spcPct val="120000"/>
              </a:lnSpc>
              <a:spcBef>
                <a:spcPts val="1200"/>
              </a:spcBef>
              <a:spcAft>
                <a:spcPts val="1200"/>
              </a:spcAft>
              <a:buFont typeface="Arial"/>
              <a:buChar char="•"/>
              <a:tabLst>
                <a:tab pos="356235" algn="l"/>
              </a:tabLst>
            </a:pPr>
            <a:r>
              <a:rPr lang="en-US" sz="4000" dirty="0">
                <a:latin typeface="Helvetica"/>
                <a:cs typeface="Helvetica"/>
              </a:rPr>
              <a:t>Students are eligible to take the State Certification Exam for Nurse Aide</a:t>
            </a:r>
            <a:r>
              <a:rPr lang="en-US" sz="4000" spc="-10" dirty="0">
                <a:latin typeface="Helvetica"/>
                <a:cs typeface="Helvetica"/>
              </a:rPr>
              <a:t> </a:t>
            </a:r>
            <a:r>
              <a:rPr lang="en-US" sz="4000" i="1" dirty="0">
                <a:latin typeface="Helvetica"/>
                <a:cs typeface="Helvetica"/>
              </a:rPr>
              <a:t>after</a:t>
            </a:r>
            <a:r>
              <a:rPr lang="en-US" sz="4000" i="1" spc="-25" dirty="0">
                <a:latin typeface="Helvetica"/>
                <a:cs typeface="Helvetica"/>
              </a:rPr>
              <a:t> </a:t>
            </a:r>
            <a:r>
              <a:rPr lang="en-US" sz="4000" i="1" dirty="0">
                <a:latin typeface="Helvetica"/>
                <a:cs typeface="Helvetica"/>
              </a:rPr>
              <a:t>completion</a:t>
            </a:r>
            <a:r>
              <a:rPr lang="en-US" sz="4000" i="1" spc="-15" dirty="0">
                <a:latin typeface="Helvetica"/>
                <a:cs typeface="Helvetica"/>
              </a:rPr>
              <a:t> </a:t>
            </a:r>
            <a:r>
              <a:rPr lang="en-US" sz="4000" i="1" dirty="0">
                <a:latin typeface="Helvetica"/>
                <a:cs typeface="Helvetica"/>
              </a:rPr>
              <a:t>of</a:t>
            </a:r>
            <a:r>
              <a:rPr lang="en-US" sz="4000" i="1" spc="-5" dirty="0">
                <a:latin typeface="Helvetica"/>
                <a:cs typeface="Helvetica"/>
              </a:rPr>
              <a:t> </a:t>
            </a:r>
            <a:r>
              <a:rPr lang="en-US" sz="4000" b="1" i="1" spc="-25" dirty="0">
                <a:latin typeface="HelveticaNeue-BoldItalic"/>
                <a:cs typeface="HelveticaNeue-BoldItalic"/>
              </a:rPr>
              <a:t>NUA</a:t>
            </a:r>
            <a:r>
              <a:rPr lang="en-US" sz="4000" b="1" i="1" spc="-15" dirty="0">
                <a:latin typeface="HelveticaNeue-BoldItalic"/>
                <a:cs typeface="HelveticaNeue-BoldItalic"/>
              </a:rPr>
              <a:t> </a:t>
            </a:r>
            <a:r>
              <a:rPr lang="en-US" sz="4000" b="1" i="1" dirty="0">
                <a:latin typeface="Arial-BoldItalicMT"/>
                <a:cs typeface="Arial-BoldItalicMT"/>
              </a:rPr>
              <a:t>1001</a:t>
            </a:r>
            <a:r>
              <a:rPr lang="en-US" sz="4000" b="1" i="1" dirty="0">
                <a:latin typeface="HelveticaNeue-BoldItalic"/>
                <a:cs typeface="HelveticaNeue-BoldItalic"/>
              </a:rPr>
              <a:t>,</a:t>
            </a:r>
            <a:r>
              <a:rPr lang="en-US" sz="4000" b="1" i="1" spc="-15" dirty="0">
                <a:latin typeface="HelveticaNeue-BoldItalic"/>
                <a:cs typeface="HelveticaNeue-BoldItalic"/>
              </a:rPr>
              <a:t> </a:t>
            </a:r>
            <a:r>
              <a:rPr lang="en-US" sz="4000" b="1" i="1" dirty="0">
                <a:latin typeface="Arial-BoldItalicMT"/>
                <a:cs typeface="Arial-BoldItalicMT"/>
              </a:rPr>
              <a:t>1070</a:t>
            </a:r>
            <a:r>
              <a:rPr lang="en-US" sz="4000" b="1" i="1" dirty="0">
                <a:latin typeface="HelveticaNeue-BoldItalic"/>
                <a:cs typeface="HelveticaNeue-BoldItalic"/>
              </a:rPr>
              <a:t>,</a:t>
            </a:r>
            <a:r>
              <a:rPr lang="en-US" sz="4000" b="1" i="1" spc="-15" dirty="0">
                <a:latin typeface="HelveticaNeue-BoldItalic"/>
                <a:cs typeface="HelveticaNeue-BoldItalic"/>
              </a:rPr>
              <a:t> </a:t>
            </a:r>
            <a:r>
              <a:rPr lang="en-US" sz="4000" b="1" i="1" spc="-10" dirty="0">
                <a:latin typeface="HelveticaNeue-BoldItalic"/>
                <a:cs typeface="HelveticaNeue-BoldItalic"/>
              </a:rPr>
              <a:t>and</a:t>
            </a:r>
            <a:r>
              <a:rPr lang="en-US" sz="4000" b="1" i="1" spc="-15" dirty="0">
                <a:latin typeface="HelveticaNeue-BoldItalic"/>
                <a:cs typeface="HelveticaNeue-BoldItalic"/>
              </a:rPr>
              <a:t> </a:t>
            </a:r>
            <a:r>
              <a:rPr lang="en-US" sz="4000" b="1" i="1" dirty="0">
                <a:latin typeface="Arial-BoldItalicMT"/>
                <a:cs typeface="Arial-BoldItalicMT"/>
              </a:rPr>
              <a:t>1071</a:t>
            </a:r>
            <a:r>
              <a:rPr lang="en-US" sz="4000" i="1" dirty="0">
                <a:latin typeface="Helvetica"/>
                <a:cs typeface="Helvetica"/>
              </a:rPr>
              <a:t>. </a:t>
            </a:r>
            <a:r>
              <a:rPr lang="en-US" sz="4000" dirty="0">
                <a:latin typeface="Helvetica"/>
                <a:cs typeface="Helvetica"/>
              </a:rPr>
              <a:t>Students</a:t>
            </a:r>
            <a:r>
              <a:rPr lang="en-US" sz="4000" spc="-15" dirty="0">
                <a:latin typeface="Helvetica"/>
                <a:cs typeface="Helvetica"/>
              </a:rPr>
              <a:t> </a:t>
            </a:r>
            <a:r>
              <a:rPr lang="en-US" sz="4000" dirty="0">
                <a:latin typeface="Helvetica"/>
                <a:cs typeface="Helvetica"/>
              </a:rPr>
              <a:t>will</a:t>
            </a:r>
            <a:r>
              <a:rPr lang="en-US" sz="4000" spc="5" dirty="0">
                <a:latin typeface="Helvetica"/>
                <a:cs typeface="Helvetica"/>
              </a:rPr>
              <a:t> </a:t>
            </a:r>
            <a:r>
              <a:rPr lang="en-US" sz="4000" dirty="0">
                <a:latin typeface="Helvetica"/>
                <a:cs typeface="Helvetica"/>
              </a:rPr>
              <a:t>also</a:t>
            </a:r>
            <a:r>
              <a:rPr lang="en-US" sz="4000" spc="-15" dirty="0">
                <a:latin typeface="Helvetica"/>
                <a:cs typeface="Helvetica"/>
              </a:rPr>
              <a:t> </a:t>
            </a:r>
            <a:r>
              <a:rPr lang="en-US" sz="4000" dirty="0">
                <a:latin typeface="Helvetica"/>
                <a:cs typeface="Helvetica"/>
              </a:rPr>
              <a:t>receive</a:t>
            </a:r>
            <a:r>
              <a:rPr lang="en-US" sz="4000" spc="-30" dirty="0">
                <a:latin typeface="Helvetica"/>
                <a:cs typeface="Helvetica"/>
              </a:rPr>
              <a:t> </a:t>
            </a:r>
            <a:r>
              <a:rPr lang="en-US" sz="4000" dirty="0">
                <a:latin typeface="Helvetica"/>
                <a:cs typeface="Helvetica"/>
              </a:rPr>
              <a:t>a</a:t>
            </a:r>
            <a:r>
              <a:rPr lang="en-US" sz="4000" spc="-5" dirty="0">
                <a:latin typeface="Helvetica"/>
                <a:cs typeface="Helvetica"/>
              </a:rPr>
              <a:t> </a:t>
            </a:r>
            <a:r>
              <a:rPr lang="en-US" sz="4000" dirty="0">
                <a:latin typeface="Helvetica"/>
                <a:cs typeface="Helvetica"/>
              </a:rPr>
              <a:t>certificate</a:t>
            </a:r>
            <a:r>
              <a:rPr lang="en-US" sz="4000" spc="-45" dirty="0">
                <a:latin typeface="Helvetica"/>
                <a:cs typeface="Helvetica"/>
              </a:rPr>
              <a:t> </a:t>
            </a:r>
            <a:r>
              <a:rPr lang="en-US" sz="4000" dirty="0">
                <a:latin typeface="Helvetica"/>
                <a:cs typeface="Helvetica"/>
              </a:rPr>
              <a:t>from</a:t>
            </a:r>
            <a:r>
              <a:rPr lang="en-US" sz="4000" spc="-30" dirty="0">
                <a:latin typeface="Helvetica"/>
                <a:cs typeface="Helvetica"/>
              </a:rPr>
              <a:t> </a:t>
            </a:r>
            <a:r>
              <a:rPr lang="en-US" sz="4000" dirty="0">
                <a:latin typeface="Helvetica"/>
                <a:cs typeface="Helvetica"/>
              </a:rPr>
              <a:t>PPSC. </a:t>
            </a:r>
          </a:p>
          <a:p>
            <a:pPr marL="355600" marR="232410" indent="-343535">
              <a:lnSpc>
                <a:spcPct val="120000"/>
              </a:lnSpc>
              <a:spcBef>
                <a:spcPts val="1200"/>
              </a:spcBef>
              <a:spcAft>
                <a:spcPts val="1200"/>
              </a:spcAft>
              <a:buFont typeface="Arial"/>
              <a:buChar char="•"/>
              <a:tabLst>
                <a:tab pos="356235" algn="l"/>
              </a:tabLst>
            </a:pPr>
            <a:r>
              <a:rPr lang="en-US" sz="4000" dirty="0">
                <a:latin typeface="Helvetica"/>
                <a:cs typeface="Helvetica"/>
              </a:rPr>
              <a:t>For questions, email </a:t>
            </a:r>
            <a:r>
              <a:rPr lang="en-US" sz="4000" dirty="0">
                <a:latin typeface="Helvetica"/>
                <a:cs typeface="Helvetica"/>
                <a:hlinkClick r:id="rId5"/>
              </a:rPr>
              <a:t>nursing@pikespeak.edu</a:t>
            </a:r>
            <a:endParaRPr lang="en-US" sz="4000" dirty="0">
              <a:latin typeface="Helvetica"/>
              <a:cs typeface="Helvetica"/>
            </a:endParaRPr>
          </a:p>
          <a:p>
            <a:endParaRPr lang="en-US" dirty="0"/>
          </a:p>
        </p:txBody>
      </p:sp>
      <p:pic>
        <p:nvPicPr>
          <p:cNvPr id="5" name="Recorded Sound">
            <a:hlinkClick r:id="" action="ppaction://media"/>
            <a:extLst>
              <a:ext uri="{FF2B5EF4-FFF2-40B4-BE49-F238E27FC236}">
                <a16:creationId xmlns:a16="http://schemas.microsoft.com/office/drawing/2014/main" id="{03ECD38D-D3DD-2B8A-22CE-0D8316E5F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6437" y="2697162"/>
            <a:ext cx="487363" cy="487363"/>
          </a:xfrm>
          <a:prstGeom prst="rect">
            <a:avLst/>
          </a:prstGeom>
        </p:spPr>
      </p:pic>
    </p:spTree>
    <p:extLst>
      <p:ext uri="{BB962C8B-B14F-4D97-AF65-F5344CB8AC3E}">
        <p14:creationId xmlns:p14="http://schemas.microsoft.com/office/powerpoint/2010/main" val="53091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1388-62BF-2A01-2786-9E297D544D1E}"/>
              </a:ext>
            </a:extLst>
          </p:cNvPr>
          <p:cNvSpPr>
            <a:spLocks noGrp="1"/>
          </p:cNvSpPr>
          <p:nvPr>
            <p:ph type="title"/>
          </p:nvPr>
        </p:nvSpPr>
        <p:spPr/>
        <p:txBody>
          <a:bodyPr/>
          <a:lstStyle/>
          <a:p>
            <a:pPr algn="ctr"/>
            <a:r>
              <a:rPr lang="en-US" dirty="0"/>
              <a:t>Licensed Practical Nurse (LPN)</a:t>
            </a:r>
          </a:p>
        </p:txBody>
      </p:sp>
      <p:sp>
        <p:nvSpPr>
          <p:cNvPr id="3" name="Content Placeholder 2">
            <a:extLst>
              <a:ext uri="{FF2B5EF4-FFF2-40B4-BE49-F238E27FC236}">
                <a16:creationId xmlns:a16="http://schemas.microsoft.com/office/drawing/2014/main" id="{63D4DE11-1551-29A9-23FC-0FC6687BE564}"/>
              </a:ext>
            </a:extLst>
          </p:cNvPr>
          <p:cNvSpPr>
            <a:spLocks noGrp="1"/>
          </p:cNvSpPr>
          <p:nvPr>
            <p:ph idx="1"/>
          </p:nvPr>
        </p:nvSpPr>
        <p:spPr/>
        <p:txBody>
          <a:bodyPr>
            <a:normAutofit fontScale="77500" lnSpcReduction="20000"/>
          </a:bodyPr>
          <a:lstStyle/>
          <a:p>
            <a:pPr marL="355600" indent="-343535">
              <a:lnSpc>
                <a:spcPct val="100000"/>
              </a:lnSpc>
              <a:spcBef>
                <a:spcPts val="670"/>
              </a:spcBef>
              <a:buFont typeface="Arial"/>
              <a:buChar char="•"/>
              <a:tabLst>
                <a:tab pos="355600" algn="l"/>
                <a:tab pos="356235" algn="l"/>
              </a:tabLst>
            </a:pPr>
            <a:r>
              <a:rPr lang="en-US" sz="3300" spc="-5" dirty="0">
                <a:latin typeface="Helvetica"/>
                <a:cs typeface="Helvetica"/>
              </a:rPr>
              <a:t>LPN Scope of Practice:</a:t>
            </a:r>
            <a:endParaRPr lang="en-US" sz="3300" dirty="0">
              <a:latin typeface="Helvetica"/>
              <a:cs typeface="Helvetica"/>
            </a:endParaRPr>
          </a:p>
          <a:p>
            <a:pPr marL="756285" lvl="1" indent="-287020">
              <a:lnSpc>
                <a:spcPct val="100000"/>
              </a:lnSpc>
              <a:spcBef>
                <a:spcPts val="580"/>
              </a:spcBef>
              <a:buFont typeface="Arial"/>
              <a:buChar char="–"/>
              <a:tabLst>
                <a:tab pos="756920" algn="l"/>
              </a:tabLst>
            </a:pPr>
            <a:r>
              <a:rPr lang="en-US" sz="3300" spc="-5" dirty="0">
                <a:latin typeface="Helvetica"/>
                <a:cs typeface="Helvetica"/>
              </a:rPr>
              <a:t>Dressing changes</a:t>
            </a:r>
            <a:endParaRPr lang="en-US" sz="3300" dirty="0">
              <a:latin typeface="Helvetica"/>
              <a:cs typeface="Helvetica"/>
            </a:endParaRPr>
          </a:p>
          <a:p>
            <a:pPr marL="756285" lvl="1" indent="-287020">
              <a:lnSpc>
                <a:spcPct val="100000"/>
              </a:lnSpc>
              <a:spcBef>
                <a:spcPts val="575"/>
              </a:spcBef>
              <a:buFont typeface="Arial"/>
              <a:buChar char="–"/>
              <a:tabLst>
                <a:tab pos="756920" algn="l"/>
              </a:tabLst>
            </a:pPr>
            <a:r>
              <a:rPr lang="en-US" sz="3300" spc="-25" dirty="0">
                <a:latin typeface="Helvetica"/>
                <a:cs typeface="Helvetica"/>
              </a:rPr>
              <a:t>Tube</a:t>
            </a:r>
            <a:r>
              <a:rPr lang="en-US" sz="3300" spc="-45" dirty="0">
                <a:latin typeface="Helvetica"/>
                <a:cs typeface="Helvetica"/>
              </a:rPr>
              <a:t> </a:t>
            </a:r>
            <a:r>
              <a:rPr lang="en-US" sz="3300" spc="-5" dirty="0">
                <a:latin typeface="Helvetica"/>
                <a:cs typeface="Helvetica"/>
              </a:rPr>
              <a:t>feedings</a:t>
            </a:r>
            <a:endParaRPr lang="en-US" sz="3300" dirty="0">
              <a:latin typeface="Helvetica"/>
              <a:cs typeface="Helvetica"/>
            </a:endParaRPr>
          </a:p>
          <a:p>
            <a:pPr marL="756285" lvl="1" indent="-287020">
              <a:lnSpc>
                <a:spcPct val="100000"/>
              </a:lnSpc>
              <a:spcBef>
                <a:spcPts val="575"/>
              </a:spcBef>
              <a:buFont typeface="Arial"/>
              <a:buChar char="–"/>
              <a:tabLst>
                <a:tab pos="756920" algn="l"/>
              </a:tabLst>
            </a:pPr>
            <a:r>
              <a:rPr lang="en-US" sz="3300" spc="-5" dirty="0">
                <a:latin typeface="Helvetica"/>
                <a:cs typeface="Helvetica"/>
              </a:rPr>
              <a:t>Foley</a:t>
            </a:r>
            <a:r>
              <a:rPr lang="en-US" sz="3300" spc="-20" dirty="0">
                <a:latin typeface="Helvetica"/>
                <a:cs typeface="Helvetica"/>
              </a:rPr>
              <a:t> </a:t>
            </a:r>
            <a:r>
              <a:rPr lang="en-US" sz="3300" spc="-5" dirty="0">
                <a:latin typeface="Helvetica"/>
                <a:cs typeface="Helvetica"/>
              </a:rPr>
              <a:t>insertions</a:t>
            </a:r>
          </a:p>
          <a:p>
            <a:pPr marL="756285" lvl="1" indent="-287020">
              <a:lnSpc>
                <a:spcPct val="100000"/>
              </a:lnSpc>
              <a:spcBef>
                <a:spcPts val="575"/>
              </a:spcBef>
              <a:buFont typeface="Arial"/>
              <a:buChar char="–"/>
              <a:tabLst>
                <a:tab pos="756920" algn="l"/>
              </a:tabLst>
            </a:pPr>
            <a:r>
              <a:rPr lang="en-US" sz="3300" spc="-5" dirty="0">
                <a:latin typeface="Helvetica"/>
                <a:cs typeface="Helvetica"/>
              </a:rPr>
              <a:t>Administers medications</a:t>
            </a:r>
            <a:endParaRPr lang="en-US" sz="3300" dirty="0">
              <a:latin typeface="Helvetica"/>
              <a:cs typeface="Helvetica"/>
            </a:endParaRPr>
          </a:p>
          <a:p>
            <a:pPr marL="355600" indent="-343535">
              <a:lnSpc>
                <a:spcPct val="100000"/>
              </a:lnSpc>
              <a:buFont typeface="Arial"/>
              <a:buChar char="•"/>
              <a:tabLst>
                <a:tab pos="355600" algn="l"/>
                <a:tab pos="356235" algn="l"/>
              </a:tabLst>
            </a:pPr>
            <a:endParaRPr lang="en-US" sz="3300" dirty="0">
              <a:latin typeface="Helvetica"/>
              <a:cs typeface="Helvetica"/>
            </a:endParaRPr>
          </a:p>
          <a:p>
            <a:pPr marL="355600" indent="-343535">
              <a:lnSpc>
                <a:spcPct val="100000"/>
              </a:lnSpc>
              <a:buFont typeface="Arial"/>
              <a:buChar char="•"/>
              <a:tabLst>
                <a:tab pos="355600" algn="l"/>
                <a:tab pos="356235" algn="l"/>
              </a:tabLst>
            </a:pPr>
            <a:r>
              <a:rPr lang="en-US" sz="3300" dirty="0">
                <a:latin typeface="Helvetica"/>
                <a:cs typeface="Helvetica"/>
              </a:rPr>
              <a:t>May</a:t>
            </a:r>
            <a:r>
              <a:rPr lang="en-US" sz="3300" spc="-15" dirty="0">
                <a:latin typeface="Helvetica"/>
                <a:cs typeface="Helvetica"/>
              </a:rPr>
              <a:t> </a:t>
            </a:r>
            <a:r>
              <a:rPr lang="en-US" sz="3300" spc="-5" dirty="0">
                <a:latin typeface="Helvetica"/>
                <a:cs typeface="Helvetica"/>
              </a:rPr>
              <a:t>place</a:t>
            </a:r>
            <a:r>
              <a:rPr lang="en-US" sz="3300" spc="-30" dirty="0">
                <a:latin typeface="Helvetica"/>
                <a:cs typeface="Helvetica"/>
              </a:rPr>
              <a:t> </a:t>
            </a:r>
            <a:r>
              <a:rPr lang="en-US" sz="3300" spc="-25" dirty="0">
                <a:latin typeface="Helvetica"/>
                <a:cs typeface="Helvetica"/>
              </a:rPr>
              <a:t>IV’s</a:t>
            </a:r>
            <a:r>
              <a:rPr lang="en-US" sz="3300" spc="-35" dirty="0">
                <a:latin typeface="Helvetica"/>
                <a:cs typeface="Helvetica"/>
              </a:rPr>
              <a:t> </a:t>
            </a:r>
            <a:r>
              <a:rPr lang="en-US" sz="3300" dirty="0">
                <a:latin typeface="Helvetica"/>
                <a:cs typeface="Helvetica"/>
              </a:rPr>
              <a:t>if</a:t>
            </a:r>
            <a:r>
              <a:rPr lang="en-US" sz="3300" spc="-15" dirty="0">
                <a:latin typeface="Helvetica"/>
                <a:cs typeface="Helvetica"/>
              </a:rPr>
              <a:t> </a:t>
            </a:r>
            <a:r>
              <a:rPr lang="en-US" sz="3300" spc="-5" dirty="0">
                <a:latin typeface="Helvetica"/>
                <a:cs typeface="Helvetica"/>
              </a:rPr>
              <a:t>certified</a:t>
            </a:r>
            <a:endParaRPr lang="en-US" sz="3300" dirty="0">
              <a:latin typeface="Helvetica"/>
              <a:cs typeface="Helvetica"/>
            </a:endParaRPr>
          </a:p>
          <a:p>
            <a:pPr marL="756285" lvl="1" indent="-287020">
              <a:lnSpc>
                <a:spcPct val="100000"/>
              </a:lnSpc>
              <a:spcBef>
                <a:spcPts val="580"/>
              </a:spcBef>
              <a:buFont typeface="Arial"/>
              <a:buChar char="–"/>
              <a:tabLst>
                <a:tab pos="756920" algn="l"/>
              </a:tabLst>
            </a:pPr>
            <a:r>
              <a:rPr lang="en-US" sz="3300" spc="-5" dirty="0">
                <a:latin typeface="Helvetica"/>
                <a:cs typeface="Helvetica"/>
              </a:rPr>
              <a:t>Extra</a:t>
            </a:r>
            <a:r>
              <a:rPr lang="en-US" sz="3300" spc="-10" dirty="0">
                <a:latin typeface="Helvetica"/>
                <a:cs typeface="Helvetica"/>
              </a:rPr>
              <a:t> </a:t>
            </a:r>
            <a:r>
              <a:rPr lang="en-US" sz="3300" spc="-5" dirty="0">
                <a:latin typeface="Helvetica"/>
                <a:cs typeface="Helvetica"/>
              </a:rPr>
              <a:t>course</a:t>
            </a:r>
            <a:r>
              <a:rPr lang="en-US" sz="3300" spc="-10" dirty="0">
                <a:latin typeface="Helvetica"/>
                <a:cs typeface="Helvetica"/>
              </a:rPr>
              <a:t> </a:t>
            </a:r>
            <a:r>
              <a:rPr lang="en-US" sz="3300" spc="-5" dirty="0">
                <a:latin typeface="Helvetica"/>
                <a:cs typeface="Helvetica"/>
              </a:rPr>
              <a:t>required</a:t>
            </a:r>
            <a:endParaRPr lang="en-US" sz="3300" dirty="0">
              <a:latin typeface="Helvetica"/>
              <a:cs typeface="Helvetica"/>
            </a:endParaRPr>
          </a:p>
          <a:p>
            <a:pPr marL="355600" indent="-343535">
              <a:lnSpc>
                <a:spcPct val="100000"/>
              </a:lnSpc>
              <a:buFont typeface="Arial"/>
              <a:buChar char="•"/>
              <a:tabLst>
                <a:tab pos="355600" algn="l"/>
                <a:tab pos="356235" algn="l"/>
              </a:tabLst>
            </a:pPr>
            <a:endParaRPr lang="en-US" sz="3300" spc="-5" dirty="0">
              <a:latin typeface="Helvetica"/>
              <a:cs typeface="Helvetica"/>
            </a:endParaRPr>
          </a:p>
          <a:p>
            <a:pPr marL="355600" indent="-343535">
              <a:lnSpc>
                <a:spcPct val="100000"/>
              </a:lnSpc>
              <a:buFont typeface="Arial"/>
              <a:buChar char="•"/>
              <a:tabLst>
                <a:tab pos="355600" algn="l"/>
                <a:tab pos="356235" algn="l"/>
              </a:tabLst>
            </a:pPr>
            <a:r>
              <a:rPr lang="en-US" sz="3300" spc="-5" dirty="0">
                <a:latin typeface="Helvetica"/>
                <a:cs typeface="Helvetica"/>
              </a:rPr>
              <a:t>Reports</a:t>
            </a:r>
            <a:r>
              <a:rPr lang="en-US" sz="3300" spc="-20" dirty="0">
                <a:latin typeface="Helvetica"/>
                <a:cs typeface="Helvetica"/>
              </a:rPr>
              <a:t> </a:t>
            </a:r>
            <a:r>
              <a:rPr lang="en-US" sz="3300" dirty="0">
                <a:latin typeface="Helvetica"/>
                <a:cs typeface="Helvetica"/>
              </a:rPr>
              <a:t>to</a:t>
            </a:r>
            <a:r>
              <a:rPr lang="en-US" sz="3300" spc="-30" dirty="0">
                <a:latin typeface="Helvetica"/>
                <a:cs typeface="Helvetica"/>
              </a:rPr>
              <a:t> </a:t>
            </a:r>
            <a:r>
              <a:rPr lang="en-US" sz="3300" spc="-5" dirty="0">
                <a:latin typeface="Helvetica"/>
                <a:cs typeface="Helvetica"/>
              </a:rPr>
              <a:t>RN</a:t>
            </a:r>
            <a:endParaRPr lang="en-US" sz="3300" dirty="0">
              <a:latin typeface="Helvetica"/>
              <a:cs typeface="Helvetica"/>
            </a:endParaRPr>
          </a:p>
          <a:p>
            <a:endParaRPr lang="en-US" dirty="0"/>
          </a:p>
        </p:txBody>
      </p:sp>
      <p:pic>
        <p:nvPicPr>
          <p:cNvPr id="4" name="Recorded Sound">
            <a:hlinkClick r:id="" action="ppaction://media"/>
            <a:extLst>
              <a:ext uri="{FF2B5EF4-FFF2-40B4-BE49-F238E27FC236}">
                <a16:creationId xmlns:a16="http://schemas.microsoft.com/office/drawing/2014/main" id="{38D123B7-DD4B-C060-34EC-D5465D101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6437" y="1844675"/>
            <a:ext cx="487363" cy="487363"/>
          </a:xfrm>
          <a:prstGeom prst="rect">
            <a:avLst/>
          </a:prstGeom>
        </p:spPr>
      </p:pic>
    </p:spTree>
    <p:extLst>
      <p:ext uri="{BB962C8B-B14F-4D97-AF65-F5344CB8AC3E}">
        <p14:creationId xmlns:p14="http://schemas.microsoft.com/office/powerpoint/2010/main" val="363817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7CA9-E9AF-0965-0578-9FCE3D4FE24E}"/>
              </a:ext>
            </a:extLst>
          </p:cNvPr>
          <p:cNvSpPr>
            <a:spLocks noGrp="1"/>
          </p:cNvSpPr>
          <p:nvPr>
            <p:ph type="title"/>
          </p:nvPr>
        </p:nvSpPr>
        <p:spPr/>
        <p:txBody>
          <a:bodyPr/>
          <a:lstStyle/>
          <a:p>
            <a:pPr algn="ctr"/>
            <a:r>
              <a:rPr lang="en-US" dirty="0"/>
              <a:t>LPN Exit Option</a:t>
            </a:r>
          </a:p>
        </p:txBody>
      </p:sp>
      <p:sp>
        <p:nvSpPr>
          <p:cNvPr id="3" name="Content Placeholder 2">
            <a:extLst>
              <a:ext uri="{FF2B5EF4-FFF2-40B4-BE49-F238E27FC236}">
                <a16:creationId xmlns:a16="http://schemas.microsoft.com/office/drawing/2014/main" id="{3B233990-8864-01B0-9484-CF70839DF887}"/>
              </a:ext>
            </a:extLst>
          </p:cNvPr>
          <p:cNvSpPr>
            <a:spLocks noGrp="1"/>
          </p:cNvSpPr>
          <p:nvPr>
            <p:ph idx="1"/>
          </p:nvPr>
        </p:nvSpPr>
        <p:spPr>
          <a:xfrm>
            <a:off x="604935" y="1832997"/>
            <a:ext cx="10515600" cy="3886668"/>
          </a:xfrm>
        </p:spPr>
        <p:txBody>
          <a:bodyPr/>
          <a:lstStyle/>
          <a:p>
            <a:pPr marL="469265" marR="338455" indent="-457200">
              <a:lnSpc>
                <a:spcPct val="100000"/>
              </a:lnSpc>
              <a:spcBef>
                <a:spcPts val="100"/>
              </a:spcBef>
              <a:buFont typeface="Wingdings"/>
              <a:buChar char=""/>
              <a:tabLst>
                <a:tab pos="469265" algn="l"/>
                <a:tab pos="469900" algn="l"/>
              </a:tabLst>
            </a:pPr>
            <a:r>
              <a:rPr lang="en-US" sz="2400" dirty="0">
                <a:latin typeface="Helvetica"/>
                <a:cs typeface="Helvetica"/>
              </a:rPr>
              <a:t>After </a:t>
            </a:r>
            <a:r>
              <a:rPr lang="en-US" sz="2400" spc="-5" dirty="0">
                <a:latin typeface="Helvetica"/>
                <a:cs typeface="Helvetica"/>
              </a:rPr>
              <a:t>completion </a:t>
            </a:r>
            <a:r>
              <a:rPr lang="en-US" sz="2400" dirty="0">
                <a:latin typeface="Helvetica"/>
                <a:cs typeface="Helvetica"/>
              </a:rPr>
              <a:t>of the first </a:t>
            </a:r>
            <a:r>
              <a:rPr lang="en-US" sz="2400" spc="-5" dirty="0">
                <a:latin typeface="Helvetica"/>
                <a:cs typeface="Helvetica"/>
              </a:rPr>
              <a:t>year </a:t>
            </a:r>
            <a:r>
              <a:rPr lang="en-US" sz="2400" dirty="0">
                <a:latin typeface="Helvetica"/>
                <a:cs typeface="Helvetica"/>
              </a:rPr>
              <a:t>of the </a:t>
            </a:r>
            <a:r>
              <a:rPr lang="en-US" sz="2400" spc="-5" dirty="0">
                <a:latin typeface="Helvetica"/>
                <a:cs typeface="Helvetica"/>
              </a:rPr>
              <a:t>nursing p</a:t>
            </a:r>
            <a:r>
              <a:rPr lang="en-US" sz="2400" dirty="0">
                <a:latin typeface="Helvetica"/>
                <a:cs typeface="Helvetica"/>
              </a:rPr>
              <a:t>rogram, students may take NUR </a:t>
            </a:r>
            <a:r>
              <a:rPr lang="en-US" sz="2400" dirty="0">
                <a:latin typeface="Arial"/>
                <a:cs typeface="Arial"/>
              </a:rPr>
              <a:t>1069 </a:t>
            </a:r>
            <a:r>
              <a:rPr lang="en-US" sz="2400" dirty="0">
                <a:latin typeface="Helvetica"/>
                <a:cs typeface="Helvetica"/>
              </a:rPr>
              <a:t>which prepares</a:t>
            </a:r>
            <a:r>
              <a:rPr lang="en-US" sz="2400" spc="-5" dirty="0">
                <a:latin typeface="Helvetica"/>
                <a:cs typeface="Helvetica"/>
              </a:rPr>
              <a:t> </a:t>
            </a:r>
            <a:r>
              <a:rPr lang="en-US" sz="2400" dirty="0">
                <a:latin typeface="Helvetica"/>
                <a:cs typeface="Helvetica"/>
              </a:rPr>
              <a:t>them</a:t>
            </a:r>
            <a:r>
              <a:rPr lang="en-US" sz="2400" spc="-5" dirty="0">
                <a:latin typeface="Helvetica"/>
                <a:cs typeface="Helvetica"/>
              </a:rPr>
              <a:t> </a:t>
            </a:r>
            <a:r>
              <a:rPr lang="en-US" sz="2400" dirty="0">
                <a:latin typeface="Helvetica"/>
                <a:cs typeface="Helvetica"/>
              </a:rPr>
              <a:t>for the</a:t>
            </a:r>
            <a:r>
              <a:rPr lang="en-US" sz="2400" spc="-15" dirty="0">
                <a:latin typeface="Helvetica"/>
                <a:cs typeface="Helvetica"/>
              </a:rPr>
              <a:t> </a:t>
            </a:r>
            <a:r>
              <a:rPr lang="en-US" sz="2400" spc="-5" dirty="0">
                <a:latin typeface="Helvetica"/>
                <a:cs typeface="Helvetica"/>
              </a:rPr>
              <a:t>LPN</a:t>
            </a:r>
            <a:r>
              <a:rPr lang="en-US" sz="2400" spc="10" dirty="0">
                <a:latin typeface="Helvetica"/>
                <a:cs typeface="Helvetica"/>
              </a:rPr>
              <a:t> </a:t>
            </a:r>
            <a:r>
              <a:rPr lang="en-US" sz="2400" spc="-5" dirty="0">
                <a:latin typeface="Helvetica"/>
                <a:cs typeface="Helvetica"/>
              </a:rPr>
              <a:t>role and</a:t>
            </a:r>
            <a:r>
              <a:rPr lang="en-US" sz="2400" dirty="0">
                <a:latin typeface="Helvetica"/>
                <a:cs typeface="Helvetica"/>
              </a:rPr>
              <a:t> to sit</a:t>
            </a:r>
            <a:r>
              <a:rPr lang="en-US" sz="2400" spc="-5" dirty="0">
                <a:latin typeface="Helvetica"/>
                <a:cs typeface="Helvetica"/>
              </a:rPr>
              <a:t> </a:t>
            </a:r>
            <a:r>
              <a:rPr lang="en-US" sz="2400" dirty="0">
                <a:latin typeface="Helvetica"/>
                <a:cs typeface="Helvetica"/>
              </a:rPr>
              <a:t>for</a:t>
            </a:r>
            <a:r>
              <a:rPr lang="en-US" sz="2400" spc="-20" dirty="0">
                <a:latin typeface="Helvetica"/>
                <a:cs typeface="Helvetica"/>
              </a:rPr>
              <a:t> </a:t>
            </a:r>
            <a:r>
              <a:rPr lang="en-US" sz="2400" dirty="0">
                <a:latin typeface="Helvetica"/>
                <a:cs typeface="Helvetica"/>
              </a:rPr>
              <a:t>the</a:t>
            </a:r>
            <a:r>
              <a:rPr lang="en-US" sz="2400" spc="-5" dirty="0">
                <a:latin typeface="Helvetica"/>
                <a:cs typeface="Helvetica"/>
              </a:rPr>
              <a:t> LPN </a:t>
            </a:r>
            <a:r>
              <a:rPr lang="en-US" sz="2400" spc="-650" dirty="0">
                <a:latin typeface="Helvetica"/>
                <a:cs typeface="Helvetica"/>
              </a:rPr>
              <a:t> </a:t>
            </a:r>
            <a:r>
              <a:rPr lang="en-US" sz="2400" spc="-5" dirty="0">
                <a:latin typeface="Helvetica"/>
                <a:cs typeface="Helvetica"/>
              </a:rPr>
              <a:t>licensure </a:t>
            </a:r>
            <a:r>
              <a:rPr lang="en-US" sz="2400" dirty="0">
                <a:latin typeface="Helvetica"/>
                <a:cs typeface="Helvetica"/>
              </a:rPr>
              <a:t>exam</a:t>
            </a:r>
          </a:p>
          <a:p>
            <a:pPr marL="12065" marR="338455" indent="0">
              <a:lnSpc>
                <a:spcPct val="100000"/>
              </a:lnSpc>
              <a:spcBef>
                <a:spcPts val="100"/>
              </a:spcBef>
              <a:buNone/>
              <a:tabLst>
                <a:tab pos="469265" algn="l"/>
                <a:tab pos="469900" algn="l"/>
              </a:tabLst>
            </a:pPr>
            <a:endParaRPr lang="en-US" sz="2400" dirty="0">
              <a:latin typeface="Helvetica"/>
              <a:cs typeface="Helvetica"/>
            </a:endParaRPr>
          </a:p>
          <a:p>
            <a:pPr marL="469900" marR="5080" indent="-457200">
              <a:lnSpc>
                <a:spcPct val="100000"/>
              </a:lnSpc>
              <a:buFont typeface="Wingdings"/>
              <a:buChar char=""/>
              <a:tabLst>
                <a:tab pos="469265" algn="l"/>
                <a:tab pos="469900" algn="l"/>
              </a:tabLst>
            </a:pPr>
            <a:r>
              <a:rPr lang="en-US" sz="2400" spc="-5" dirty="0">
                <a:latin typeface="Helvetica"/>
                <a:cs typeface="Helvetica"/>
              </a:rPr>
              <a:t>NUR</a:t>
            </a:r>
            <a:r>
              <a:rPr lang="en-US" sz="2400" spc="20" dirty="0">
                <a:latin typeface="Helvetica"/>
                <a:cs typeface="Helvetica"/>
              </a:rPr>
              <a:t> </a:t>
            </a:r>
            <a:r>
              <a:rPr lang="en-US" sz="2400" spc="-5" dirty="0">
                <a:latin typeface="Arial"/>
                <a:cs typeface="Arial"/>
              </a:rPr>
              <a:t>1069</a:t>
            </a:r>
            <a:r>
              <a:rPr lang="en-US" sz="2400" spc="-10" dirty="0">
                <a:latin typeface="Arial"/>
                <a:cs typeface="Arial"/>
              </a:rPr>
              <a:t> </a:t>
            </a:r>
            <a:r>
              <a:rPr lang="en-US" sz="2400" spc="-5" dirty="0">
                <a:latin typeface="Helvetica"/>
                <a:cs typeface="Helvetica"/>
              </a:rPr>
              <a:t>is</a:t>
            </a:r>
            <a:r>
              <a:rPr lang="en-US" sz="2400" dirty="0">
                <a:latin typeface="Helvetica"/>
                <a:cs typeface="Helvetica"/>
              </a:rPr>
              <a:t> </a:t>
            </a:r>
            <a:r>
              <a:rPr lang="en-US" sz="2400" spc="-5" dirty="0">
                <a:latin typeface="Helvetica"/>
                <a:cs typeface="Helvetica"/>
              </a:rPr>
              <a:t>only available</a:t>
            </a:r>
            <a:r>
              <a:rPr lang="en-US" sz="2400" spc="50" dirty="0">
                <a:latin typeface="Helvetica"/>
                <a:cs typeface="Helvetica"/>
              </a:rPr>
              <a:t> </a:t>
            </a:r>
            <a:r>
              <a:rPr lang="en-US" sz="2400" spc="-5" dirty="0">
                <a:latin typeface="Helvetica"/>
                <a:cs typeface="Helvetica"/>
              </a:rPr>
              <a:t>in</a:t>
            </a:r>
            <a:r>
              <a:rPr lang="en-US" sz="2400" spc="10" dirty="0">
                <a:latin typeface="Helvetica"/>
                <a:cs typeface="Helvetica"/>
              </a:rPr>
              <a:t> </a:t>
            </a:r>
            <a:r>
              <a:rPr lang="en-US" sz="2400" dirty="0">
                <a:latin typeface="Helvetica"/>
                <a:cs typeface="Helvetica"/>
              </a:rPr>
              <a:t>the summer semester </a:t>
            </a:r>
            <a:r>
              <a:rPr lang="en-US" sz="2400" spc="-5" dirty="0">
                <a:latin typeface="Helvetica"/>
                <a:cs typeface="Helvetica"/>
              </a:rPr>
              <a:t>and</a:t>
            </a:r>
            <a:r>
              <a:rPr lang="en-US" sz="2400" spc="15" dirty="0">
                <a:latin typeface="Helvetica"/>
                <a:cs typeface="Helvetica"/>
              </a:rPr>
              <a:t> </a:t>
            </a:r>
            <a:r>
              <a:rPr lang="en-US" sz="2400" spc="-5" dirty="0">
                <a:latin typeface="Helvetica"/>
                <a:cs typeface="Helvetica"/>
              </a:rPr>
              <a:t>includes</a:t>
            </a:r>
            <a:r>
              <a:rPr lang="en-US" sz="2400" spc="45" dirty="0">
                <a:latin typeface="Helvetica"/>
                <a:cs typeface="Helvetica"/>
              </a:rPr>
              <a:t> l</a:t>
            </a:r>
            <a:r>
              <a:rPr lang="en-US" sz="2400" dirty="0">
                <a:latin typeface="Helvetica"/>
                <a:cs typeface="Helvetica"/>
              </a:rPr>
              <a:t>ecture </a:t>
            </a:r>
            <a:r>
              <a:rPr lang="en-US" sz="2400" spc="-5" dirty="0">
                <a:latin typeface="Helvetica"/>
                <a:cs typeface="Helvetica"/>
              </a:rPr>
              <a:t>and</a:t>
            </a:r>
            <a:r>
              <a:rPr lang="en-US" sz="2400" spc="5" dirty="0">
                <a:latin typeface="Helvetica"/>
                <a:cs typeface="Helvetica"/>
              </a:rPr>
              <a:t> </a:t>
            </a:r>
            <a:r>
              <a:rPr lang="en-US" sz="2400" spc="-5" dirty="0">
                <a:latin typeface="Helvetica"/>
                <a:cs typeface="Helvetica"/>
              </a:rPr>
              <a:t>clinical</a:t>
            </a:r>
            <a:r>
              <a:rPr lang="en-US" sz="2400" spc="55" dirty="0">
                <a:latin typeface="Helvetica"/>
                <a:cs typeface="Helvetica"/>
              </a:rPr>
              <a:t> </a:t>
            </a:r>
            <a:r>
              <a:rPr lang="en-US" sz="2400" spc="-5" dirty="0">
                <a:latin typeface="Helvetica"/>
                <a:cs typeface="Helvetica"/>
              </a:rPr>
              <a:t>components</a:t>
            </a:r>
          </a:p>
          <a:p>
            <a:pPr marL="12700" marR="5080" indent="0">
              <a:lnSpc>
                <a:spcPct val="100000"/>
              </a:lnSpc>
              <a:buNone/>
              <a:tabLst>
                <a:tab pos="469265" algn="l"/>
                <a:tab pos="469900" algn="l"/>
              </a:tabLst>
            </a:pPr>
            <a:endParaRPr lang="en-US" sz="2400" dirty="0">
              <a:latin typeface="Helvetica"/>
              <a:cs typeface="Helvetica"/>
            </a:endParaRPr>
          </a:p>
          <a:p>
            <a:pPr marL="469900" indent="-457200">
              <a:lnSpc>
                <a:spcPct val="100000"/>
              </a:lnSpc>
              <a:buFont typeface="Wingdings"/>
              <a:buChar char=""/>
              <a:tabLst>
                <a:tab pos="469265" algn="l"/>
                <a:tab pos="469900" algn="l"/>
              </a:tabLst>
            </a:pPr>
            <a:r>
              <a:rPr lang="en-US" sz="2400" dirty="0">
                <a:latin typeface="Helvetica"/>
                <a:cs typeface="Helvetica"/>
              </a:rPr>
              <a:t>After</a:t>
            </a:r>
            <a:r>
              <a:rPr lang="en-US" sz="2400" spc="-30" dirty="0">
                <a:latin typeface="Helvetica"/>
                <a:cs typeface="Helvetica"/>
              </a:rPr>
              <a:t> </a:t>
            </a:r>
            <a:r>
              <a:rPr lang="en-US" sz="2400" dirty="0">
                <a:latin typeface="Helvetica"/>
                <a:cs typeface="Helvetica"/>
              </a:rPr>
              <a:t>taking</a:t>
            </a:r>
            <a:r>
              <a:rPr lang="en-US" sz="2400" spc="5" dirty="0">
                <a:latin typeface="Helvetica"/>
                <a:cs typeface="Helvetica"/>
              </a:rPr>
              <a:t> </a:t>
            </a:r>
            <a:r>
              <a:rPr lang="en-US" sz="2400" dirty="0">
                <a:latin typeface="Helvetica"/>
                <a:cs typeface="Helvetica"/>
              </a:rPr>
              <a:t>this</a:t>
            </a:r>
            <a:r>
              <a:rPr lang="en-US" sz="2400" spc="-20" dirty="0">
                <a:latin typeface="Helvetica"/>
                <a:cs typeface="Helvetica"/>
              </a:rPr>
              <a:t> </a:t>
            </a:r>
            <a:r>
              <a:rPr lang="en-US" sz="2400" dirty="0">
                <a:latin typeface="Helvetica"/>
                <a:cs typeface="Helvetica"/>
              </a:rPr>
              <a:t>course, students</a:t>
            </a:r>
            <a:r>
              <a:rPr lang="en-US" sz="2400" spc="-15" dirty="0">
                <a:latin typeface="Helvetica"/>
                <a:cs typeface="Helvetica"/>
              </a:rPr>
              <a:t> </a:t>
            </a:r>
            <a:r>
              <a:rPr lang="en-US" sz="2400" dirty="0">
                <a:latin typeface="Helvetica"/>
                <a:cs typeface="Helvetica"/>
              </a:rPr>
              <a:t>may</a:t>
            </a:r>
            <a:r>
              <a:rPr lang="en-US" sz="2400" spc="-10" dirty="0">
                <a:latin typeface="Helvetica"/>
                <a:cs typeface="Helvetica"/>
              </a:rPr>
              <a:t> </a:t>
            </a:r>
            <a:r>
              <a:rPr lang="en-US" sz="2400" dirty="0">
                <a:latin typeface="Helvetica"/>
                <a:cs typeface="Helvetica"/>
              </a:rPr>
              <a:t>continue</a:t>
            </a:r>
            <a:r>
              <a:rPr lang="en-US" sz="2400" spc="5" dirty="0">
                <a:latin typeface="Helvetica"/>
                <a:cs typeface="Helvetica"/>
              </a:rPr>
              <a:t> </a:t>
            </a:r>
            <a:r>
              <a:rPr lang="en-US" sz="2400" dirty="0">
                <a:latin typeface="Helvetica"/>
                <a:cs typeface="Helvetica"/>
              </a:rPr>
              <a:t>their progression in the </a:t>
            </a:r>
            <a:r>
              <a:rPr lang="en-US" sz="2400" spc="-5" dirty="0">
                <a:latin typeface="Helvetica"/>
                <a:cs typeface="Helvetica"/>
              </a:rPr>
              <a:t>nursing</a:t>
            </a:r>
            <a:r>
              <a:rPr lang="en-US" sz="2400" spc="15" dirty="0">
                <a:latin typeface="Helvetica"/>
                <a:cs typeface="Helvetica"/>
              </a:rPr>
              <a:t> </a:t>
            </a:r>
            <a:r>
              <a:rPr lang="en-US" sz="2400" spc="-5" dirty="0">
                <a:latin typeface="Helvetica"/>
                <a:cs typeface="Helvetica"/>
              </a:rPr>
              <a:t>program</a:t>
            </a:r>
            <a:r>
              <a:rPr lang="en-US" sz="2400" dirty="0">
                <a:latin typeface="Helvetica"/>
                <a:cs typeface="Helvetica"/>
              </a:rPr>
              <a:t> </a:t>
            </a:r>
            <a:r>
              <a:rPr lang="en-US" sz="2400" spc="-5" dirty="0">
                <a:latin typeface="Helvetica"/>
                <a:cs typeface="Helvetica"/>
              </a:rPr>
              <a:t>or</a:t>
            </a:r>
            <a:r>
              <a:rPr lang="en-US" sz="2400" dirty="0">
                <a:latin typeface="Helvetica"/>
                <a:cs typeface="Helvetica"/>
              </a:rPr>
              <a:t> exit</a:t>
            </a:r>
            <a:r>
              <a:rPr lang="en-US" sz="2400" spc="5" dirty="0">
                <a:latin typeface="Helvetica"/>
                <a:cs typeface="Helvetica"/>
              </a:rPr>
              <a:t> </a:t>
            </a:r>
            <a:r>
              <a:rPr lang="en-US" sz="2400" dirty="0">
                <a:latin typeface="Helvetica"/>
                <a:cs typeface="Helvetica"/>
              </a:rPr>
              <a:t>at</a:t>
            </a:r>
            <a:r>
              <a:rPr lang="en-US" sz="2400" spc="-5" dirty="0">
                <a:latin typeface="Helvetica"/>
                <a:cs typeface="Helvetica"/>
              </a:rPr>
              <a:t> </a:t>
            </a:r>
            <a:r>
              <a:rPr lang="en-US" sz="2400" dirty="0">
                <a:latin typeface="Helvetica"/>
                <a:cs typeface="Helvetica"/>
              </a:rPr>
              <a:t>this</a:t>
            </a:r>
            <a:r>
              <a:rPr lang="en-US" sz="2400" spc="-10" dirty="0">
                <a:latin typeface="Helvetica"/>
                <a:cs typeface="Helvetica"/>
              </a:rPr>
              <a:t> </a:t>
            </a:r>
            <a:r>
              <a:rPr lang="en-US" sz="2400" dirty="0">
                <a:latin typeface="Helvetica"/>
                <a:cs typeface="Helvetica"/>
              </a:rPr>
              <a:t>time</a:t>
            </a:r>
          </a:p>
          <a:p>
            <a:endParaRPr lang="en-US" dirty="0"/>
          </a:p>
        </p:txBody>
      </p:sp>
      <p:pic>
        <p:nvPicPr>
          <p:cNvPr id="4" name="Recorded Sound">
            <a:hlinkClick r:id="" action="ppaction://media"/>
            <a:extLst>
              <a:ext uri="{FF2B5EF4-FFF2-40B4-BE49-F238E27FC236}">
                <a16:creationId xmlns:a16="http://schemas.microsoft.com/office/drawing/2014/main" id="{A4A96F55-9D76-6E6E-2A81-D599010A4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3383" y="2697162"/>
            <a:ext cx="487363" cy="487363"/>
          </a:xfrm>
          <a:prstGeom prst="rect">
            <a:avLst/>
          </a:prstGeom>
        </p:spPr>
      </p:pic>
    </p:spTree>
    <p:extLst>
      <p:ext uri="{BB962C8B-B14F-4D97-AF65-F5344CB8AC3E}">
        <p14:creationId xmlns:p14="http://schemas.microsoft.com/office/powerpoint/2010/main" val="141142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66BB-FB11-C616-9F18-89C8D6048BF9}"/>
              </a:ext>
            </a:extLst>
          </p:cNvPr>
          <p:cNvSpPr>
            <a:spLocks noGrp="1"/>
          </p:cNvSpPr>
          <p:nvPr>
            <p:ph type="title"/>
          </p:nvPr>
        </p:nvSpPr>
        <p:spPr/>
        <p:txBody>
          <a:bodyPr/>
          <a:lstStyle/>
          <a:p>
            <a:pPr algn="ctr"/>
            <a:r>
              <a:rPr lang="en-US" dirty="0"/>
              <a:t>LPN to ADN Bridge Program</a:t>
            </a:r>
          </a:p>
        </p:txBody>
      </p:sp>
      <p:sp>
        <p:nvSpPr>
          <p:cNvPr id="3" name="Content Placeholder 2">
            <a:extLst>
              <a:ext uri="{FF2B5EF4-FFF2-40B4-BE49-F238E27FC236}">
                <a16:creationId xmlns:a16="http://schemas.microsoft.com/office/drawing/2014/main" id="{2F050871-8A4B-2260-89D1-74C88A139FFE}"/>
              </a:ext>
            </a:extLst>
          </p:cNvPr>
          <p:cNvSpPr>
            <a:spLocks noGrp="1"/>
          </p:cNvSpPr>
          <p:nvPr>
            <p:ph idx="1"/>
          </p:nvPr>
        </p:nvSpPr>
        <p:spPr/>
        <p:txBody>
          <a:bodyPr>
            <a:normAutofit/>
          </a:bodyPr>
          <a:lstStyle/>
          <a:p>
            <a:pPr marL="469900" marR="5080" indent="-457200">
              <a:lnSpc>
                <a:spcPct val="100000"/>
              </a:lnSpc>
              <a:spcBef>
                <a:spcPts val="100"/>
              </a:spcBef>
              <a:buFont typeface="Wingdings"/>
              <a:buChar char=""/>
              <a:tabLst>
                <a:tab pos="469265" algn="l"/>
                <a:tab pos="469900" algn="l"/>
              </a:tabLst>
            </a:pPr>
            <a:r>
              <a:rPr lang="en-US" sz="2400" spc="-5" dirty="0">
                <a:latin typeface="Helvetica"/>
                <a:cs typeface="Helvetica"/>
              </a:rPr>
              <a:t>This</a:t>
            </a:r>
            <a:r>
              <a:rPr lang="en-US" sz="2400" spc="5" dirty="0">
                <a:latin typeface="Helvetica"/>
                <a:cs typeface="Helvetica"/>
              </a:rPr>
              <a:t> </a:t>
            </a:r>
            <a:r>
              <a:rPr lang="en-US" sz="2400" spc="-5" dirty="0">
                <a:latin typeface="Helvetica"/>
                <a:cs typeface="Helvetica"/>
              </a:rPr>
              <a:t>course</a:t>
            </a:r>
            <a:r>
              <a:rPr lang="en-US" sz="2400" spc="10" dirty="0">
                <a:latin typeface="Helvetica"/>
                <a:cs typeface="Helvetica"/>
              </a:rPr>
              <a:t> </a:t>
            </a:r>
            <a:r>
              <a:rPr lang="en-US" sz="2400" spc="-5" dirty="0">
                <a:latin typeface="Helvetica"/>
                <a:cs typeface="Helvetica"/>
              </a:rPr>
              <a:t>facilitates</a:t>
            </a:r>
            <a:r>
              <a:rPr lang="en-US" sz="2400" spc="15" dirty="0">
                <a:latin typeface="Helvetica"/>
                <a:cs typeface="Helvetica"/>
              </a:rPr>
              <a:t> </a:t>
            </a:r>
            <a:r>
              <a:rPr lang="en-US" sz="2400" spc="-5" dirty="0">
                <a:latin typeface="Helvetica"/>
                <a:cs typeface="Helvetica"/>
              </a:rPr>
              <a:t>transition</a:t>
            </a:r>
            <a:r>
              <a:rPr lang="en-US" sz="2400" spc="20" dirty="0">
                <a:latin typeface="Helvetica"/>
                <a:cs typeface="Helvetica"/>
              </a:rPr>
              <a:t> </a:t>
            </a:r>
            <a:r>
              <a:rPr lang="en-US" sz="2400" dirty="0">
                <a:latin typeface="Helvetica"/>
                <a:cs typeface="Helvetica"/>
              </a:rPr>
              <a:t>of</a:t>
            </a:r>
            <a:r>
              <a:rPr lang="en-US" sz="2400" spc="-15" dirty="0">
                <a:latin typeface="Helvetica"/>
                <a:cs typeface="Helvetica"/>
              </a:rPr>
              <a:t> </a:t>
            </a:r>
            <a:r>
              <a:rPr lang="en-US" sz="2400" dirty="0">
                <a:latin typeface="Helvetica"/>
                <a:cs typeface="Helvetica"/>
              </a:rPr>
              <a:t>the</a:t>
            </a:r>
            <a:r>
              <a:rPr lang="en-US" sz="2400" spc="5" dirty="0">
                <a:latin typeface="Helvetica"/>
                <a:cs typeface="Helvetica"/>
              </a:rPr>
              <a:t> </a:t>
            </a:r>
            <a:r>
              <a:rPr lang="en-US" sz="2400" spc="-5" dirty="0">
                <a:latin typeface="Helvetica"/>
                <a:cs typeface="Helvetica"/>
              </a:rPr>
              <a:t>LPN</a:t>
            </a:r>
            <a:r>
              <a:rPr lang="en-US" sz="2400" spc="15" dirty="0">
                <a:latin typeface="Helvetica"/>
                <a:cs typeface="Helvetica"/>
              </a:rPr>
              <a:t> </a:t>
            </a:r>
            <a:r>
              <a:rPr lang="en-US" sz="2400" dirty="0">
                <a:latin typeface="Helvetica"/>
                <a:cs typeface="Helvetica"/>
              </a:rPr>
              <a:t>to</a:t>
            </a:r>
            <a:r>
              <a:rPr lang="en-US" sz="2400" spc="-15" dirty="0">
                <a:latin typeface="Helvetica"/>
                <a:cs typeface="Helvetica"/>
              </a:rPr>
              <a:t> </a:t>
            </a:r>
            <a:r>
              <a:rPr lang="en-US" sz="2400" dirty="0">
                <a:latin typeface="Helvetica"/>
                <a:cs typeface="Helvetica"/>
              </a:rPr>
              <a:t>the</a:t>
            </a:r>
            <a:r>
              <a:rPr lang="en-US" sz="2400" spc="5" dirty="0">
                <a:latin typeface="Helvetica"/>
                <a:cs typeface="Helvetica"/>
              </a:rPr>
              <a:t> </a:t>
            </a:r>
            <a:r>
              <a:rPr lang="en-US" sz="2400" spc="-5" dirty="0">
                <a:latin typeface="Helvetica"/>
                <a:cs typeface="Helvetica"/>
              </a:rPr>
              <a:t>new </a:t>
            </a:r>
            <a:r>
              <a:rPr lang="en-US" sz="2400" spc="-650" dirty="0">
                <a:latin typeface="Helvetica"/>
                <a:cs typeface="Helvetica"/>
              </a:rPr>
              <a:t> </a:t>
            </a:r>
            <a:r>
              <a:rPr lang="en-US" sz="2400" spc="-5" dirty="0">
                <a:latin typeface="Helvetica"/>
                <a:cs typeface="Helvetica"/>
              </a:rPr>
              <a:t>roles and responsibilities </a:t>
            </a:r>
            <a:r>
              <a:rPr lang="en-US" sz="2400" dirty="0">
                <a:latin typeface="Helvetica"/>
                <a:cs typeface="Helvetica"/>
              </a:rPr>
              <a:t>of the </a:t>
            </a:r>
            <a:r>
              <a:rPr lang="en-US" sz="2400" spc="-5" dirty="0">
                <a:latin typeface="Helvetica"/>
                <a:cs typeface="Helvetica"/>
              </a:rPr>
              <a:t>RN through completion of the ADN program</a:t>
            </a:r>
          </a:p>
          <a:p>
            <a:pPr marL="469900" marR="5080" indent="-457200">
              <a:lnSpc>
                <a:spcPct val="100000"/>
              </a:lnSpc>
              <a:spcBef>
                <a:spcPts val="100"/>
              </a:spcBef>
              <a:buFont typeface="Wingdings"/>
              <a:buChar char=""/>
              <a:tabLst>
                <a:tab pos="469265" algn="l"/>
                <a:tab pos="469900" algn="l"/>
              </a:tabLst>
            </a:pPr>
            <a:endParaRPr lang="en-US" sz="2400" dirty="0">
              <a:latin typeface="Helvetica"/>
              <a:cs typeface="Helvetica"/>
            </a:endParaRPr>
          </a:p>
          <a:p>
            <a:pPr marL="469900" indent="-457200">
              <a:lnSpc>
                <a:spcPct val="100000"/>
              </a:lnSpc>
              <a:spcBef>
                <a:spcPts val="5"/>
              </a:spcBef>
              <a:buFont typeface="Wingdings"/>
              <a:buChar char=""/>
              <a:tabLst>
                <a:tab pos="469265" algn="l"/>
                <a:tab pos="469900" algn="l"/>
              </a:tabLst>
            </a:pPr>
            <a:r>
              <a:rPr lang="en-US" sz="2400" dirty="0">
                <a:latin typeface="Helvetica"/>
                <a:cs typeface="Helvetica"/>
              </a:rPr>
              <a:t>Only</a:t>
            </a:r>
            <a:r>
              <a:rPr lang="en-US" sz="2400" spc="-5" dirty="0">
                <a:latin typeface="Helvetica"/>
                <a:cs typeface="Helvetica"/>
              </a:rPr>
              <a:t> </a:t>
            </a:r>
            <a:r>
              <a:rPr lang="en-US" sz="2400" spc="-10" dirty="0">
                <a:latin typeface="Helvetica"/>
                <a:cs typeface="Helvetica"/>
              </a:rPr>
              <a:t>offered</a:t>
            </a:r>
            <a:r>
              <a:rPr lang="en-US" sz="2400" spc="-20" dirty="0">
                <a:latin typeface="Helvetica"/>
                <a:cs typeface="Helvetica"/>
              </a:rPr>
              <a:t> </a:t>
            </a:r>
            <a:r>
              <a:rPr lang="en-US" sz="2400" spc="-5" dirty="0">
                <a:latin typeface="Helvetica"/>
                <a:cs typeface="Helvetica"/>
              </a:rPr>
              <a:t>in</a:t>
            </a:r>
            <a:r>
              <a:rPr lang="en-US" sz="2400" spc="5" dirty="0">
                <a:latin typeface="Helvetica"/>
                <a:cs typeface="Helvetica"/>
              </a:rPr>
              <a:t> </a:t>
            </a:r>
            <a:r>
              <a:rPr lang="en-US" sz="2400" dirty="0">
                <a:latin typeface="Helvetica"/>
                <a:cs typeface="Helvetica"/>
              </a:rPr>
              <a:t>the</a:t>
            </a:r>
            <a:r>
              <a:rPr lang="en-US" sz="2400" spc="-5" dirty="0">
                <a:latin typeface="Helvetica"/>
                <a:cs typeface="Helvetica"/>
              </a:rPr>
              <a:t> summer</a:t>
            </a:r>
            <a:r>
              <a:rPr lang="en-US" sz="2400" dirty="0">
                <a:latin typeface="Helvetica"/>
                <a:cs typeface="Helvetica"/>
              </a:rPr>
              <a:t> </a:t>
            </a:r>
            <a:r>
              <a:rPr lang="en-US" sz="2400" spc="-5" dirty="0">
                <a:latin typeface="Helvetica"/>
                <a:cs typeface="Helvetica"/>
              </a:rPr>
              <a:t>semester</a:t>
            </a:r>
            <a:endParaRPr lang="en-US" sz="2400" dirty="0">
              <a:latin typeface="Helvetica"/>
              <a:cs typeface="Helvetica"/>
            </a:endParaRPr>
          </a:p>
          <a:p>
            <a:pPr>
              <a:lnSpc>
                <a:spcPct val="100000"/>
              </a:lnSpc>
              <a:buFont typeface="Wingdings"/>
              <a:buChar char=""/>
            </a:pPr>
            <a:endParaRPr lang="en-US" sz="2400" dirty="0">
              <a:latin typeface="Helvetica"/>
              <a:cs typeface="Helvetica"/>
            </a:endParaRPr>
          </a:p>
          <a:p>
            <a:pPr marL="469900" indent="-457200">
              <a:lnSpc>
                <a:spcPct val="100000"/>
              </a:lnSpc>
              <a:buFont typeface="Wingdings"/>
              <a:buChar char=""/>
              <a:tabLst>
                <a:tab pos="469265" algn="l"/>
                <a:tab pos="469900" algn="l"/>
              </a:tabLst>
            </a:pPr>
            <a:r>
              <a:rPr lang="en-US" sz="2400" spc="-5" dirty="0">
                <a:latin typeface="Helvetica"/>
                <a:cs typeface="Helvetica"/>
              </a:rPr>
              <a:t>Includes</a:t>
            </a:r>
            <a:r>
              <a:rPr lang="en-US" sz="2400" spc="10" dirty="0">
                <a:latin typeface="Helvetica"/>
                <a:cs typeface="Helvetica"/>
              </a:rPr>
              <a:t> l</a:t>
            </a:r>
            <a:r>
              <a:rPr lang="en-US" sz="2400" dirty="0">
                <a:latin typeface="Helvetica"/>
                <a:cs typeface="Helvetica"/>
              </a:rPr>
              <a:t>ecture, </a:t>
            </a:r>
            <a:r>
              <a:rPr lang="en-US" sz="2400" spc="-5" dirty="0">
                <a:latin typeface="Helvetica"/>
                <a:cs typeface="Helvetica"/>
              </a:rPr>
              <a:t>lab,</a:t>
            </a:r>
            <a:r>
              <a:rPr lang="en-US" sz="2400" spc="5" dirty="0">
                <a:latin typeface="Helvetica"/>
                <a:cs typeface="Helvetica"/>
              </a:rPr>
              <a:t> </a:t>
            </a:r>
            <a:r>
              <a:rPr lang="en-US" sz="2400" spc="-5" dirty="0">
                <a:latin typeface="Helvetica"/>
                <a:cs typeface="Helvetica"/>
              </a:rPr>
              <a:t>and</a:t>
            </a:r>
            <a:r>
              <a:rPr lang="en-US" sz="2400" spc="5" dirty="0">
                <a:latin typeface="Helvetica"/>
                <a:cs typeface="Helvetica"/>
              </a:rPr>
              <a:t> </a:t>
            </a:r>
            <a:r>
              <a:rPr lang="en-US" sz="2400" spc="-5" dirty="0">
                <a:latin typeface="Helvetica"/>
                <a:cs typeface="Helvetica"/>
              </a:rPr>
              <a:t>clinical</a:t>
            </a:r>
            <a:r>
              <a:rPr lang="en-US" sz="2400" spc="35" dirty="0">
                <a:latin typeface="Helvetica"/>
                <a:cs typeface="Helvetica"/>
              </a:rPr>
              <a:t> </a:t>
            </a:r>
            <a:r>
              <a:rPr lang="en-US" sz="2400" spc="-5" dirty="0">
                <a:latin typeface="Helvetica"/>
                <a:cs typeface="Helvetica"/>
              </a:rPr>
              <a:t>components</a:t>
            </a:r>
            <a:endParaRPr lang="en-US" sz="2400" dirty="0">
              <a:latin typeface="Helvetica"/>
              <a:cs typeface="Helvetica"/>
            </a:endParaRPr>
          </a:p>
          <a:p>
            <a:pPr>
              <a:lnSpc>
                <a:spcPct val="100000"/>
              </a:lnSpc>
              <a:buFont typeface="Wingdings"/>
              <a:buChar char=""/>
            </a:pPr>
            <a:endParaRPr lang="en-US" sz="2400" dirty="0">
              <a:latin typeface="Helvetica"/>
              <a:cs typeface="Helvetica"/>
            </a:endParaRPr>
          </a:p>
          <a:p>
            <a:pPr marL="469900" indent="-457200">
              <a:lnSpc>
                <a:spcPct val="100000"/>
              </a:lnSpc>
              <a:buFont typeface="Wingdings"/>
              <a:buChar char=""/>
              <a:tabLst>
                <a:tab pos="469265" algn="l"/>
                <a:tab pos="469900" algn="l"/>
              </a:tabLst>
            </a:pPr>
            <a:r>
              <a:rPr lang="en-US" sz="2400" spc="-25" dirty="0">
                <a:latin typeface="Helvetica"/>
                <a:cs typeface="Helvetica"/>
              </a:rPr>
              <a:t>Will run if there are enough qualified </a:t>
            </a:r>
            <a:r>
              <a:rPr lang="en-US" sz="2400" spc="-5" dirty="0">
                <a:latin typeface="Helvetica"/>
                <a:cs typeface="Helvetica"/>
              </a:rPr>
              <a:t>applicants</a:t>
            </a:r>
            <a:endParaRPr lang="en-US" sz="2400" dirty="0">
              <a:latin typeface="Helvetica"/>
              <a:cs typeface="Helvetica"/>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E4E6A204-55B5-C47B-3AFA-29DA9F2AFD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6437" y="2697162"/>
            <a:ext cx="487363" cy="487363"/>
          </a:xfrm>
          <a:prstGeom prst="rect">
            <a:avLst/>
          </a:prstGeom>
        </p:spPr>
      </p:pic>
    </p:spTree>
    <p:extLst>
      <p:ext uri="{BB962C8B-B14F-4D97-AF65-F5344CB8AC3E}">
        <p14:creationId xmlns:p14="http://schemas.microsoft.com/office/powerpoint/2010/main" val="27864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4BE163-A8F1-6390-6A04-BB6C535943B0}"/>
              </a:ext>
            </a:extLst>
          </p:cNvPr>
          <p:cNvSpPr>
            <a:spLocks noGrp="1"/>
          </p:cNvSpPr>
          <p:nvPr>
            <p:ph sz="half" idx="1"/>
          </p:nvPr>
        </p:nvSpPr>
        <p:spPr/>
        <p:txBody>
          <a:bodyPr>
            <a:normAutofit/>
          </a:bodyPr>
          <a:lstStyle/>
          <a:p>
            <a:pPr marL="469900" indent="-457200">
              <a:lnSpc>
                <a:spcPct val="100000"/>
              </a:lnSpc>
              <a:spcBef>
                <a:spcPts val="1200"/>
              </a:spcBef>
              <a:spcAft>
                <a:spcPts val="1200"/>
              </a:spcAft>
              <a:buClr>
                <a:srgbClr val="002060"/>
              </a:buClr>
              <a:buFont typeface="Wingdings"/>
              <a:buChar char=""/>
              <a:tabLst>
                <a:tab pos="469265" algn="l"/>
                <a:tab pos="469900" algn="l"/>
              </a:tabLst>
            </a:pPr>
            <a:r>
              <a:rPr lang="en-US" sz="2400" spc="-5" dirty="0">
                <a:latin typeface="Helvetica"/>
                <a:cs typeface="Helvetica"/>
              </a:rPr>
              <a:t>Directs</a:t>
            </a:r>
            <a:r>
              <a:rPr lang="en-US" sz="2400" spc="-30" dirty="0">
                <a:latin typeface="Helvetica"/>
                <a:cs typeface="Helvetica"/>
              </a:rPr>
              <a:t> </a:t>
            </a:r>
            <a:r>
              <a:rPr lang="en-US" sz="2400" spc="-5" dirty="0">
                <a:latin typeface="Helvetica"/>
                <a:cs typeface="Helvetica"/>
              </a:rPr>
              <a:t>care</a:t>
            </a:r>
            <a:endParaRPr lang="en-US" sz="2400" dirty="0">
              <a:latin typeface="Helvetica"/>
              <a:cs typeface="Helvetica"/>
            </a:endParaRPr>
          </a:p>
          <a:p>
            <a:pPr marL="469900" indent="-457200">
              <a:lnSpc>
                <a:spcPct val="100000"/>
              </a:lnSpc>
              <a:spcBef>
                <a:spcPts val="1200"/>
              </a:spcBef>
              <a:spcAft>
                <a:spcPts val="1200"/>
              </a:spcAft>
              <a:buClr>
                <a:srgbClr val="002060"/>
              </a:buClr>
              <a:buFont typeface="Wingdings"/>
              <a:buChar char=""/>
              <a:tabLst>
                <a:tab pos="469265" algn="l"/>
                <a:tab pos="469900" algn="l"/>
              </a:tabLst>
            </a:pPr>
            <a:r>
              <a:rPr lang="en-US" sz="2400" spc="-5" dirty="0">
                <a:latin typeface="Helvetica"/>
                <a:cs typeface="Helvetica"/>
              </a:rPr>
              <a:t>Performs</a:t>
            </a:r>
            <a:r>
              <a:rPr lang="en-US" sz="2400" spc="-40" dirty="0">
                <a:latin typeface="Helvetica"/>
                <a:cs typeface="Helvetica"/>
              </a:rPr>
              <a:t> </a:t>
            </a:r>
            <a:r>
              <a:rPr lang="en-US" sz="2400" dirty="0">
                <a:latin typeface="Helvetica"/>
                <a:cs typeface="Helvetica"/>
              </a:rPr>
              <a:t>assessments</a:t>
            </a:r>
          </a:p>
          <a:p>
            <a:pPr marL="469900" indent="-457200">
              <a:lnSpc>
                <a:spcPts val="2735"/>
              </a:lnSpc>
              <a:spcBef>
                <a:spcPts val="1200"/>
              </a:spcBef>
              <a:spcAft>
                <a:spcPts val="1200"/>
              </a:spcAft>
              <a:buClr>
                <a:srgbClr val="002060"/>
              </a:buClr>
              <a:buFont typeface="Wingdings"/>
              <a:buChar char=""/>
              <a:tabLst>
                <a:tab pos="469265" algn="l"/>
                <a:tab pos="469900" algn="l"/>
              </a:tabLst>
            </a:pPr>
            <a:r>
              <a:rPr lang="en-US" sz="2400" spc="-5" dirty="0">
                <a:latin typeface="Helvetica"/>
                <a:cs typeface="Helvetica"/>
              </a:rPr>
              <a:t>Can specialize</a:t>
            </a:r>
            <a:r>
              <a:rPr lang="en-US" sz="2400" spc="15" dirty="0">
                <a:latin typeface="Helvetica"/>
                <a:cs typeface="Helvetica"/>
              </a:rPr>
              <a:t> </a:t>
            </a:r>
            <a:r>
              <a:rPr lang="en-US" sz="2400" dirty="0">
                <a:latin typeface="Helvetica"/>
                <a:cs typeface="Helvetica"/>
              </a:rPr>
              <a:t>in</a:t>
            </a:r>
            <a:r>
              <a:rPr lang="en-US" sz="2400" spc="-5" dirty="0">
                <a:latin typeface="Helvetica"/>
                <a:cs typeface="Helvetica"/>
              </a:rPr>
              <a:t> </a:t>
            </a:r>
            <a:r>
              <a:rPr lang="en-US" sz="2400" dirty="0">
                <a:latin typeface="Helvetica"/>
                <a:cs typeface="Helvetica"/>
              </a:rPr>
              <a:t>a</a:t>
            </a:r>
            <a:r>
              <a:rPr lang="en-US" sz="2400" spc="-30" dirty="0">
                <a:latin typeface="Helvetica"/>
                <a:cs typeface="Helvetica"/>
              </a:rPr>
              <a:t> </a:t>
            </a:r>
            <a:r>
              <a:rPr lang="en-US" sz="2400" spc="-5" dirty="0">
                <a:latin typeface="Helvetica"/>
                <a:cs typeface="Helvetica"/>
              </a:rPr>
              <a:t>wide</a:t>
            </a:r>
            <a:r>
              <a:rPr lang="en-US" sz="2400" dirty="0">
                <a:latin typeface="Helvetica"/>
                <a:cs typeface="Helvetica"/>
              </a:rPr>
              <a:t> </a:t>
            </a:r>
            <a:r>
              <a:rPr lang="en-US" sz="2400" spc="-5" dirty="0">
                <a:latin typeface="Helvetica"/>
                <a:cs typeface="Helvetica"/>
              </a:rPr>
              <a:t>variety</a:t>
            </a:r>
            <a:r>
              <a:rPr lang="en-US" sz="2400" spc="-20" dirty="0">
                <a:latin typeface="Helvetica"/>
                <a:cs typeface="Helvetica"/>
              </a:rPr>
              <a:t> </a:t>
            </a:r>
            <a:r>
              <a:rPr lang="en-US" sz="2400" dirty="0">
                <a:latin typeface="Helvetica"/>
                <a:cs typeface="Helvetica"/>
              </a:rPr>
              <a:t>of</a:t>
            </a:r>
            <a:r>
              <a:rPr lang="en-US" sz="2400" spc="-10" dirty="0">
                <a:latin typeface="Helvetica"/>
                <a:cs typeface="Helvetica"/>
              </a:rPr>
              <a:t> </a:t>
            </a:r>
            <a:r>
              <a:rPr lang="en-US" sz="2400" spc="-5" dirty="0">
                <a:latin typeface="Helvetica"/>
                <a:cs typeface="Helvetica"/>
              </a:rPr>
              <a:t>areas</a:t>
            </a:r>
            <a:endParaRPr lang="en-US" sz="2400" dirty="0">
              <a:latin typeface="Helvetica"/>
              <a:cs typeface="Helvetica"/>
            </a:endParaRPr>
          </a:p>
          <a:p>
            <a:pPr marL="469900" marR="663575" indent="-457200">
              <a:lnSpc>
                <a:spcPts val="2590"/>
              </a:lnSpc>
              <a:spcBef>
                <a:spcPts val="1200"/>
              </a:spcBef>
              <a:spcAft>
                <a:spcPts val="1200"/>
              </a:spcAft>
              <a:buClr>
                <a:srgbClr val="002060"/>
              </a:buClr>
              <a:buFont typeface="Wingdings"/>
              <a:buChar char=""/>
              <a:tabLst>
                <a:tab pos="469265" algn="l"/>
                <a:tab pos="469900" algn="l"/>
              </a:tabLst>
            </a:pPr>
            <a:r>
              <a:rPr lang="en-US" sz="2400" spc="-5" dirty="0">
                <a:latin typeface="Helvetica"/>
                <a:cs typeface="Helvetica"/>
              </a:rPr>
              <a:t>Requires passing a </a:t>
            </a:r>
            <a:r>
              <a:rPr lang="en-US" sz="2400" spc="-655" dirty="0">
                <a:latin typeface="Helvetica"/>
                <a:cs typeface="Helvetica"/>
              </a:rPr>
              <a:t> </a:t>
            </a:r>
            <a:r>
              <a:rPr lang="en-US" sz="2400" spc="-5" dirty="0">
                <a:latin typeface="Helvetica"/>
                <a:cs typeface="Helvetica"/>
              </a:rPr>
              <a:t>Licensing</a:t>
            </a:r>
            <a:r>
              <a:rPr lang="en-US" sz="2400" spc="15" dirty="0">
                <a:latin typeface="Helvetica"/>
                <a:cs typeface="Helvetica"/>
              </a:rPr>
              <a:t> </a:t>
            </a:r>
            <a:r>
              <a:rPr lang="en-US" sz="2400" spc="-5" dirty="0">
                <a:latin typeface="Helvetica"/>
                <a:cs typeface="Helvetica"/>
              </a:rPr>
              <a:t>Exam</a:t>
            </a:r>
            <a:r>
              <a:rPr lang="en-US" sz="2400" dirty="0">
                <a:latin typeface="Helvetica"/>
                <a:cs typeface="Helvetica"/>
              </a:rPr>
              <a:t> </a:t>
            </a:r>
            <a:r>
              <a:rPr lang="en-US" sz="2400" spc="-5" dirty="0">
                <a:latin typeface="Helvetica"/>
                <a:cs typeface="Helvetica"/>
              </a:rPr>
              <a:t>(NCLEX-RN)</a:t>
            </a:r>
            <a:endParaRPr lang="en-US" sz="2400" dirty="0"/>
          </a:p>
        </p:txBody>
      </p:sp>
      <p:sp>
        <p:nvSpPr>
          <p:cNvPr id="3" name="Content Placeholder 2">
            <a:extLst>
              <a:ext uri="{FF2B5EF4-FFF2-40B4-BE49-F238E27FC236}">
                <a16:creationId xmlns:a16="http://schemas.microsoft.com/office/drawing/2014/main" id="{4C8DC6B6-AAF5-7B6F-E282-C41B87E3EAA2}"/>
              </a:ext>
            </a:extLst>
          </p:cNvPr>
          <p:cNvSpPr>
            <a:spLocks noGrp="1"/>
          </p:cNvSpPr>
          <p:nvPr>
            <p:ph sz="half" idx="2"/>
          </p:nvPr>
        </p:nvSpPr>
        <p:spPr>
          <a:xfrm>
            <a:off x="6720840" y="2054542"/>
            <a:ext cx="5181600" cy="4351338"/>
          </a:xfrm>
        </p:spPr>
        <p:txBody>
          <a:bodyPr/>
          <a:lstStyle/>
          <a:p>
            <a:pPr marL="469900" marR="188595" indent="-457200">
              <a:lnSpc>
                <a:spcPts val="2590"/>
              </a:lnSpc>
              <a:spcBef>
                <a:spcPts val="425"/>
              </a:spcBef>
              <a:buClr>
                <a:srgbClr val="002060"/>
              </a:buClr>
              <a:buFont typeface="Wingdings"/>
              <a:buChar char=""/>
              <a:tabLst>
                <a:tab pos="469265" algn="l"/>
                <a:tab pos="469900" algn="l"/>
              </a:tabLst>
            </a:pPr>
            <a:r>
              <a:rPr lang="en-US" sz="2400" spc="-5" dirty="0">
                <a:latin typeface="Helvetica"/>
                <a:cs typeface="Helvetica"/>
              </a:rPr>
              <a:t>Education</a:t>
            </a:r>
            <a:r>
              <a:rPr lang="en-US" sz="2400" spc="5" dirty="0">
                <a:latin typeface="Helvetica"/>
                <a:cs typeface="Helvetica"/>
              </a:rPr>
              <a:t> </a:t>
            </a:r>
            <a:r>
              <a:rPr lang="en-US" sz="2400" spc="-5" dirty="0">
                <a:latin typeface="Helvetica"/>
                <a:cs typeface="Helvetica"/>
              </a:rPr>
              <a:t>and</a:t>
            </a:r>
            <a:r>
              <a:rPr lang="en-US" sz="2400" spc="-15" dirty="0">
                <a:latin typeface="Helvetica"/>
                <a:cs typeface="Helvetica"/>
              </a:rPr>
              <a:t> </a:t>
            </a:r>
            <a:r>
              <a:rPr lang="en-US" sz="2400" spc="-5" dirty="0">
                <a:latin typeface="Helvetica"/>
                <a:cs typeface="Helvetica"/>
              </a:rPr>
              <a:t>Degrees</a:t>
            </a:r>
            <a:r>
              <a:rPr lang="en-US" sz="2400" spc="15" dirty="0">
                <a:latin typeface="Helvetica"/>
                <a:cs typeface="Helvetica"/>
              </a:rPr>
              <a:t> </a:t>
            </a:r>
            <a:r>
              <a:rPr lang="en-US" sz="2400" dirty="0">
                <a:latin typeface="Helvetica"/>
                <a:cs typeface="Helvetica"/>
              </a:rPr>
              <a:t>for </a:t>
            </a:r>
            <a:r>
              <a:rPr lang="en-US" sz="2400" spc="-655" dirty="0">
                <a:latin typeface="Helvetica"/>
                <a:cs typeface="Helvetica"/>
              </a:rPr>
              <a:t> </a:t>
            </a:r>
            <a:r>
              <a:rPr lang="en-US" sz="2400" spc="-5" dirty="0">
                <a:latin typeface="Helvetica"/>
                <a:cs typeface="Helvetica"/>
              </a:rPr>
              <a:t>Registered</a:t>
            </a:r>
            <a:r>
              <a:rPr lang="en-US" sz="2400" spc="15" dirty="0">
                <a:latin typeface="Helvetica"/>
                <a:cs typeface="Helvetica"/>
              </a:rPr>
              <a:t> </a:t>
            </a:r>
            <a:r>
              <a:rPr lang="en-US" sz="2400" spc="-5" dirty="0">
                <a:latin typeface="Helvetica"/>
                <a:cs typeface="Helvetica"/>
              </a:rPr>
              <a:t>Nurses:</a:t>
            </a:r>
            <a:endParaRPr lang="en-US" sz="2400" dirty="0">
              <a:latin typeface="Helvetica"/>
              <a:cs typeface="Helvetica"/>
            </a:endParaRPr>
          </a:p>
          <a:p>
            <a:pPr marL="927100" lvl="1" indent="-457200">
              <a:lnSpc>
                <a:spcPts val="2735"/>
              </a:lnSpc>
              <a:spcBef>
                <a:spcPts val="254"/>
              </a:spcBef>
              <a:buClr>
                <a:srgbClr val="002060"/>
              </a:buClr>
              <a:buFont typeface="Arial"/>
              <a:buChar char="•"/>
              <a:tabLst>
                <a:tab pos="926465" algn="l"/>
                <a:tab pos="927100" algn="l"/>
              </a:tabLst>
            </a:pPr>
            <a:r>
              <a:rPr lang="en-US" sz="2400" b="1" spc="-10" dirty="0">
                <a:latin typeface="Helvetica"/>
                <a:cs typeface="Helvetica"/>
              </a:rPr>
              <a:t>ADN</a:t>
            </a:r>
            <a:r>
              <a:rPr lang="en-US" sz="2400" b="1" spc="15" dirty="0">
                <a:latin typeface="Helvetica"/>
                <a:cs typeface="Helvetica"/>
              </a:rPr>
              <a:t> </a:t>
            </a:r>
            <a:r>
              <a:rPr lang="en-US" sz="2400" spc="-5" dirty="0">
                <a:latin typeface="Helvetica"/>
                <a:cs typeface="Helvetica"/>
              </a:rPr>
              <a:t>(Associate Degree</a:t>
            </a:r>
            <a:r>
              <a:rPr lang="en-US" sz="2400" dirty="0">
                <a:latin typeface="Helvetica"/>
                <a:cs typeface="Helvetica"/>
              </a:rPr>
              <a:t> </a:t>
            </a:r>
            <a:r>
              <a:rPr lang="en-US" sz="2400" spc="-5" dirty="0">
                <a:latin typeface="Helvetica"/>
                <a:cs typeface="Helvetica"/>
              </a:rPr>
              <a:t>in</a:t>
            </a:r>
            <a:r>
              <a:rPr lang="en-US" sz="2400" spc="-35" dirty="0">
                <a:latin typeface="Helvetica"/>
                <a:cs typeface="Helvetica"/>
              </a:rPr>
              <a:t> </a:t>
            </a:r>
            <a:r>
              <a:rPr lang="en-US" sz="2400" spc="-5" dirty="0">
                <a:latin typeface="Helvetica"/>
                <a:cs typeface="Helvetica"/>
              </a:rPr>
              <a:t>Nursing)</a:t>
            </a:r>
            <a:endParaRPr lang="en-US" sz="2400" dirty="0">
              <a:latin typeface="Helvetica"/>
              <a:cs typeface="Helvetica"/>
            </a:endParaRPr>
          </a:p>
          <a:p>
            <a:pPr marL="927100" marR="241300" lvl="1" indent="-457200">
              <a:lnSpc>
                <a:spcPts val="2590"/>
              </a:lnSpc>
              <a:spcBef>
                <a:spcPts val="615"/>
              </a:spcBef>
              <a:buClr>
                <a:srgbClr val="002060"/>
              </a:buClr>
              <a:buFont typeface="Arial"/>
              <a:buChar char="•"/>
              <a:tabLst>
                <a:tab pos="926465" algn="l"/>
                <a:tab pos="927100" algn="l"/>
              </a:tabLst>
            </a:pPr>
            <a:r>
              <a:rPr lang="en-US" sz="2400" b="1" spc="-5" dirty="0">
                <a:latin typeface="Helvetica"/>
                <a:cs typeface="Helvetica"/>
              </a:rPr>
              <a:t>BSN</a:t>
            </a:r>
            <a:r>
              <a:rPr lang="en-US" sz="2400" b="1" spc="-10" dirty="0">
                <a:latin typeface="Helvetica"/>
                <a:cs typeface="Helvetica"/>
              </a:rPr>
              <a:t> </a:t>
            </a:r>
            <a:r>
              <a:rPr lang="en-US" sz="2400" spc="-5" dirty="0">
                <a:latin typeface="Helvetica"/>
                <a:cs typeface="Helvetica"/>
              </a:rPr>
              <a:t>(Bachelor</a:t>
            </a:r>
            <a:r>
              <a:rPr lang="en-US" sz="2400" dirty="0">
                <a:latin typeface="Helvetica"/>
                <a:cs typeface="Helvetica"/>
              </a:rPr>
              <a:t> </a:t>
            </a:r>
            <a:r>
              <a:rPr lang="en-US" sz="2400" spc="-5" dirty="0">
                <a:latin typeface="Helvetica"/>
                <a:cs typeface="Helvetica"/>
              </a:rPr>
              <a:t>Degree </a:t>
            </a:r>
            <a:r>
              <a:rPr lang="en-US" sz="2400" spc="-655" dirty="0">
                <a:latin typeface="Helvetica"/>
                <a:cs typeface="Helvetica"/>
              </a:rPr>
              <a:t> </a:t>
            </a:r>
            <a:r>
              <a:rPr lang="en-US" sz="2400" spc="-5" dirty="0">
                <a:latin typeface="Helvetica"/>
                <a:cs typeface="Helvetica"/>
              </a:rPr>
              <a:t>in</a:t>
            </a:r>
            <a:r>
              <a:rPr lang="en-US" sz="2400" spc="-15" dirty="0">
                <a:latin typeface="Helvetica"/>
                <a:cs typeface="Helvetica"/>
              </a:rPr>
              <a:t> </a:t>
            </a:r>
            <a:r>
              <a:rPr lang="en-US" sz="2400" spc="-5" dirty="0">
                <a:latin typeface="Helvetica"/>
                <a:cs typeface="Helvetica"/>
              </a:rPr>
              <a:t>Nursing)</a:t>
            </a:r>
            <a:endParaRPr lang="en-US" sz="2400" dirty="0">
              <a:latin typeface="Helvetica"/>
              <a:cs typeface="Helvetica"/>
            </a:endParaRPr>
          </a:p>
          <a:p>
            <a:pPr marL="927100" marR="5080" lvl="1" indent="-457200">
              <a:lnSpc>
                <a:spcPts val="2590"/>
              </a:lnSpc>
              <a:spcBef>
                <a:spcPts val="580"/>
              </a:spcBef>
              <a:buClr>
                <a:srgbClr val="002060"/>
              </a:buClr>
              <a:buFont typeface="Arial"/>
              <a:buChar char="•"/>
              <a:tabLst>
                <a:tab pos="926465" algn="l"/>
                <a:tab pos="927100" algn="l"/>
              </a:tabLst>
            </a:pPr>
            <a:r>
              <a:rPr lang="en-US" sz="2400" b="1" dirty="0">
                <a:latin typeface="Helvetica"/>
                <a:cs typeface="Helvetica"/>
              </a:rPr>
              <a:t>MSN</a:t>
            </a:r>
            <a:r>
              <a:rPr lang="en-US" sz="2400" b="1" spc="-25" dirty="0">
                <a:latin typeface="Helvetica"/>
                <a:cs typeface="Helvetica"/>
              </a:rPr>
              <a:t> </a:t>
            </a:r>
            <a:r>
              <a:rPr lang="en-US" sz="2400" dirty="0">
                <a:latin typeface="Helvetica"/>
                <a:cs typeface="Helvetica"/>
              </a:rPr>
              <a:t>(Masters</a:t>
            </a:r>
            <a:r>
              <a:rPr lang="en-US" sz="2400" spc="-35" dirty="0">
                <a:latin typeface="Helvetica"/>
                <a:cs typeface="Helvetica"/>
              </a:rPr>
              <a:t> </a:t>
            </a:r>
            <a:r>
              <a:rPr lang="en-US" sz="2400" spc="-5" dirty="0">
                <a:latin typeface="Helvetica"/>
                <a:cs typeface="Helvetica"/>
              </a:rPr>
              <a:t>Degree in </a:t>
            </a:r>
            <a:r>
              <a:rPr lang="en-US" sz="2400" spc="-650" dirty="0">
                <a:latin typeface="Helvetica"/>
                <a:cs typeface="Helvetica"/>
              </a:rPr>
              <a:t> </a:t>
            </a:r>
            <a:r>
              <a:rPr lang="en-US" sz="2400" spc="-5" dirty="0">
                <a:latin typeface="Helvetica"/>
                <a:cs typeface="Helvetica"/>
              </a:rPr>
              <a:t>Nursing)</a:t>
            </a:r>
            <a:endParaRPr lang="en-US" sz="2400" dirty="0">
              <a:latin typeface="Helvetica"/>
              <a:cs typeface="Helvetica"/>
            </a:endParaRPr>
          </a:p>
          <a:p>
            <a:pPr marL="927100" marR="311150" lvl="1" indent="-457200">
              <a:lnSpc>
                <a:spcPts val="2590"/>
              </a:lnSpc>
              <a:spcBef>
                <a:spcPts val="580"/>
              </a:spcBef>
              <a:buClr>
                <a:srgbClr val="002060"/>
              </a:buClr>
              <a:buFont typeface="Arial"/>
              <a:buChar char="•"/>
              <a:tabLst>
                <a:tab pos="926465" algn="l"/>
                <a:tab pos="927100" algn="l"/>
              </a:tabLst>
            </a:pPr>
            <a:r>
              <a:rPr lang="en-US" sz="2400" b="1" dirty="0">
                <a:latin typeface="Helvetica"/>
                <a:cs typeface="Helvetica"/>
              </a:rPr>
              <a:t>PhD</a:t>
            </a:r>
            <a:r>
              <a:rPr lang="en-US" sz="2400" b="1" spc="-30" dirty="0">
                <a:latin typeface="Helvetica"/>
                <a:cs typeface="Helvetica"/>
              </a:rPr>
              <a:t> </a:t>
            </a:r>
            <a:r>
              <a:rPr lang="en-US" sz="2400" b="1" spc="-5" dirty="0">
                <a:latin typeface="Helvetica"/>
                <a:cs typeface="Helvetica"/>
              </a:rPr>
              <a:t>or</a:t>
            </a:r>
            <a:r>
              <a:rPr lang="en-US" sz="2400" b="1" spc="-15" dirty="0">
                <a:latin typeface="Helvetica"/>
                <a:cs typeface="Helvetica"/>
              </a:rPr>
              <a:t> </a:t>
            </a:r>
            <a:r>
              <a:rPr lang="en-US" sz="2400" b="1" spc="-5" dirty="0">
                <a:latin typeface="Helvetica"/>
                <a:cs typeface="Helvetica"/>
              </a:rPr>
              <a:t>DNP</a:t>
            </a:r>
            <a:r>
              <a:rPr lang="en-US" sz="2400" b="1" spc="5" dirty="0">
                <a:latin typeface="Helvetica"/>
                <a:cs typeface="Helvetica"/>
              </a:rPr>
              <a:t> </a:t>
            </a:r>
            <a:r>
              <a:rPr lang="en-US" sz="2400" spc="-5" dirty="0">
                <a:latin typeface="Helvetica"/>
                <a:cs typeface="Helvetica"/>
              </a:rPr>
              <a:t>(Doctoral </a:t>
            </a:r>
            <a:r>
              <a:rPr lang="en-US" sz="2400" spc="-650" dirty="0">
                <a:latin typeface="Helvetica"/>
                <a:cs typeface="Helvetica"/>
              </a:rPr>
              <a:t> </a:t>
            </a:r>
            <a:r>
              <a:rPr lang="en-US" sz="2400" spc="-5" dirty="0">
                <a:latin typeface="Helvetica"/>
                <a:cs typeface="Helvetica"/>
              </a:rPr>
              <a:t>Degrees </a:t>
            </a:r>
            <a:r>
              <a:rPr lang="en-US" sz="2400" dirty="0">
                <a:latin typeface="Helvetica"/>
                <a:cs typeface="Helvetica"/>
              </a:rPr>
              <a:t>in </a:t>
            </a:r>
            <a:r>
              <a:rPr lang="en-US" sz="2400" spc="-5" dirty="0">
                <a:latin typeface="Helvetica"/>
                <a:cs typeface="Helvetica"/>
              </a:rPr>
              <a:t>Nursing)</a:t>
            </a:r>
            <a:endParaRPr lang="en-US" sz="2400" dirty="0">
              <a:latin typeface="Helvetica"/>
              <a:cs typeface="Helvetica"/>
            </a:endParaRPr>
          </a:p>
          <a:p>
            <a:pPr marL="0" indent="0">
              <a:buNone/>
            </a:pPr>
            <a:endParaRPr lang="en-US" dirty="0"/>
          </a:p>
        </p:txBody>
      </p:sp>
      <p:sp>
        <p:nvSpPr>
          <p:cNvPr id="4" name="Title 3">
            <a:extLst>
              <a:ext uri="{FF2B5EF4-FFF2-40B4-BE49-F238E27FC236}">
                <a16:creationId xmlns:a16="http://schemas.microsoft.com/office/drawing/2014/main" id="{E2F4A9DC-FEFC-83BE-53DF-4B5908DF9E5D}"/>
              </a:ext>
            </a:extLst>
          </p:cNvPr>
          <p:cNvSpPr>
            <a:spLocks noGrp="1"/>
          </p:cNvSpPr>
          <p:nvPr>
            <p:ph type="title"/>
          </p:nvPr>
        </p:nvSpPr>
        <p:spPr/>
        <p:txBody>
          <a:bodyPr/>
          <a:lstStyle/>
          <a:p>
            <a:pPr algn="ctr"/>
            <a:r>
              <a:rPr lang="en-US" dirty="0"/>
              <a:t>Registered Nurse (RN)</a:t>
            </a:r>
          </a:p>
        </p:txBody>
      </p:sp>
      <p:pic>
        <p:nvPicPr>
          <p:cNvPr id="5" name="Recorded Sound">
            <a:hlinkClick r:id="" action="ppaction://media"/>
            <a:extLst>
              <a:ext uri="{FF2B5EF4-FFF2-40B4-BE49-F238E27FC236}">
                <a16:creationId xmlns:a16="http://schemas.microsoft.com/office/drawing/2014/main" id="{71D7B4FA-0624-F121-218F-227EDBD07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18" y="966152"/>
            <a:ext cx="487363" cy="487363"/>
          </a:xfrm>
          <a:prstGeom prst="rect">
            <a:avLst/>
          </a:prstGeom>
        </p:spPr>
      </p:pic>
    </p:spTree>
    <p:extLst>
      <p:ext uri="{BB962C8B-B14F-4D97-AF65-F5344CB8AC3E}">
        <p14:creationId xmlns:p14="http://schemas.microsoft.com/office/powerpoint/2010/main" val="27572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06C6-9F55-BAF8-99A6-B1960F514EA8}"/>
              </a:ext>
            </a:extLst>
          </p:cNvPr>
          <p:cNvSpPr>
            <a:spLocks noGrp="1"/>
          </p:cNvSpPr>
          <p:nvPr>
            <p:ph type="title"/>
          </p:nvPr>
        </p:nvSpPr>
        <p:spPr/>
        <p:txBody>
          <a:bodyPr/>
          <a:lstStyle/>
          <a:p>
            <a:pPr algn="ctr"/>
            <a:r>
              <a:rPr lang="en-US" dirty="0"/>
              <a:t>PPSC Nursing Accreditation and Approvals</a:t>
            </a:r>
          </a:p>
        </p:txBody>
      </p:sp>
      <p:sp>
        <p:nvSpPr>
          <p:cNvPr id="3" name="Content Placeholder 2">
            <a:extLst>
              <a:ext uri="{FF2B5EF4-FFF2-40B4-BE49-F238E27FC236}">
                <a16:creationId xmlns:a16="http://schemas.microsoft.com/office/drawing/2014/main" id="{0BB273D7-6E54-C246-D730-6E42580CCE2C}"/>
              </a:ext>
            </a:extLst>
          </p:cNvPr>
          <p:cNvSpPr>
            <a:spLocks noGrp="1"/>
          </p:cNvSpPr>
          <p:nvPr>
            <p:ph idx="1"/>
          </p:nvPr>
        </p:nvSpPr>
        <p:spPr/>
        <p:txBody>
          <a:bodyPr>
            <a:normAutofit lnSpcReduction="10000"/>
          </a:bodyPr>
          <a:lstStyle/>
          <a:p>
            <a:pPr marL="469900" marR="949325" indent="-457200">
              <a:lnSpc>
                <a:spcPct val="120000"/>
              </a:lnSpc>
              <a:spcBef>
                <a:spcPts val="100"/>
              </a:spcBef>
              <a:buClr>
                <a:srgbClr val="002060"/>
              </a:buClr>
              <a:buFont typeface="Wingdings"/>
              <a:buChar char=""/>
              <a:tabLst>
                <a:tab pos="469265" algn="l"/>
                <a:tab pos="469900" algn="l"/>
              </a:tabLst>
            </a:pPr>
            <a:r>
              <a:rPr lang="en-US" sz="2400" spc="-5" dirty="0">
                <a:latin typeface="Helvetica"/>
                <a:cs typeface="Helvetica"/>
              </a:rPr>
              <a:t>PPSC</a:t>
            </a:r>
            <a:r>
              <a:rPr lang="en-US" sz="2400" spc="5" dirty="0">
                <a:latin typeface="Helvetica"/>
                <a:cs typeface="Helvetica"/>
              </a:rPr>
              <a:t> </a:t>
            </a:r>
            <a:r>
              <a:rPr lang="en-US" sz="2400" spc="-5" dirty="0">
                <a:latin typeface="Helvetica"/>
                <a:cs typeface="Helvetica"/>
              </a:rPr>
              <a:t>Accredited</a:t>
            </a:r>
            <a:r>
              <a:rPr lang="en-US" sz="2400" spc="30" dirty="0">
                <a:latin typeface="Helvetica"/>
                <a:cs typeface="Helvetica"/>
              </a:rPr>
              <a:t> </a:t>
            </a:r>
            <a:r>
              <a:rPr lang="en-US" sz="2400" spc="-5" dirty="0">
                <a:latin typeface="Helvetica"/>
                <a:cs typeface="Helvetica"/>
              </a:rPr>
              <a:t>by Higher</a:t>
            </a:r>
            <a:r>
              <a:rPr lang="en-US" sz="2400" spc="35" dirty="0">
                <a:latin typeface="Helvetica"/>
                <a:cs typeface="Helvetica"/>
              </a:rPr>
              <a:t> </a:t>
            </a:r>
            <a:r>
              <a:rPr lang="en-US" sz="2400" spc="-5" dirty="0">
                <a:latin typeface="Helvetica"/>
                <a:cs typeface="Helvetica"/>
              </a:rPr>
              <a:t>Learning</a:t>
            </a:r>
            <a:r>
              <a:rPr lang="en-US" sz="2400" spc="20" dirty="0">
                <a:latin typeface="Helvetica"/>
                <a:cs typeface="Helvetica"/>
              </a:rPr>
              <a:t> </a:t>
            </a:r>
            <a:r>
              <a:rPr lang="en-US" sz="2400" spc="-5" dirty="0">
                <a:latin typeface="Helvetica"/>
                <a:cs typeface="Helvetica"/>
              </a:rPr>
              <a:t>Commission</a:t>
            </a:r>
            <a:r>
              <a:rPr lang="en-US" sz="2400" spc="60" dirty="0">
                <a:latin typeface="Helvetica"/>
                <a:cs typeface="Helvetica"/>
              </a:rPr>
              <a:t> </a:t>
            </a:r>
            <a:r>
              <a:rPr lang="en-US" sz="2400" dirty="0">
                <a:latin typeface="Helvetica"/>
                <a:cs typeface="Helvetica"/>
              </a:rPr>
              <a:t>– </a:t>
            </a:r>
            <a:r>
              <a:rPr lang="en-US" sz="2400" spc="-655" dirty="0">
                <a:latin typeface="Helvetica"/>
                <a:cs typeface="Helvetica"/>
              </a:rPr>
              <a:t> </a:t>
            </a:r>
            <a:r>
              <a:rPr lang="en-US" sz="2400" spc="-5" dirty="0">
                <a:latin typeface="Helvetica"/>
                <a:cs typeface="Helvetica"/>
              </a:rPr>
              <a:t>North Central</a:t>
            </a:r>
            <a:r>
              <a:rPr lang="en-US" sz="2400" spc="10" dirty="0">
                <a:latin typeface="Helvetica"/>
                <a:cs typeface="Helvetica"/>
              </a:rPr>
              <a:t> </a:t>
            </a:r>
            <a:r>
              <a:rPr lang="en-US" sz="2400" spc="-5" dirty="0">
                <a:latin typeface="Helvetica"/>
                <a:cs typeface="Helvetica"/>
              </a:rPr>
              <a:t>Association</a:t>
            </a:r>
            <a:endParaRPr lang="en-US" sz="2400" dirty="0">
              <a:latin typeface="Helvetica"/>
              <a:cs typeface="Helvetica"/>
            </a:endParaRPr>
          </a:p>
          <a:p>
            <a:pPr>
              <a:lnSpc>
                <a:spcPct val="100000"/>
              </a:lnSpc>
              <a:spcBef>
                <a:spcPts val="35"/>
              </a:spcBef>
              <a:buClr>
                <a:srgbClr val="002060"/>
              </a:buClr>
              <a:buFont typeface="Wingdings"/>
              <a:buChar char=""/>
            </a:pPr>
            <a:endParaRPr lang="en-US" sz="2400" dirty="0">
              <a:latin typeface="Helvetica"/>
              <a:cs typeface="Helvetica"/>
            </a:endParaRPr>
          </a:p>
          <a:p>
            <a:pPr marL="469900" marR="5080" indent="-457200">
              <a:lnSpc>
                <a:spcPct val="100000"/>
              </a:lnSpc>
              <a:buClr>
                <a:srgbClr val="002060"/>
              </a:buClr>
              <a:buFont typeface="Wingdings"/>
              <a:buChar char=""/>
              <a:tabLst>
                <a:tab pos="469265" algn="l"/>
                <a:tab pos="469900" algn="l"/>
              </a:tabLst>
            </a:pPr>
            <a:r>
              <a:rPr lang="en-US" sz="2400" dirty="0">
                <a:latin typeface="Helvetica"/>
                <a:cs typeface="Helvetica"/>
              </a:rPr>
              <a:t>The</a:t>
            </a:r>
            <a:r>
              <a:rPr lang="en-US" sz="2400" spc="-5" dirty="0">
                <a:latin typeface="Helvetica"/>
                <a:cs typeface="Helvetica"/>
              </a:rPr>
              <a:t> nursing</a:t>
            </a:r>
            <a:r>
              <a:rPr lang="en-US" sz="2400" spc="20" dirty="0">
                <a:latin typeface="Helvetica"/>
                <a:cs typeface="Helvetica"/>
              </a:rPr>
              <a:t> </a:t>
            </a:r>
            <a:r>
              <a:rPr lang="en-US" sz="2400" spc="-5" dirty="0">
                <a:latin typeface="Helvetica"/>
                <a:cs typeface="Helvetica"/>
              </a:rPr>
              <a:t>program</a:t>
            </a:r>
            <a:r>
              <a:rPr lang="en-US" sz="2400" spc="15" dirty="0">
                <a:latin typeface="Helvetica"/>
                <a:cs typeface="Helvetica"/>
              </a:rPr>
              <a:t> </a:t>
            </a:r>
            <a:r>
              <a:rPr lang="en-US" sz="2400" spc="-5" dirty="0">
                <a:latin typeface="Helvetica"/>
                <a:cs typeface="Helvetica"/>
              </a:rPr>
              <a:t>is</a:t>
            </a:r>
            <a:r>
              <a:rPr lang="en-US" sz="2400" spc="5" dirty="0">
                <a:latin typeface="Helvetica"/>
                <a:cs typeface="Helvetica"/>
              </a:rPr>
              <a:t> </a:t>
            </a:r>
            <a:r>
              <a:rPr lang="en-US" sz="2400" spc="-5" dirty="0">
                <a:latin typeface="Helvetica"/>
                <a:cs typeface="Helvetica"/>
              </a:rPr>
              <a:t>approved</a:t>
            </a:r>
            <a:r>
              <a:rPr lang="en-US" sz="2400" spc="15" dirty="0">
                <a:latin typeface="Helvetica"/>
                <a:cs typeface="Helvetica"/>
              </a:rPr>
              <a:t> </a:t>
            </a:r>
            <a:r>
              <a:rPr lang="en-US" sz="2400" spc="-5" dirty="0">
                <a:latin typeface="Helvetica"/>
                <a:cs typeface="Helvetica"/>
              </a:rPr>
              <a:t>by</a:t>
            </a:r>
            <a:r>
              <a:rPr lang="en-US" sz="2400" spc="5" dirty="0">
                <a:latin typeface="Helvetica"/>
                <a:cs typeface="Helvetica"/>
              </a:rPr>
              <a:t> </a:t>
            </a:r>
            <a:r>
              <a:rPr lang="en-US" sz="2400" spc="-5" dirty="0">
                <a:latin typeface="Helvetica"/>
                <a:cs typeface="Helvetica"/>
              </a:rPr>
              <a:t>Colorado</a:t>
            </a:r>
            <a:r>
              <a:rPr lang="en-US" sz="2400" spc="40" dirty="0">
                <a:latin typeface="Helvetica"/>
                <a:cs typeface="Helvetica"/>
              </a:rPr>
              <a:t> </a:t>
            </a:r>
            <a:r>
              <a:rPr lang="en-US" sz="2400" dirty="0">
                <a:latin typeface="Helvetica"/>
                <a:cs typeface="Helvetica"/>
              </a:rPr>
              <a:t>State</a:t>
            </a:r>
            <a:r>
              <a:rPr lang="en-US" sz="2400" spc="5" dirty="0">
                <a:latin typeface="Helvetica"/>
                <a:cs typeface="Helvetica"/>
              </a:rPr>
              <a:t> </a:t>
            </a:r>
            <a:r>
              <a:rPr lang="en-US" sz="2400" spc="-5" dirty="0">
                <a:latin typeface="Helvetica"/>
                <a:cs typeface="Helvetica"/>
              </a:rPr>
              <a:t>Board </a:t>
            </a:r>
            <a:r>
              <a:rPr lang="en-US" sz="2400" spc="-650" dirty="0">
                <a:latin typeface="Helvetica"/>
                <a:cs typeface="Helvetica"/>
              </a:rPr>
              <a:t> </a:t>
            </a:r>
            <a:r>
              <a:rPr lang="en-US" sz="2400" dirty="0">
                <a:latin typeface="Helvetica"/>
                <a:cs typeface="Helvetica"/>
              </a:rPr>
              <a:t>of</a:t>
            </a:r>
            <a:r>
              <a:rPr lang="en-US" sz="2400" spc="-5" dirty="0">
                <a:latin typeface="Helvetica"/>
                <a:cs typeface="Helvetica"/>
              </a:rPr>
              <a:t> Nursing</a:t>
            </a:r>
            <a:endParaRPr lang="en-US" sz="2400" dirty="0">
              <a:latin typeface="Helvetica"/>
              <a:cs typeface="Helvetica"/>
            </a:endParaRPr>
          </a:p>
          <a:p>
            <a:pPr>
              <a:lnSpc>
                <a:spcPct val="100000"/>
              </a:lnSpc>
              <a:spcBef>
                <a:spcPts val="50"/>
              </a:spcBef>
              <a:buClr>
                <a:srgbClr val="002060"/>
              </a:buClr>
              <a:buFont typeface="Wingdings"/>
              <a:buChar char=""/>
            </a:pPr>
            <a:endParaRPr lang="en-US" sz="2400" dirty="0">
              <a:latin typeface="Helvetica"/>
              <a:cs typeface="Helvetica"/>
            </a:endParaRPr>
          </a:p>
          <a:p>
            <a:pPr marL="469900" marR="532765" indent="-457200">
              <a:lnSpc>
                <a:spcPct val="100000"/>
              </a:lnSpc>
              <a:buClr>
                <a:srgbClr val="002060"/>
              </a:buClr>
              <a:buFont typeface="Wingdings"/>
              <a:buChar char=""/>
              <a:tabLst>
                <a:tab pos="469265" algn="l"/>
                <a:tab pos="469900" algn="l"/>
              </a:tabLst>
            </a:pPr>
            <a:r>
              <a:rPr lang="en-US" sz="2400" dirty="0">
                <a:latin typeface="Helvetica"/>
                <a:cs typeface="Helvetica"/>
              </a:rPr>
              <a:t>The </a:t>
            </a:r>
            <a:r>
              <a:rPr lang="en-US" sz="2400" spc="-5" dirty="0">
                <a:latin typeface="Helvetica"/>
                <a:cs typeface="Helvetica"/>
              </a:rPr>
              <a:t>ADN program</a:t>
            </a:r>
            <a:r>
              <a:rPr lang="en-US" sz="2400" spc="20" dirty="0">
                <a:latin typeface="Helvetica"/>
                <a:cs typeface="Helvetica"/>
              </a:rPr>
              <a:t> </a:t>
            </a:r>
            <a:r>
              <a:rPr lang="en-US" sz="2400" spc="-5" dirty="0">
                <a:latin typeface="Helvetica"/>
                <a:cs typeface="Helvetica"/>
              </a:rPr>
              <a:t>is</a:t>
            </a:r>
            <a:r>
              <a:rPr lang="en-US" sz="2400" spc="10" dirty="0">
                <a:latin typeface="Helvetica"/>
                <a:cs typeface="Helvetica"/>
              </a:rPr>
              <a:t> </a:t>
            </a:r>
            <a:r>
              <a:rPr lang="en-US" sz="2400" spc="-5" dirty="0">
                <a:latin typeface="Helvetica"/>
                <a:cs typeface="Helvetica"/>
              </a:rPr>
              <a:t>accredited</a:t>
            </a:r>
            <a:r>
              <a:rPr lang="en-US" sz="2400" spc="35" dirty="0">
                <a:latin typeface="Helvetica"/>
                <a:cs typeface="Helvetica"/>
              </a:rPr>
              <a:t> </a:t>
            </a:r>
            <a:r>
              <a:rPr lang="en-US" sz="2400" spc="-5" dirty="0">
                <a:latin typeface="Helvetica"/>
                <a:cs typeface="Helvetica"/>
              </a:rPr>
              <a:t>by</a:t>
            </a:r>
            <a:r>
              <a:rPr lang="en-US" sz="2400" spc="15" dirty="0">
                <a:latin typeface="Helvetica"/>
                <a:cs typeface="Helvetica"/>
              </a:rPr>
              <a:t> </a:t>
            </a:r>
            <a:r>
              <a:rPr lang="en-US" sz="2400" spc="-5" dirty="0">
                <a:latin typeface="Helvetica"/>
                <a:cs typeface="Helvetica"/>
              </a:rPr>
              <a:t>the</a:t>
            </a:r>
            <a:r>
              <a:rPr lang="en-US" sz="2400" dirty="0">
                <a:latin typeface="Helvetica"/>
                <a:cs typeface="Helvetica"/>
              </a:rPr>
              <a:t> </a:t>
            </a:r>
            <a:r>
              <a:rPr lang="en-US" sz="2400" spc="-5" dirty="0">
                <a:latin typeface="Helvetica"/>
                <a:cs typeface="Helvetica"/>
              </a:rPr>
              <a:t>Accreditation </a:t>
            </a:r>
            <a:r>
              <a:rPr lang="en-US" sz="2400" spc="-655" dirty="0">
                <a:latin typeface="Helvetica"/>
                <a:cs typeface="Helvetica"/>
              </a:rPr>
              <a:t> </a:t>
            </a:r>
            <a:r>
              <a:rPr lang="en-US" sz="2400" spc="-5" dirty="0">
                <a:latin typeface="Helvetica"/>
                <a:cs typeface="Helvetica"/>
              </a:rPr>
              <a:t>Commission</a:t>
            </a:r>
            <a:r>
              <a:rPr lang="en-US" sz="2400" spc="20" dirty="0">
                <a:latin typeface="Helvetica"/>
                <a:cs typeface="Helvetica"/>
              </a:rPr>
              <a:t> </a:t>
            </a:r>
            <a:r>
              <a:rPr lang="en-US" sz="2400" dirty="0">
                <a:latin typeface="Helvetica"/>
                <a:cs typeface="Helvetica"/>
              </a:rPr>
              <a:t>for</a:t>
            </a:r>
            <a:r>
              <a:rPr lang="en-US" sz="2400" spc="5" dirty="0">
                <a:latin typeface="Helvetica"/>
                <a:cs typeface="Helvetica"/>
              </a:rPr>
              <a:t> </a:t>
            </a:r>
            <a:r>
              <a:rPr lang="en-US" sz="2400" spc="-5" dirty="0">
                <a:latin typeface="Helvetica"/>
                <a:cs typeface="Helvetica"/>
              </a:rPr>
              <a:t>Education</a:t>
            </a:r>
            <a:r>
              <a:rPr lang="en-US" sz="2400" spc="20" dirty="0">
                <a:latin typeface="Helvetica"/>
                <a:cs typeface="Helvetica"/>
              </a:rPr>
              <a:t> </a:t>
            </a:r>
            <a:r>
              <a:rPr lang="en-US" sz="2400" spc="-5" dirty="0">
                <a:latin typeface="Helvetica"/>
                <a:cs typeface="Helvetica"/>
              </a:rPr>
              <a:t>in Nursing,</a:t>
            </a:r>
            <a:r>
              <a:rPr lang="en-US" sz="2400" spc="10" dirty="0">
                <a:latin typeface="Helvetica"/>
                <a:cs typeface="Helvetica"/>
              </a:rPr>
              <a:t> </a:t>
            </a:r>
            <a:r>
              <a:rPr lang="en-US" sz="2400" dirty="0">
                <a:latin typeface="Helvetica"/>
                <a:cs typeface="Helvetica"/>
              </a:rPr>
              <a:t>Inc.</a:t>
            </a:r>
            <a:r>
              <a:rPr lang="en-US" sz="2400" spc="-15" dirty="0">
                <a:latin typeface="Helvetica"/>
                <a:cs typeface="Helvetica"/>
              </a:rPr>
              <a:t> </a:t>
            </a:r>
            <a:r>
              <a:rPr lang="en-US" sz="2400" spc="-5" dirty="0">
                <a:latin typeface="Helvetica"/>
                <a:cs typeface="Helvetica"/>
              </a:rPr>
              <a:t>(ACEN)</a:t>
            </a:r>
          </a:p>
          <a:p>
            <a:pPr marL="12700" marR="532765" indent="0">
              <a:lnSpc>
                <a:spcPct val="100000"/>
              </a:lnSpc>
              <a:buClr>
                <a:srgbClr val="002060"/>
              </a:buClr>
              <a:buNone/>
              <a:tabLst>
                <a:tab pos="469265" algn="l"/>
                <a:tab pos="469900" algn="l"/>
              </a:tabLst>
            </a:pPr>
            <a:endParaRPr lang="en-US" sz="2400" spc="-5" dirty="0">
              <a:latin typeface="Helvetica"/>
              <a:cs typeface="Helvetica"/>
            </a:endParaRPr>
          </a:p>
          <a:p>
            <a:pPr marL="469900" marR="532765" indent="-457200">
              <a:lnSpc>
                <a:spcPct val="100000"/>
              </a:lnSpc>
              <a:buClr>
                <a:srgbClr val="002060"/>
              </a:buClr>
              <a:buFont typeface="Wingdings"/>
              <a:buChar char=""/>
              <a:tabLst>
                <a:tab pos="469265" algn="l"/>
                <a:tab pos="469900" algn="l"/>
              </a:tabLst>
            </a:pPr>
            <a:r>
              <a:rPr lang="en-US" sz="2400" spc="-5" dirty="0">
                <a:latin typeface="Helvetica"/>
                <a:cs typeface="Helvetica"/>
              </a:rPr>
              <a:t>The BSN program is accredited by the Commission on Collegiate Nursing Education (CCNE)</a:t>
            </a:r>
            <a:endParaRPr lang="en-US" sz="2400" dirty="0">
              <a:latin typeface="Helvetica"/>
              <a:cs typeface="Helvetica"/>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7FF8496C-8DC9-5B28-B9F9-2CB878C03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18" y="1825625"/>
            <a:ext cx="487363" cy="487363"/>
          </a:xfrm>
          <a:prstGeom prst="rect">
            <a:avLst/>
          </a:prstGeom>
        </p:spPr>
      </p:pic>
    </p:spTree>
    <p:extLst>
      <p:ext uri="{BB962C8B-B14F-4D97-AF65-F5344CB8AC3E}">
        <p14:creationId xmlns:p14="http://schemas.microsoft.com/office/powerpoint/2010/main" val="31320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719</TotalTime>
  <Words>5975</Words>
  <Application>Microsoft Office PowerPoint</Application>
  <PresentationFormat>Widescreen</PresentationFormat>
  <Paragraphs>413</Paragraphs>
  <Slides>26</Slides>
  <Notes>26</Notes>
  <HiddenSlides>0</HiddenSlides>
  <MMClips>26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Arial-BoldItalicMT</vt:lpstr>
      <vt:lpstr>Calibri</vt:lpstr>
      <vt:lpstr>freight-sans-pro</vt:lpstr>
      <vt:lpstr>Helvetica</vt:lpstr>
      <vt:lpstr>HelveticaNeue-BoldItalic</vt:lpstr>
      <vt:lpstr>Sanchez</vt:lpstr>
      <vt:lpstr>Source Sans 3</vt:lpstr>
      <vt:lpstr>Times New Roman</vt:lpstr>
      <vt:lpstr>Wingdings</vt:lpstr>
      <vt:lpstr>Office Theme</vt:lpstr>
      <vt:lpstr>PowerPoint Presentation</vt:lpstr>
      <vt:lpstr>Nursing Programs Offered at PPSC</vt:lpstr>
      <vt:lpstr>Certified Nurse Assistant (CNA)</vt:lpstr>
      <vt:lpstr>Nursing Assistant Program</vt:lpstr>
      <vt:lpstr>Licensed Practical Nurse (LPN)</vt:lpstr>
      <vt:lpstr>LPN Exit Option</vt:lpstr>
      <vt:lpstr>LPN to ADN Bridge Program</vt:lpstr>
      <vt:lpstr>Registered Nurse (RN)</vt:lpstr>
      <vt:lpstr>PPSC Nursing Accreditation and Approvals</vt:lpstr>
      <vt:lpstr>Department of Regulatory Agencies (DORA)</vt:lpstr>
      <vt:lpstr>Steps for Admission to Pikes Peak State College</vt:lpstr>
      <vt:lpstr>Steps for Admission to Pikes Peak State College</vt:lpstr>
      <vt:lpstr>Steps for Admission to the ADN Program</vt:lpstr>
      <vt:lpstr>Prerequisites to Apply to the ADN Program</vt:lpstr>
      <vt:lpstr>Biology 201/2101 &amp; 204/2104 Course  Information</vt:lpstr>
      <vt:lpstr>Biology 202/2102 &amp; Biology  216/ 2116 Course Information</vt:lpstr>
      <vt:lpstr>Prerequisites to Apply to the ADN Program (continued)</vt:lpstr>
      <vt:lpstr>Prerequisites to Apply to the ADN Program (continued)</vt:lpstr>
      <vt:lpstr>Admission &amp; Selection to the ADN Program</vt:lpstr>
      <vt:lpstr>ADN Program Curriculum</vt:lpstr>
      <vt:lpstr>Additional Requirements of the Nursing Program (Not required to apply)</vt:lpstr>
      <vt:lpstr>Additional Requirements of the Nursing Program (Not required to apply)</vt:lpstr>
      <vt:lpstr>ADN Program Requirements</vt:lpstr>
      <vt:lpstr>RN to BSN Completion</vt:lpstr>
      <vt:lpstr>Nursing Program Advising</vt:lpstr>
      <vt:lpstr>Attestation of Information  Session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Nichole</dc:creator>
  <cp:lastModifiedBy>Murphy, Dawn</cp:lastModifiedBy>
  <cp:revision>39</cp:revision>
  <dcterms:created xsi:type="dcterms:W3CDTF">2022-09-16T19:20:16Z</dcterms:created>
  <dcterms:modified xsi:type="dcterms:W3CDTF">2023-05-12T21:33:35Z</dcterms:modified>
</cp:coreProperties>
</file>