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8A5051-920C-4EF9-825D-23B7667CAE58}" v="11" dt="2024-04-02T22:24:40.0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19" autoAdjust="0"/>
    <p:restoredTop sz="94747" autoAdjust="0"/>
  </p:normalViewPr>
  <p:slideViewPr>
    <p:cSldViewPr>
      <p:cViewPr varScale="1">
        <p:scale>
          <a:sx n="128" d="100"/>
          <a:sy n="128" d="100"/>
        </p:scale>
        <p:origin x="2512" y="176"/>
      </p:cViewPr>
      <p:guideLst>
        <p:guide orient="horz" pos="2160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130430"/>
            <a:ext cx="816102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3886200"/>
            <a:ext cx="67208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274643"/>
            <a:ext cx="226861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9" y="274643"/>
            <a:ext cx="6645831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406905"/>
            <a:ext cx="81610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2906713"/>
            <a:ext cx="81610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9" y="1600205"/>
            <a:ext cx="445722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1600205"/>
            <a:ext cx="445722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74638"/>
            <a:ext cx="864108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535113"/>
            <a:ext cx="42421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174875"/>
            <a:ext cx="42421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9" y="1535113"/>
            <a:ext cx="424386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9" y="2174875"/>
            <a:ext cx="424386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2" y="273050"/>
            <a:ext cx="315872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73055"/>
            <a:ext cx="53673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2" y="1435103"/>
            <a:ext cx="315872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4800600"/>
            <a:ext cx="57607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12775"/>
            <a:ext cx="57607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367338"/>
            <a:ext cx="57607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DDF4-F2AC-4195-9129-4BC97BCCBF70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6B594-5B43-41C1-B612-C8CEE37C00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74638"/>
            <a:ext cx="86410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00205"/>
            <a:ext cx="86410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356355"/>
            <a:ext cx="2240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8DDF4-F2AC-4195-9129-4BC97BCCBF70}" type="datetimeFigureOut">
              <a:rPr lang="en-US" smtClean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356355"/>
            <a:ext cx="3040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356355"/>
            <a:ext cx="2240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6B594-5B43-41C1-B612-C8CEE37C00B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hssadminstaff@pikespeak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900634" y="38100"/>
            <a:ext cx="5355517" cy="571500"/>
          </a:xfrm>
          <a:prstGeom prst="roundRect">
            <a:avLst/>
          </a:prstGeom>
          <a:solidFill>
            <a:schemeClr val="bg2">
              <a:lumMod val="9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Division of Arts, Humanities and Social Sciences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(AHSS)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828800" y="735316"/>
            <a:ext cx="1245534" cy="420709"/>
          </a:xfrm>
          <a:prstGeom prst="roundRect">
            <a:avLst/>
          </a:prstGeom>
          <a:solidFill>
            <a:schemeClr val="bg2">
              <a:lumMod val="9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Assistant to the Executive Dean</a:t>
            </a:r>
          </a:p>
          <a:p>
            <a:pPr algn="ctr"/>
            <a:r>
              <a:rPr lang="en-US" sz="900" b="1" dirty="0">
                <a:solidFill>
                  <a:schemeClr val="accent1">
                    <a:lumMod val="75000"/>
                  </a:schemeClr>
                </a:solidFill>
              </a:rPr>
              <a:t>Steve Grippo 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129136" y="1917137"/>
            <a:ext cx="2952221" cy="42862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ANT - Anthropology 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Sandi Harvey, Chair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Gwendolyn Wallen-</a:t>
            </a:r>
            <a:r>
              <a:rPr lang="en-US" sz="900" dirty="0" err="1">
                <a:solidFill>
                  <a:schemeClr val="accent1">
                    <a:lumMod val="75000"/>
                  </a:schemeClr>
                </a:solidFill>
              </a:rPr>
              <a:t>Sena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461382" y="1239639"/>
            <a:ext cx="2192959" cy="471619"/>
          </a:xfrm>
          <a:prstGeom prst="roundRect">
            <a:avLst>
              <a:gd name="adj" fmla="val 16667"/>
            </a:avLst>
          </a:prstGeom>
          <a:solidFill>
            <a:schemeClr val="bg2">
              <a:lumMod val="9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1000" b="1" dirty="0">
              <a:solidFill>
                <a:schemeClr val="tx1"/>
              </a:solidFill>
            </a:endParaRP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Associate Dean </a:t>
            </a:r>
          </a:p>
          <a:p>
            <a:pPr algn="ctr"/>
            <a:r>
              <a:rPr lang="en-US" sz="1000" b="1" dirty="0">
                <a:solidFill>
                  <a:schemeClr val="accent1">
                    <a:lumMod val="75000"/>
                  </a:schemeClr>
                </a:solidFill>
              </a:rPr>
              <a:t>Benjy Davies</a:t>
            </a: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07090" y="3572010"/>
            <a:ext cx="2940939" cy="433241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600" dirty="0">
              <a:solidFill>
                <a:schemeClr val="tx1"/>
              </a:solidFill>
            </a:endParaRPr>
          </a:p>
          <a:p>
            <a:pPr algn="ctr"/>
            <a:endParaRPr lang="en-US" sz="600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ESL – English as a second language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Andrew Likins, Chair 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Margaret Cordova, Barbara Overgaard</a:t>
            </a:r>
          </a:p>
          <a:p>
            <a:pPr algn="ctr"/>
            <a:endParaRPr lang="en-US" sz="600" dirty="0">
              <a:solidFill>
                <a:schemeClr val="tx1"/>
              </a:solidFill>
            </a:endParaRPr>
          </a:p>
          <a:p>
            <a:pPr algn="ctr"/>
            <a:r>
              <a:rPr lang="en-US" sz="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6137449" y="5404810"/>
            <a:ext cx="2978866" cy="46618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PSY - Psychology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Misty Hull, Chair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Jason Dias, Cindy Kamilar, Lisa Routh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144131" y="4950263"/>
            <a:ext cx="2952219" cy="43324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600" dirty="0">
              <a:solidFill>
                <a:schemeClr val="tx1"/>
              </a:solidFill>
            </a:endParaRPr>
          </a:p>
          <a:p>
            <a:pPr algn="ctr"/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PSC – Political Science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Benjy Davies, Interim Chair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Elsa Dias</a:t>
            </a:r>
          </a:p>
          <a:p>
            <a:pPr algn="ctr"/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98774" y="4380085"/>
            <a:ext cx="2940939" cy="433241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JOU - Journalism</a:t>
            </a:r>
            <a:endParaRPr lang="en-US" sz="900" dirty="0">
              <a:solidFill>
                <a:schemeClr val="tx1"/>
              </a:solidFill>
            </a:endParaRP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Sarah McMahon,  Chair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6114110" y="2352060"/>
            <a:ext cx="2952219" cy="42292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600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ART - Art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Harley Acres, Chair 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Laura Ben-</a:t>
            </a:r>
            <a:r>
              <a:rPr lang="en-US" sz="900" dirty="0" err="1">
                <a:solidFill>
                  <a:schemeClr val="accent1">
                    <a:lumMod val="75000"/>
                  </a:schemeClr>
                </a:solidFill>
              </a:rPr>
              <a:t>Amots</a:t>
            </a:r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, Lance Timco, 0.5</a:t>
            </a:r>
          </a:p>
          <a:p>
            <a:pPr algn="ctr"/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203536" y="4005251"/>
            <a:ext cx="2952219" cy="371041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HUM - Humanities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Martin Conrad, Chair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6142126" y="4141623"/>
            <a:ext cx="2952219" cy="433241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MUS - Music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Gayle Grace, Chair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Shazia Ali</a:t>
            </a: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122209" y="3288302"/>
            <a:ext cx="2952219" cy="34299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DAN - Dance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Stephanie Kobes-Newcomb, Chair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6125670" y="6403777"/>
            <a:ext cx="2970680" cy="33872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THE - Theatre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Sarah Shaver, Chair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7557862" y="104775"/>
            <a:ext cx="1841362" cy="42862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May 2024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502441" y="1532113"/>
            <a:ext cx="2413543" cy="535063"/>
          </a:xfrm>
          <a:prstGeom prst="roundRect">
            <a:avLst>
              <a:gd name="adj" fmla="val 16667"/>
            </a:avLst>
          </a:prstGeom>
          <a:solidFill>
            <a:schemeClr val="bg2">
              <a:lumMod val="9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b="1" dirty="0">
              <a:solidFill>
                <a:schemeClr val="tx1"/>
              </a:solidFill>
            </a:endParaRP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Associate Dean </a:t>
            </a:r>
          </a:p>
          <a:p>
            <a:pPr algn="ctr"/>
            <a:r>
              <a:rPr lang="en-US" sz="1000" b="1" dirty="0">
                <a:solidFill>
                  <a:schemeClr val="accent1">
                    <a:lumMod val="75000"/>
                  </a:schemeClr>
                </a:solidFill>
              </a:rPr>
              <a:t>Audrey Hillyer</a:t>
            </a: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131" name="Straight Connector 130"/>
          <p:cNvCxnSpPr/>
          <p:nvPr/>
        </p:nvCxnSpPr>
        <p:spPr>
          <a:xfrm>
            <a:off x="3574397" y="566524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ounded Rectangle 65"/>
          <p:cNvSpPr/>
          <p:nvPr/>
        </p:nvSpPr>
        <p:spPr>
          <a:xfrm>
            <a:off x="203536" y="2223576"/>
            <a:ext cx="2952221" cy="135048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6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ENG - English 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LaChelle Schilling, Writing Program Chair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Billie Jo Giles, Chair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Carol Parker, Chair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Teresa Aggen, Jo-Ellen Becco, Brook Bhagat, Lorraine Coke-Clark, Eric Erickson, Emily Forand, Dionne Howell, Mark King, Jessica Korthals, Tom Lovell, Lisa Macedo, Sylva Miller, Amie Sharp, Mandy Solomon, Eric Stephenson, Patrick Vallee, Dana Zimbleman</a:t>
            </a:r>
          </a:p>
          <a:p>
            <a:pPr algn="ctr"/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6122209" y="2788061"/>
            <a:ext cx="2952219" cy="48251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COM - Communication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Kristy Callihan, Chair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Stephen Collins, Sheryl Rix, Katie Wheeler</a:t>
            </a:r>
          </a:p>
        </p:txBody>
      </p:sp>
      <p:sp>
        <p:nvSpPr>
          <p:cNvPr id="103" name="Rounded Rectangle 102"/>
          <p:cNvSpPr/>
          <p:nvPr/>
        </p:nvSpPr>
        <p:spPr>
          <a:xfrm>
            <a:off x="185037" y="5718782"/>
            <a:ext cx="2943441" cy="638441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600" dirty="0">
              <a:solidFill>
                <a:schemeClr val="tx1"/>
              </a:solidFill>
            </a:endParaRPr>
          </a:p>
          <a:p>
            <a:pPr algn="ctr"/>
            <a:br>
              <a:rPr lang="en-US" sz="900" b="1" dirty="0">
                <a:solidFill>
                  <a:schemeClr val="tx1"/>
                </a:solidFill>
              </a:rPr>
            </a:br>
            <a:r>
              <a:rPr lang="en-US" sz="900" b="1" dirty="0">
                <a:solidFill>
                  <a:schemeClr val="tx1"/>
                </a:solidFill>
              </a:rPr>
              <a:t>WOL - World Languages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Majel Campbell, Chair/SPA Lead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Amy Cornish – FRE Lead, Martha Ramallo, 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March Sustarsic Harvey</a:t>
            </a:r>
          </a:p>
          <a:p>
            <a:pPr algn="ctr"/>
            <a:endParaRPr lang="en-US" sz="900" dirty="0">
              <a:solidFill>
                <a:schemeClr val="tx1"/>
              </a:solidFill>
            </a:endParaRPr>
          </a:p>
          <a:p>
            <a:pPr algn="ctr"/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182665" y="5228959"/>
            <a:ext cx="2935939" cy="472847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600" dirty="0">
              <a:solidFill>
                <a:schemeClr val="tx1"/>
              </a:solidFill>
            </a:endParaRPr>
          </a:p>
          <a:p>
            <a:pPr algn="ctr"/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PHI - Philosophy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Christine Peebles, Chair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Bruce McCluggage, Dan Shaw</a:t>
            </a:r>
          </a:p>
          <a:p>
            <a:pPr algn="ctr"/>
            <a:endParaRPr lang="en-US" sz="600" dirty="0">
              <a:solidFill>
                <a:schemeClr val="tx1"/>
              </a:solidFill>
            </a:endParaRPr>
          </a:p>
          <a:p>
            <a:pPr algn="ctr"/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0" name="Rounded Rectangle 139"/>
          <p:cNvSpPr/>
          <p:nvPr/>
        </p:nvSpPr>
        <p:spPr>
          <a:xfrm>
            <a:off x="6122209" y="3654137"/>
            <a:ext cx="2966076" cy="46618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600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HIS - History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Glenn Rohlfing, Chair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Wayne Artis, Kathy Sturdevant</a:t>
            </a:r>
          </a:p>
          <a:p>
            <a:pPr algn="ctr"/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373168" y="691366"/>
            <a:ext cx="1110092" cy="30480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r>
              <a:rPr lang="en-US" sz="800" b="1" dirty="0">
                <a:solidFill>
                  <a:schemeClr val="tx1"/>
                </a:solidFill>
              </a:rPr>
              <a:t>Admin III </a:t>
            </a:r>
          </a:p>
          <a:p>
            <a:pPr algn="ctr"/>
            <a:r>
              <a:rPr lang="en-US" sz="800" dirty="0">
                <a:solidFill>
                  <a:schemeClr val="accent1">
                    <a:lumMod val="75000"/>
                  </a:schemeClr>
                </a:solidFill>
              </a:rPr>
              <a:t>Cecilia Kruger</a:t>
            </a: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/>
          <p:cNvCxnSpPr>
            <a:stCxn id="4" idx="2"/>
            <a:endCxn id="4" idx="2"/>
          </p:cNvCxnSpPr>
          <p:nvPr/>
        </p:nvCxnSpPr>
        <p:spPr>
          <a:xfrm>
            <a:off x="4578393" y="6096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802188" y="9906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cxnSpLocks/>
            <a:stCxn id="20" idx="0"/>
            <a:endCxn id="20" idx="0"/>
          </p:cNvCxnSpPr>
          <p:nvPr/>
        </p:nvCxnSpPr>
        <p:spPr>
          <a:xfrm>
            <a:off x="1677560" y="357201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ounded Rectangle 103"/>
          <p:cNvSpPr/>
          <p:nvPr/>
        </p:nvSpPr>
        <p:spPr>
          <a:xfrm>
            <a:off x="3683658" y="649918"/>
            <a:ext cx="2186587" cy="604380"/>
          </a:xfrm>
          <a:prstGeom prst="roundRect">
            <a:avLst/>
          </a:prstGeom>
          <a:solidFill>
            <a:schemeClr val="bg2">
              <a:lumMod val="9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Executive Dean</a:t>
            </a:r>
          </a:p>
          <a:p>
            <a:pPr algn="ctr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Deidre Schoolcraft</a:t>
            </a:r>
          </a:p>
        </p:txBody>
      </p:sp>
      <p:cxnSp>
        <p:nvCxnSpPr>
          <p:cNvPr id="95" name="Straight Connector 94"/>
          <p:cNvCxnSpPr>
            <a:cxnSpLocks/>
            <a:endCxn id="19" idx="1"/>
          </p:cNvCxnSpPr>
          <p:nvPr/>
        </p:nvCxnSpPr>
        <p:spPr>
          <a:xfrm>
            <a:off x="5810803" y="1229452"/>
            <a:ext cx="650579" cy="2459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cxnSpLocks/>
          </p:cNvCxnSpPr>
          <p:nvPr/>
        </p:nvCxnSpPr>
        <p:spPr>
          <a:xfrm flipV="1">
            <a:off x="2915984" y="1262648"/>
            <a:ext cx="826062" cy="5701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cxnSpLocks/>
            <a:endCxn id="104" idx="1"/>
          </p:cNvCxnSpPr>
          <p:nvPr/>
        </p:nvCxnSpPr>
        <p:spPr>
          <a:xfrm flipV="1">
            <a:off x="3074334" y="952108"/>
            <a:ext cx="609324" cy="27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ounded Rectangle 57"/>
          <p:cNvSpPr/>
          <p:nvPr/>
        </p:nvSpPr>
        <p:spPr>
          <a:xfrm>
            <a:off x="6635631" y="722154"/>
            <a:ext cx="1542138" cy="39407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DTSC Art Gallery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Madeline </a:t>
            </a:r>
            <a:r>
              <a:rPr lang="en-US" sz="900" dirty="0" err="1">
                <a:solidFill>
                  <a:schemeClr val="accent1">
                    <a:lumMod val="75000"/>
                  </a:schemeClr>
                </a:solidFill>
              </a:rPr>
              <a:t>Zeikus</a:t>
            </a:r>
            <a:r>
              <a:rPr lang="en-US" sz="90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en-US" sz="900" dirty="0">
                <a:solidFill>
                  <a:srgbClr val="0070C0"/>
                </a:solidFill>
              </a:rPr>
              <a:t>Director</a:t>
            </a:r>
          </a:p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102" name="Straight Connector 101"/>
          <p:cNvCxnSpPr>
            <a:cxnSpLocks/>
            <a:stCxn id="104" idx="3"/>
            <a:endCxn id="58" idx="1"/>
          </p:cNvCxnSpPr>
          <p:nvPr/>
        </p:nvCxnSpPr>
        <p:spPr>
          <a:xfrm flipV="1">
            <a:off x="5870245" y="919192"/>
            <a:ext cx="765386" cy="329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194267" y="4833477"/>
            <a:ext cx="2943441" cy="378506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LIT - Literature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Carol J Parker, Chair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367774" y="385028"/>
            <a:ext cx="1104697" cy="290914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r>
              <a:rPr lang="en-US" sz="800" b="1" dirty="0">
                <a:solidFill>
                  <a:schemeClr val="tx1"/>
                </a:solidFill>
              </a:rPr>
              <a:t>Admin II </a:t>
            </a:r>
          </a:p>
          <a:p>
            <a:pPr algn="ctr"/>
            <a:r>
              <a:rPr lang="en-US" sz="800" dirty="0">
                <a:solidFill>
                  <a:schemeClr val="accent1">
                    <a:lumMod val="75000"/>
                  </a:schemeClr>
                </a:solidFill>
              </a:rPr>
              <a:t>Marlene Leonis</a:t>
            </a: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108" name="Straight Connector 107"/>
          <p:cNvCxnSpPr>
            <a:cxnSpLocks/>
            <a:stCxn id="19" idx="2"/>
          </p:cNvCxnSpPr>
          <p:nvPr/>
        </p:nvCxnSpPr>
        <p:spPr>
          <a:xfrm>
            <a:off x="7557862" y="1711258"/>
            <a:ext cx="0" cy="2058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Rounded Rectangle 115"/>
          <p:cNvSpPr/>
          <p:nvPr/>
        </p:nvSpPr>
        <p:spPr>
          <a:xfrm>
            <a:off x="373168" y="1008864"/>
            <a:ext cx="1106922" cy="304800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r>
              <a:rPr lang="en-US" sz="800" b="1" dirty="0">
                <a:solidFill>
                  <a:schemeClr val="tx1"/>
                </a:solidFill>
              </a:rPr>
              <a:t>Admin III</a:t>
            </a:r>
          </a:p>
          <a:p>
            <a:pPr algn="ctr"/>
            <a:r>
              <a:rPr lang="en-US" sz="800" dirty="0">
                <a:solidFill>
                  <a:schemeClr val="accent1">
                    <a:lumMod val="75000"/>
                  </a:schemeClr>
                </a:solidFill>
              </a:rPr>
              <a:t>Laurie Taylor</a:t>
            </a:r>
            <a:endParaRPr lang="en-US" sz="800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967CADE-0C3E-DC4F-DA1A-C6E1307D74E1}"/>
              </a:ext>
            </a:extLst>
          </p:cNvPr>
          <p:cNvCxnSpPr>
            <a:cxnSpLocks/>
          </p:cNvCxnSpPr>
          <p:nvPr/>
        </p:nvCxnSpPr>
        <p:spPr>
          <a:xfrm flipV="1">
            <a:off x="1685942" y="20574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23">
            <a:extLst>
              <a:ext uri="{FF2B5EF4-FFF2-40B4-BE49-F238E27FC236}">
                <a16:creationId xmlns:a16="http://schemas.microsoft.com/office/drawing/2014/main" id="{B3798801-1CE0-0F3C-61DB-81BE89C59F86}"/>
              </a:ext>
            </a:extLst>
          </p:cNvPr>
          <p:cNvSpPr/>
          <p:nvPr/>
        </p:nvSpPr>
        <p:spPr>
          <a:xfrm>
            <a:off x="6144131" y="5892346"/>
            <a:ext cx="2973854" cy="49334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SOC - Sociology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Gina Thorne, Chair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Sharon Bjorkman, Gloria Nikolai</a:t>
            </a:r>
          </a:p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46F8869-6A12-5E5C-A8F8-81544250E941}"/>
              </a:ext>
            </a:extLst>
          </p:cNvPr>
          <p:cNvCxnSpPr>
            <a:cxnSpLocks/>
            <a:stCxn id="76" idx="3"/>
          </p:cNvCxnSpPr>
          <p:nvPr/>
        </p:nvCxnSpPr>
        <p:spPr>
          <a:xfrm>
            <a:off x="1472471" y="530485"/>
            <a:ext cx="363948" cy="2171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45E4F69-0220-68D6-7834-EBAE50B10250}"/>
              </a:ext>
            </a:extLst>
          </p:cNvPr>
          <p:cNvCxnSpPr>
            <a:cxnSpLocks/>
            <a:stCxn id="70" idx="3"/>
            <a:endCxn id="5" idx="1"/>
          </p:cNvCxnSpPr>
          <p:nvPr/>
        </p:nvCxnSpPr>
        <p:spPr>
          <a:xfrm>
            <a:off x="1483260" y="843766"/>
            <a:ext cx="345540" cy="1019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8AE1A06-6674-7E06-FA96-FA8AC11347B8}"/>
              </a:ext>
            </a:extLst>
          </p:cNvPr>
          <p:cNvCxnSpPr>
            <a:cxnSpLocks/>
            <a:stCxn id="116" idx="3"/>
          </p:cNvCxnSpPr>
          <p:nvPr/>
        </p:nvCxnSpPr>
        <p:spPr>
          <a:xfrm flipV="1">
            <a:off x="1480090" y="1130898"/>
            <a:ext cx="365964" cy="303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37">
            <a:extLst>
              <a:ext uri="{FF2B5EF4-FFF2-40B4-BE49-F238E27FC236}">
                <a16:creationId xmlns:a16="http://schemas.microsoft.com/office/drawing/2014/main" id="{C99AD77D-BDF0-9E80-EAAD-1395904D176D}"/>
              </a:ext>
            </a:extLst>
          </p:cNvPr>
          <p:cNvSpPr/>
          <p:nvPr/>
        </p:nvSpPr>
        <p:spPr>
          <a:xfrm>
            <a:off x="6142126" y="4593199"/>
            <a:ext cx="2958949" cy="33872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PHO - Photography</a:t>
            </a:r>
          </a:p>
          <a:p>
            <a:pPr algn="ctr"/>
            <a:r>
              <a:rPr lang="en-US" sz="900" dirty="0">
                <a:solidFill>
                  <a:schemeClr val="accent1">
                    <a:lumMod val="75000"/>
                  </a:schemeClr>
                </a:solidFill>
              </a:rPr>
              <a:t>Cynthia Holling-Morris</a:t>
            </a:r>
            <a:r>
              <a:rPr lang="en-US" sz="900">
                <a:solidFill>
                  <a:schemeClr val="accent1">
                    <a:lumMod val="75000"/>
                  </a:schemeClr>
                </a:solidFill>
              </a:rPr>
              <a:t>, Chair, 0.5</a:t>
            </a:r>
            <a:endParaRPr lang="en-US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50A38E-BDAB-9D1B-7D19-B53BAB049DCC}"/>
              </a:ext>
            </a:extLst>
          </p:cNvPr>
          <p:cNvSpPr txBox="1"/>
          <p:nvPr/>
        </p:nvSpPr>
        <p:spPr>
          <a:xfrm>
            <a:off x="3255376" y="6278509"/>
            <a:ext cx="278784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AHSS Division Phone: 719-502-3200</a:t>
            </a:r>
          </a:p>
          <a:p>
            <a:r>
              <a:rPr lang="en-US" sz="900" dirty="0"/>
              <a:t>AHSS Division Email: </a:t>
            </a:r>
            <a:r>
              <a:rPr lang="en-US" sz="900" dirty="0">
                <a:hlinkClick r:id="rId2"/>
              </a:rPr>
              <a:t>ahssadminstaff@pikespeak.edu</a:t>
            </a:r>
            <a:endParaRPr lang="en-US" sz="900" dirty="0"/>
          </a:p>
          <a:p>
            <a:endParaRPr lang="en-US" sz="1100" dirty="0"/>
          </a:p>
        </p:txBody>
      </p:sp>
      <p:sp>
        <p:nvSpPr>
          <p:cNvPr id="7" name="Rounded Rectangle 18">
            <a:extLst>
              <a:ext uri="{FF2B5EF4-FFF2-40B4-BE49-F238E27FC236}">
                <a16:creationId xmlns:a16="http://schemas.microsoft.com/office/drawing/2014/main" id="{EA26C2C2-E317-5625-E384-83F2EA722951}"/>
              </a:ext>
            </a:extLst>
          </p:cNvPr>
          <p:cNvSpPr/>
          <p:nvPr/>
        </p:nvSpPr>
        <p:spPr>
          <a:xfrm>
            <a:off x="3654716" y="1711258"/>
            <a:ext cx="2192959" cy="471619"/>
          </a:xfrm>
          <a:prstGeom prst="roundRect">
            <a:avLst>
              <a:gd name="adj" fmla="val 16667"/>
            </a:avLst>
          </a:prstGeom>
          <a:solidFill>
            <a:schemeClr val="bg2">
              <a:lumMod val="9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1000" b="1" dirty="0">
              <a:solidFill>
                <a:schemeClr val="tx1"/>
              </a:solidFill>
            </a:endParaRP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Behavioral Health Acting Director</a:t>
            </a:r>
          </a:p>
          <a:p>
            <a:pPr algn="ctr"/>
            <a:r>
              <a:rPr lang="en-US" sz="1000" b="1" dirty="0">
                <a:solidFill>
                  <a:schemeClr val="accent1">
                    <a:lumMod val="75000"/>
                  </a:schemeClr>
                </a:solidFill>
              </a:rPr>
              <a:t>Misty Hull</a:t>
            </a: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FD08570-8EAF-642F-6BA5-87C4685D3F50}"/>
              </a:ext>
            </a:extLst>
          </p:cNvPr>
          <p:cNvCxnSpPr>
            <a:cxnSpLocks/>
          </p:cNvCxnSpPr>
          <p:nvPr/>
        </p:nvCxnSpPr>
        <p:spPr>
          <a:xfrm>
            <a:off x="4724400" y="1254298"/>
            <a:ext cx="0" cy="4320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57">
            <a:extLst>
              <a:ext uri="{FF2B5EF4-FFF2-40B4-BE49-F238E27FC236}">
                <a16:creationId xmlns:a16="http://schemas.microsoft.com/office/drawing/2014/main" id="{13527C4B-96EB-CE8A-B849-4562600FAFBE}"/>
              </a:ext>
            </a:extLst>
          </p:cNvPr>
          <p:cNvSpPr/>
          <p:nvPr/>
        </p:nvSpPr>
        <p:spPr>
          <a:xfrm>
            <a:off x="3381002" y="2393985"/>
            <a:ext cx="1106922" cy="39407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b="1" dirty="0">
              <a:solidFill>
                <a:schemeClr val="tx1"/>
              </a:solidFill>
            </a:endParaRP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BEH Coordinator</a:t>
            </a:r>
          </a:p>
          <a:p>
            <a:pPr algn="ctr"/>
            <a:r>
              <a:rPr lang="en-US" sz="900" b="1" dirty="0">
                <a:solidFill>
                  <a:schemeClr val="accent1">
                    <a:lumMod val="75000"/>
                  </a:schemeClr>
                </a:solidFill>
              </a:rPr>
              <a:t>Vacant</a:t>
            </a:r>
            <a:endParaRPr lang="en-US" sz="900" b="1" dirty="0">
              <a:solidFill>
                <a:srgbClr val="0070C0"/>
              </a:solidFill>
            </a:endParaRPr>
          </a:p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7137681-87F3-A776-FAAE-D1B2254C24DD}"/>
              </a:ext>
            </a:extLst>
          </p:cNvPr>
          <p:cNvCxnSpPr>
            <a:cxnSpLocks/>
          </p:cNvCxnSpPr>
          <p:nvPr/>
        </p:nvCxnSpPr>
        <p:spPr>
          <a:xfrm>
            <a:off x="4038600" y="2182877"/>
            <a:ext cx="0" cy="2058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115">
            <a:extLst>
              <a:ext uri="{FF2B5EF4-FFF2-40B4-BE49-F238E27FC236}">
                <a16:creationId xmlns:a16="http://schemas.microsoft.com/office/drawing/2014/main" id="{A5DF4D82-1D61-909C-48F4-704ABAB7A219}"/>
              </a:ext>
            </a:extLst>
          </p:cNvPr>
          <p:cNvSpPr/>
          <p:nvPr/>
        </p:nvSpPr>
        <p:spPr>
          <a:xfrm>
            <a:off x="4776951" y="2406337"/>
            <a:ext cx="1120743" cy="381723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r>
              <a:rPr lang="en-US" sz="800" b="1" dirty="0">
                <a:solidFill>
                  <a:schemeClr val="tx1"/>
                </a:solidFill>
              </a:rPr>
              <a:t>BEH Support Specialist</a:t>
            </a:r>
          </a:p>
          <a:p>
            <a:pPr algn="ctr"/>
            <a:r>
              <a:rPr lang="en-US" sz="800" dirty="0">
                <a:solidFill>
                  <a:schemeClr val="accent1">
                    <a:lumMod val="75000"/>
                  </a:schemeClr>
                </a:solidFill>
              </a:rPr>
              <a:t>Vacant</a:t>
            </a:r>
            <a:endParaRPr lang="en-US" sz="800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67E732B-4078-4C24-A1B8-B447A4F350A7}"/>
              </a:ext>
            </a:extLst>
          </p:cNvPr>
          <p:cNvCxnSpPr>
            <a:cxnSpLocks/>
          </p:cNvCxnSpPr>
          <p:nvPr/>
        </p:nvCxnSpPr>
        <p:spPr>
          <a:xfrm>
            <a:off x="5257800" y="2182877"/>
            <a:ext cx="0" cy="2058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2F21C4D2FC854391D925ED2FBBA92C" ma:contentTypeVersion="21" ma:contentTypeDescription="Create a new document." ma:contentTypeScope="" ma:versionID="285ccd1a325162bb0dbd722fe6b8c3a4">
  <xsd:schema xmlns:xsd="http://www.w3.org/2001/XMLSchema" xmlns:xs="http://www.w3.org/2001/XMLSchema" xmlns:p="http://schemas.microsoft.com/office/2006/metadata/properties" xmlns:ns2="04c0419d-644a-45bc-a728-dbad8d88e5df" xmlns:ns3="bc6cd6b6-b98e-4920-bded-d744d4fc35f1" targetNamespace="http://schemas.microsoft.com/office/2006/metadata/properties" ma:root="true" ma:fieldsID="0d7d6e26066114efc72b87266490c809" ns2:_="" ns3:_="">
    <xsd:import namespace="04c0419d-644a-45bc-a728-dbad8d88e5df"/>
    <xsd:import namespace="bc6cd6b6-b98e-4920-bded-d744d4fc35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0419d-644a-45bc-a728-dbad8d88e5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a199682-18ee-4490-8928-55ce5e3413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cd6b6-b98e-4920-bded-d744d4fc35f1" elementFormDefault="qualified">
    <xsd:import namespace="http://schemas.microsoft.com/office/2006/documentManagement/types"/>
    <xsd:import namespace="http://schemas.microsoft.com/office/infopath/2007/PartnerControls"/>
    <xsd:element name="SharedWithUsers" ma:index="6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eef7abe-cff3-4893-9891-4ba962b8c917}" ma:internalName="TaxCatchAll" ma:showField="CatchAllData" ma:web="bc6cd6b6-b98e-4920-bded-d744d4fc35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2D76E7-BA11-4BD1-9BC7-B04F6C05D641}"/>
</file>

<file path=customXml/itemProps2.xml><?xml version="1.0" encoding="utf-8"?>
<ds:datastoreItem xmlns:ds="http://schemas.openxmlformats.org/officeDocument/2006/customXml" ds:itemID="{BEB3019F-1FD5-4D27-8530-97C9E25C3F1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41031</TotalTime>
  <Words>341</Words>
  <Application>Microsoft Macintosh PowerPoint</Application>
  <PresentationFormat>Custom</PresentationFormat>
  <Paragraphs>124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Pikes Peak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robinson</dc:creator>
  <cp:lastModifiedBy>Schoolcraft, Deidre</cp:lastModifiedBy>
  <cp:revision>258</cp:revision>
  <cp:lastPrinted>2022-08-04T21:21:21Z</cp:lastPrinted>
  <dcterms:created xsi:type="dcterms:W3CDTF">2009-03-18T19:02:37Z</dcterms:created>
  <dcterms:modified xsi:type="dcterms:W3CDTF">2024-05-17T14:48:12Z</dcterms:modified>
</cp:coreProperties>
</file>