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atchelor" initials="RB" lastIdx="3" clrIdx="0"/>
  <p:cmAuthor id="1" name="Microsoft Office User"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42A"/>
    <a:srgbClr val="235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B4F31-F067-F03C-F643-3B528F5B94A0}" v="101" dt="2022-03-09T21:00:41.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p:restoredTop sz="91518" autoAdjust="0"/>
  </p:normalViewPr>
  <p:slideViewPr>
    <p:cSldViewPr>
      <p:cViewPr varScale="1">
        <p:scale>
          <a:sx n="24" d="100"/>
          <a:sy n="24" d="100"/>
        </p:scale>
        <p:origin x="1470" y="7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C507645-A85F-4FEA-B351-C7313E89ABD0}" type="datetimeFigureOut">
              <a:rPr lang="en-US" smtClean="0"/>
              <a:pPr/>
              <a:t>3/14/2022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982E63B-B6B9-4663-B740-E96CAE1AA6C9}" type="slidenum">
              <a:rPr lang="en-US" smtClean="0"/>
              <a:pPr/>
              <a:t>‹#›</a:t>
            </a:fld>
            <a:endParaRPr lang="en-US"/>
          </a:p>
        </p:txBody>
      </p:sp>
    </p:spTree>
    <p:extLst>
      <p:ext uri="{BB962C8B-B14F-4D97-AF65-F5344CB8AC3E}">
        <p14:creationId xmlns:p14="http://schemas.microsoft.com/office/powerpoint/2010/main" val="2829722889"/>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Make sure your title matches your abstract.</a:t>
            </a:r>
            <a:r>
              <a:rPr lang="en-US" baseline="0" dirty="0"/>
              <a:t>  Include your contact information somewhere on the poster.  If you use figures make sure all the axes are labeled and easy to read from 6 feet away, and photos are high resolution because this will be printed big.  I’ve set the page size to 3’ x 4’ which I think is manageable and I know can print from power point. Your board will let you go bigger if you want to, but much bigger is hard to transport etc.  You can completely rearrange this however you like </a:t>
            </a:r>
            <a:r>
              <a:rPr lang="en-US" baseline="0" dirty="0">
                <a:sym typeface="Wingdings" pitchFamily="2" charset="2"/>
              </a:rPr>
              <a:t> Also feel free to change the background to whatever suits you. If you use a picture as the background, make sure it doesn’t make it hard to read the text – you may want white/pale text boxes if that is the case.  Basically the design is up to you!  I find writing the text in word then cutting and pasting helps a bit with typos – typing into a poster this size is hard to read.  (You can zoom in though!).  One final tip – if you print the poster shrunk to fit the whole page on normal letter head, you should be able to read it. If not, your text is too small!</a:t>
            </a:r>
            <a:endParaRPr lang="en-US" dirty="0"/>
          </a:p>
        </p:txBody>
      </p:sp>
      <p:sp>
        <p:nvSpPr>
          <p:cNvPr id="4" name="Slide Number Placeholder 3"/>
          <p:cNvSpPr>
            <a:spLocks noGrp="1"/>
          </p:cNvSpPr>
          <p:nvPr>
            <p:ph type="sldNum" sz="quarter" idx="10"/>
          </p:nvPr>
        </p:nvSpPr>
        <p:spPr/>
        <p:txBody>
          <a:bodyPr/>
          <a:lstStyle/>
          <a:p>
            <a:fld id="{5982E63B-B6B9-4663-B740-E96CAE1AA6C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11DB2-F227-466C-9E3A-877D31887436}"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8935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11DB2-F227-466C-9E3A-877D31887436}"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88164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11DB2-F227-466C-9E3A-877D31887436}"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308120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11DB2-F227-466C-9E3A-877D31887436}"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214591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11DB2-F227-466C-9E3A-877D31887436}"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84930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11DB2-F227-466C-9E3A-877D31887436}"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75656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11DB2-F227-466C-9E3A-877D31887436}" type="datetimeFigureOut">
              <a:rPr lang="en-US" smtClean="0"/>
              <a:pPr/>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331306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11DB2-F227-466C-9E3A-877D31887436}" type="datetimeFigureOut">
              <a:rPr lang="en-US" smtClean="0"/>
              <a:pPr/>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10918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11DB2-F227-466C-9E3A-877D31887436}" type="datetimeFigureOut">
              <a:rPr lang="en-US" smtClean="0"/>
              <a:pPr/>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107879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E111DB2-F227-466C-9E3A-877D31887436}"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32114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E111DB2-F227-466C-9E3A-877D31887436}"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5B18-3371-486B-908B-393EEF454FDE}" type="slidenum">
              <a:rPr lang="en-US" smtClean="0"/>
              <a:pPr/>
              <a:t>‹#›</a:t>
            </a:fld>
            <a:endParaRPr lang="en-US"/>
          </a:p>
        </p:txBody>
      </p:sp>
    </p:spTree>
    <p:extLst>
      <p:ext uri="{BB962C8B-B14F-4D97-AF65-F5344CB8AC3E}">
        <p14:creationId xmlns:p14="http://schemas.microsoft.com/office/powerpoint/2010/main" val="359400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E111DB2-F227-466C-9E3A-877D31887436}" type="datetimeFigureOut">
              <a:rPr lang="en-US" smtClean="0"/>
              <a:pPr/>
              <a:t>3/14/2022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7A05B18-3371-486B-908B-393EEF454FDE}" type="slidenum">
              <a:rPr lang="en-US" smtClean="0"/>
              <a:pPr/>
              <a:t>‹#›</a:t>
            </a:fld>
            <a:endParaRPr lang="en-US"/>
          </a:p>
        </p:txBody>
      </p:sp>
    </p:spTree>
    <p:extLst>
      <p:ext uri="{BB962C8B-B14F-4D97-AF65-F5344CB8AC3E}">
        <p14:creationId xmlns:p14="http://schemas.microsoft.com/office/powerpoint/2010/main" val="2596713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HIPs@ppcc.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libguides.ppcc.edu/c.php?g=675604&amp;p=7903739" TargetMode="External"/><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tiff"/><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1050441" y="1080584"/>
            <a:ext cx="41419842" cy="2653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982471" y="9049793"/>
            <a:ext cx="23652957" cy="16908641"/>
          </a:xfrm>
          <a:prstGeom prst="rect">
            <a:avLst/>
          </a:prstGeom>
          <a:solidFill>
            <a:schemeClr val="bg1">
              <a:alpha val="9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 name="Title 1"/>
          <p:cNvSpPr>
            <a:spLocks noGrp="1"/>
          </p:cNvSpPr>
          <p:nvPr>
            <p:ph type="ctrTitle"/>
          </p:nvPr>
        </p:nvSpPr>
        <p:spPr>
          <a:xfrm>
            <a:off x="3137461" y="685800"/>
            <a:ext cx="37307520" cy="2895600"/>
          </a:xfrm>
        </p:spPr>
        <p:txBody>
          <a:bodyPr>
            <a:normAutofit/>
          </a:bodyPr>
          <a:lstStyle/>
          <a:p>
            <a:r>
              <a:rPr lang="en-US" sz="6600" b="1" dirty="0">
                <a:solidFill>
                  <a:srgbClr val="49442A"/>
                </a:solidFill>
                <a:latin typeface="Arial Black"/>
              </a:rPr>
              <a:t>SPRING 2022 MATHEMATICS COLLOQUIUM PRESENTER’S GUIDE</a:t>
            </a:r>
            <a:br>
              <a:rPr lang="en-US" sz="6600" b="1" dirty="0">
                <a:solidFill>
                  <a:srgbClr val="49442A"/>
                </a:solidFill>
              </a:rPr>
            </a:br>
            <a:endParaRPr lang="en-US" sz="6600" b="1" i="1" dirty="0">
              <a:solidFill>
                <a:srgbClr val="49442A"/>
              </a:solidFill>
            </a:endParaRPr>
          </a:p>
        </p:txBody>
      </p:sp>
      <p:sp>
        <p:nvSpPr>
          <p:cNvPr id="10" name="TextBox 9"/>
          <p:cNvSpPr txBox="1"/>
          <p:nvPr/>
        </p:nvSpPr>
        <p:spPr>
          <a:xfrm>
            <a:off x="1067722" y="15164090"/>
            <a:ext cx="8337052" cy="1059389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2800" b="1">
                <a:solidFill>
                  <a:schemeClr val="bg1"/>
                </a:solidFill>
              </a:rPr>
              <a:t>TESTIMONY</a:t>
            </a:r>
            <a:r>
              <a:rPr lang="en-US" sz="2800">
                <a:solidFill>
                  <a:schemeClr val="bg1"/>
                </a:solidFill>
              </a:rPr>
              <a:t> from previous presenters</a:t>
            </a:r>
            <a:endParaRPr lang="en-US" sz="2800" dirty="0">
              <a:solidFill>
                <a:schemeClr val="bg1"/>
              </a:solidFill>
            </a:endParaRPr>
          </a:p>
        </p:txBody>
      </p:sp>
      <p:sp>
        <p:nvSpPr>
          <p:cNvPr id="18" name="TextBox 17"/>
          <p:cNvSpPr txBox="1"/>
          <p:nvPr/>
        </p:nvSpPr>
        <p:spPr>
          <a:xfrm>
            <a:off x="15544800" y="5257800"/>
            <a:ext cx="14859000" cy="954107"/>
          </a:xfrm>
          <a:prstGeom prst="rect">
            <a:avLst/>
          </a:prstGeom>
          <a:noFill/>
        </p:spPr>
        <p:txBody>
          <a:bodyPr wrap="square" rtlCol="0">
            <a:spAutoFit/>
          </a:bodyPr>
          <a:lstStyle/>
          <a:p>
            <a:pPr algn="ctr"/>
            <a:r>
              <a:rPr lang="en-US" sz="5600" dirty="0"/>
              <a:t>Results</a:t>
            </a:r>
          </a:p>
        </p:txBody>
      </p:sp>
      <p:sp>
        <p:nvSpPr>
          <p:cNvPr id="21" name="TextBox 20"/>
          <p:cNvSpPr txBox="1"/>
          <p:nvPr/>
        </p:nvSpPr>
        <p:spPr>
          <a:xfrm>
            <a:off x="34235040" y="8607805"/>
            <a:ext cx="8178718" cy="168783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l" rtl="0" fontAlgn="base"/>
            <a:endParaRPr lang="en-US" sz="1800" b="0" i="0" dirty="0">
              <a:solidFill>
                <a:srgbClr val="000000"/>
              </a:solidFill>
              <a:effectLst/>
              <a:latin typeface="Baskerville Old Face" panose="02020602080505020303" pitchFamily="18" charset="0"/>
            </a:endParaRPr>
          </a:p>
          <a:p>
            <a:pPr algn="l" rtl="0" fontAlgn="base"/>
            <a:r>
              <a:rPr lang="en-US" sz="1800" b="0" i="1" dirty="0">
                <a:solidFill>
                  <a:srgbClr val="1F497D"/>
                </a:solidFill>
                <a:effectLst/>
                <a:latin typeface="Baskerville Old Face" panose="02020602080505020303" pitchFamily="18" charset="0"/>
              </a:rPr>
              <a:t> </a:t>
            </a:r>
            <a:r>
              <a:rPr lang="en-US" sz="1800" b="0" i="0" dirty="0">
                <a:solidFill>
                  <a:srgbClr val="1F497D"/>
                </a:solidFill>
                <a:effectLst/>
                <a:latin typeface="Baskerville Old Face" panose="02020602080505020303" pitchFamily="18" charset="0"/>
              </a:rPr>
              <a:t> R</a:t>
            </a:r>
            <a:endParaRPr lang="en-US" sz="3600" b="0" i="0" dirty="0">
              <a:solidFill>
                <a:srgbClr val="000000"/>
              </a:solidFill>
              <a:effectLst/>
              <a:latin typeface="Segoe UI" panose="020B0502040204020203" pitchFamily="34" charset="0"/>
            </a:endParaRPr>
          </a:p>
        </p:txBody>
      </p:sp>
      <p:sp>
        <p:nvSpPr>
          <p:cNvPr id="25" name="TextBox 24"/>
          <p:cNvSpPr txBox="1"/>
          <p:nvPr/>
        </p:nvSpPr>
        <p:spPr>
          <a:xfrm rot="10800000" flipV="1">
            <a:off x="14389979" y="27257257"/>
            <a:ext cx="858432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t>Great collaboration between students, faculty, and instructors</a:t>
            </a:r>
            <a:endParaRPr lang="en-US" sz="4800" dirty="0"/>
          </a:p>
        </p:txBody>
      </p:sp>
      <p:sp>
        <p:nvSpPr>
          <p:cNvPr id="28" name="TextBox 27"/>
          <p:cNvSpPr txBox="1"/>
          <p:nvPr/>
        </p:nvSpPr>
        <p:spPr>
          <a:xfrm>
            <a:off x="1050441" y="26987660"/>
            <a:ext cx="41378876" cy="557604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285750" indent="-285750">
              <a:buClr>
                <a:schemeClr val="accent1"/>
              </a:buClr>
              <a:buFont typeface="Wingdings" pitchFamily="2" charset="2"/>
              <a:buChar char="v"/>
            </a:pPr>
            <a:endParaRPr lang="en-US" sz="3200" dirty="0"/>
          </a:p>
        </p:txBody>
      </p:sp>
      <p:sp>
        <p:nvSpPr>
          <p:cNvPr id="31" name="TextBox 30"/>
          <p:cNvSpPr txBox="1"/>
          <p:nvPr/>
        </p:nvSpPr>
        <p:spPr>
          <a:xfrm>
            <a:off x="1050441" y="4778139"/>
            <a:ext cx="41403837" cy="233328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4900" dirty="0"/>
              <a:t>		</a:t>
            </a:r>
            <a:r>
              <a:rPr lang="en-US" sz="4900" b="1" dirty="0">
                <a:solidFill>
                  <a:schemeClr val="accent3">
                    <a:lumMod val="75000"/>
                  </a:schemeClr>
                </a:solidFill>
              </a:rPr>
              <a:t>	Grow professionally 				 Improve your presentation skills  				Add to your CV 				Get inspired 				Learn about  new things			</a:t>
            </a:r>
          </a:p>
          <a:p>
            <a:r>
              <a:rPr lang="en-US" sz="4900" b="1" dirty="0">
                <a:solidFill>
                  <a:schemeClr val="accent3">
                    <a:lumMod val="75000"/>
                  </a:schemeClr>
                </a:solidFill>
              </a:rPr>
              <a:t>							</a:t>
            </a:r>
          </a:p>
          <a:p>
            <a:r>
              <a:rPr lang="en-US" sz="4900" b="1" dirty="0">
                <a:solidFill>
                  <a:schemeClr val="accent3">
                    <a:lumMod val="75000"/>
                  </a:schemeClr>
                </a:solidFill>
              </a:rPr>
              <a:t>						Collaborate					Have fun						Discover beauty of Mathematics					Connect with like-minded people					Share your passion</a:t>
            </a:r>
          </a:p>
          <a:p>
            <a:endParaRPr lang="en-US" sz="4900" b="1" dirty="0">
              <a:solidFill>
                <a:schemeClr val="accent3">
                  <a:lumMod val="75000"/>
                </a:schemeClr>
              </a:solidFill>
            </a:endParaRPr>
          </a:p>
          <a:p>
            <a:r>
              <a:rPr lang="en-US" sz="4900" dirty="0"/>
              <a:t>		</a:t>
            </a:r>
          </a:p>
          <a:p>
            <a:pPr algn="ctr"/>
            <a:endParaRPr lang="en-US" sz="4900" dirty="0"/>
          </a:p>
        </p:txBody>
      </p:sp>
      <p:sp>
        <p:nvSpPr>
          <p:cNvPr id="4" name="TextBox 3"/>
          <p:cNvSpPr txBox="1"/>
          <p:nvPr/>
        </p:nvSpPr>
        <p:spPr>
          <a:xfrm>
            <a:off x="12056013" y="239006"/>
            <a:ext cx="19256652" cy="523220"/>
          </a:xfrm>
          <a:prstGeom prst="rect">
            <a:avLst/>
          </a:prstGeom>
          <a:noFill/>
        </p:spPr>
        <p:txBody>
          <a:bodyPr wrap="square" rtlCol="0">
            <a:spAutoFit/>
          </a:bodyPr>
          <a:lstStyle/>
          <a:p>
            <a:pPr algn="ctr"/>
            <a:r>
              <a:rPr lang="en-US" sz="2800" dirty="0"/>
              <a:t>By submitting this poster to </a:t>
            </a:r>
            <a:r>
              <a:rPr lang="en-US" sz="2800" dirty="0">
                <a:hlinkClick r:id="rId3"/>
              </a:rPr>
              <a:t>HIPs@ppcc.edu</a:t>
            </a:r>
            <a:r>
              <a:rPr lang="en-US" sz="2800" dirty="0"/>
              <a:t> , you are giving PPCC the right to share  your work publicly</a:t>
            </a:r>
            <a:r>
              <a:rPr lang="en-US" sz="2400" dirty="0"/>
              <a:t>.</a:t>
            </a:r>
          </a:p>
        </p:txBody>
      </p:sp>
      <p:sp>
        <p:nvSpPr>
          <p:cNvPr id="33" name="TextBox 32"/>
          <p:cNvSpPr txBox="1"/>
          <p:nvPr/>
        </p:nvSpPr>
        <p:spPr>
          <a:xfrm>
            <a:off x="1016879" y="7701995"/>
            <a:ext cx="8326947" cy="954107"/>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WHO</a:t>
            </a:r>
            <a:r>
              <a:rPr lang="en-US" sz="5600" dirty="0">
                <a:solidFill>
                  <a:schemeClr val="bg1"/>
                </a:solidFill>
              </a:rPr>
              <a:t> can present ?</a:t>
            </a:r>
          </a:p>
        </p:txBody>
      </p:sp>
      <p:sp>
        <p:nvSpPr>
          <p:cNvPr id="34" name="TextBox 33"/>
          <p:cNvSpPr txBox="1"/>
          <p:nvPr/>
        </p:nvSpPr>
        <p:spPr>
          <a:xfrm>
            <a:off x="34275560" y="7679240"/>
            <a:ext cx="8153757" cy="954108"/>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WHAT </a:t>
            </a:r>
            <a:r>
              <a:rPr lang="en-US" sz="5600" dirty="0">
                <a:solidFill>
                  <a:schemeClr val="bg1"/>
                </a:solidFill>
              </a:rPr>
              <a:t>topics?</a:t>
            </a:r>
          </a:p>
        </p:txBody>
      </p:sp>
      <p:sp>
        <p:nvSpPr>
          <p:cNvPr id="37" name="TextBox 36"/>
          <p:cNvSpPr txBox="1"/>
          <p:nvPr/>
        </p:nvSpPr>
        <p:spPr>
          <a:xfrm>
            <a:off x="914400" y="25920398"/>
            <a:ext cx="41539878" cy="954107"/>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PAST EVENTS</a:t>
            </a:r>
          </a:p>
        </p:txBody>
      </p:sp>
      <p:sp>
        <p:nvSpPr>
          <p:cNvPr id="39" name="TextBox 38"/>
          <p:cNvSpPr txBox="1"/>
          <p:nvPr/>
        </p:nvSpPr>
        <p:spPr>
          <a:xfrm>
            <a:off x="1007677" y="13194552"/>
            <a:ext cx="8397097" cy="1815882"/>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TESTIMONY</a:t>
            </a:r>
            <a:r>
              <a:rPr lang="en-US" sz="5600" dirty="0">
                <a:solidFill>
                  <a:schemeClr val="bg1"/>
                </a:solidFill>
              </a:rPr>
              <a:t> from a  student presenter and instructor</a:t>
            </a:r>
          </a:p>
        </p:txBody>
      </p:sp>
      <p:sp>
        <p:nvSpPr>
          <p:cNvPr id="50" name="TextBox 49"/>
          <p:cNvSpPr txBox="1"/>
          <p:nvPr/>
        </p:nvSpPr>
        <p:spPr>
          <a:xfrm>
            <a:off x="1066444" y="3703698"/>
            <a:ext cx="41403838" cy="954107"/>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WHY</a:t>
            </a:r>
            <a:r>
              <a:rPr lang="en-US" sz="5600" dirty="0">
                <a:solidFill>
                  <a:schemeClr val="bg1"/>
                </a:solidFill>
              </a:rPr>
              <a:t> PRESENT? </a:t>
            </a:r>
          </a:p>
        </p:txBody>
      </p:sp>
      <p:sp>
        <p:nvSpPr>
          <p:cNvPr id="19" name="TextBox 18">
            <a:extLst>
              <a:ext uri="{FF2B5EF4-FFF2-40B4-BE49-F238E27FC236}">
                <a16:creationId xmlns:a16="http://schemas.microsoft.com/office/drawing/2014/main" id="{F4877C8D-8276-6F4D-9EE1-7B76A99753CA}"/>
              </a:ext>
            </a:extLst>
          </p:cNvPr>
          <p:cNvSpPr txBox="1"/>
          <p:nvPr/>
        </p:nvSpPr>
        <p:spPr>
          <a:xfrm>
            <a:off x="10651269" y="12835564"/>
            <a:ext cx="15240000" cy="923330"/>
          </a:xfrm>
          <a:prstGeom prst="rect">
            <a:avLst/>
          </a:prstGeom>
          <a:noFill/>
        </p:spPr>
        <p:txBody>
          <a:bodyPr wrap="square" lIns="91440" tIns="45720" rIns="91440" bIns="45720" rtlCol="0" anchor="t">
            <a:spAutoFit/>
          </a:bodyPr>
          <a:lstStyle/>
          <a:p>
            <a:pPr algn="ctr"/>
            <a:r>
              <a:rPr lang="en-US" sz="5400" b="1" dirty="0">
                <a:latin typeface="Arial Nova"/>
              </a:rPr>
              <a:t>Dr. Dennis Davenport</a:t>
            </a:r>
          </a:p>
        </p:txBody>
      </p:sp>
      <p:sp>
        <p:nvSpPr>
          <p:cNvPr id="95" name="TextBox 94">
            <a:extLst>
              <a:ext uri="{FF2B5EF4-FFF2-40B4-BE49-F238E27FC236}">
                <a16:creationId xmlns:a16="http://schemas.microsoft.com/office/drawing/2014/main" id="{CA23E86D-416E-DE42-A69D-57F1A087B27A}"/>
              </a:ext>
            </a:extLst>
          </p:cNvPr>
          <p:cNvSpPr txBox="1"/>
          <p:nvPr/>
        </p:nvSpPr>
        <p:spPr>
          <a:xfrm>
            <a:off x="1206541" y="15213928"/>
            <a:ext cx="8065743" cy="2862322"/>
          </a:xfrm>
          <a:prstGeom prst="rect">
            <a:avLst/>
          </a:prstGeom>
          <a:noFill/>
        </p:spPr>
        <p:txBody>
          <a:bodyPr wrap="square" rtlCol="0">
            <a:spAutoFit/>
          </a:bodyPr>
          <a:lstStyle/>
          <a:p>
            <a:r>
              <a:rPr lang="en-US" sz="3600" dirty="0"/>
              <a:t>“I really enjoyed the Math Colloquium because I think that there is no better way to understand a concept well than teaching others or talking to others about it.”</a:t>
            </a:r>
          </a:p>
        </p:txBody>
      </p:sp>
      <p:sp>
        <p:nvSpPr>
          <p:cNvPr id="82" name="TextBox 81">
            <a:extLst>
              <a:ext uri="{FF2B5EF4-FFF2-40B4-BE49-F238E27FC236}">
                <a16:creationId xmlns:a16="http://schemas.microsoft.com/office/drawing/2014/main" id="{146069F6-0777-5048-BF1A-637D52540CE2}"/>
              </a:ext>
            </a:extLst>
          </p:cNvPr>
          <p:cNvSpPr txBox="1"/>
          <p:nvPr/>
        </p:nvSpPr>
        <p:spPr>
          <a:xfrm>
            <a:off x="22199364" y="27370413"/>
            <a:ext cx="3795418" cy="1569660"/>
          </a:xfrm>
          <a:prstGeom prst="rect">
            <a:avLst/>
          </a:prstGeom>
          <a:noFill/>
        </p:spPr>
        <p:txBody>
          <a:bodyPr wrap="square" rtlCol="0">
            <a:spAutoFit/>
          </a:bodyPr>
          <a:lstStyle/>
          <a:p>
            <a:pPr algn="ctr"/>
            <a:r>
              <a:rPr lang="en-US" sz="4800" dirty="0"/>
              <a:t>Opportunity to grow</a:t>
            </a:r>
          </a:p>
        </p:txBody>
      </p:sp>
      <p:sp>
        <p:nvSpPr>
          <p:cNvPr id="133" name="Rounded Rectangle 132"/>
          <p:cNvSpPr/>
          <p:nvPr/>
        </p:nvSpPr>
        <p:spPr>
          <a:xfrm>
            <a:off x="10041406" y="12497035"/>
            <a:ext cx="16582182" cy="12953163"/>
          </a:xfrm>
          <a:prstGeom prst="roundRect">
            <a:avLst/>
          </a:prstGeom>
          <a:noFill/>
          <a:ln>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823399" y="26407591"/>
            <a:ext cx="7543800" cy="769441"/>
          </a:xfrm>
          <a:prstGeom prst="rect">
            <a:avLst/>
          </a:prstGeom>
          <a:noFill/>
        </p:spPr>
        <p:txBody>
          <a:bodyPr wrap="square" rtlCol="0">
            <a:spAutoFit/>
          </a:bodyPr>
          <a:lstStyle/>
          <a:p>
            <a:r>
              <a:rPr lang="en-US" sz="4400" dirty="0"/>
              <a:t>.</a:t>
            </a:r>
          </a:p>
        </p:txBody>
      </p:sp>
      <p:sp>
        <p:nvSpPr>
          <p:cNvPr id="49" name="TextBox 48">
            <a:extLst>
              <a:ext uri="{FF2B5EF4-FFF2-40B4-BE49-F238E27FC236}">
                <a16:creationId xmlns:a16="http://schemas.microsoft.com/office/drawing/2014/main" id="{C6CB0A54-1CEE-0941-ADE8-74993FDA46B5}"/>
              </a:ext>
            </a:extLst>
          </p:cNvPr>
          <p:cNvSpPr txBox="1"/>
          <p:nvPr/>
        </p:nvSpPr>
        <p:spPr>
          <a:xfrm>
            <a:off x="955929" y="8735687"/>
            <a:ext cx="8448845" cy="418849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1143000" lvl="1" indent="-685800">
              <a:buClr>
                <a:srgbClr val="235087"/>
              </a:buClr>
              <a:buFont typeface="Wingdings" panose="05000000000000000000" pitchFamily="2" charset="2"/>
              <a:buChar char="§"/>
            </a:pPr>
            <a:r>
              <a:rPr lang="en-US" sz="4400" dirty="0">
                <a:solidFill>
                  <a:schemeClr val="tx1"/>
                </a:solidFill>
              </a:rPr>
              <a:t>Any student taking a Mathematics course at PPCC</a:t>
            </a:r>
          </a:p>
          <a:p>
            <a:pPr marL="1143000" lvl="1" indent="-685800">
              <a:buClr>
                <a:srgbClr val="235087"/>
              </a:buClr>
              <a:buFont typeface="Wingdings" panose="05000000000000000000" pitchFamily="2" charset="2"/>
              <a:buChar char="§"/>
            </a:pPr>
            <a:r>
              <a:rPr lang="en-US" sz="4400" dirty="0">
                <a:solidFill>
                  <a:schemeClr val="tx1"/>
                </a:solidFill>
              </a:rPr>
              <a:t>Prior presenters were students who took courses ranging from MAT 050 to MAT 265</a:t>
            </a:r>
          </a:p>
          <a:p>
            <a:pPr>
              <a:buClr>
                <a:schemeClr val="accent1"/>
              </a:buClr>
            </a:pPr>
            <a:endParaRPr lang="en-US" sz="4000" i="1" dirty="0"/>
          </a:p>
        </p:txBody>
      </p:sp>
      <p:pic>
        <p:nvPicPr>
          <p:cNvPr id="11" name="Picture 10">
            <a:extLst>
              <a:ext uri="{FF2B5EF4-FFF2-40B4-BE49-F238E27FC236}">
                <a16:creationId xmlns:a16="http://schemas.microsoft.com/office/drawing/2014/main" id="{108F0C3A-0D4D-784B-B97F-C35C8848ED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444" y="1148557"/>
            <a:ext cx="5181600" cy="2487168"/>
          </a:xfrm>
          <a:prstGeom prst="rect">
            <a:avLst/>
          </a:prstGeom>
        </p:spPr>
      </p:pic>
      <p:sp>
        <p:nvSpPr>
          <p:cNvPr id="23" name="TextBox 22">
            <a:extLst>
              <a:ext uri="{FF2B5EF4-FFF2-40B4-BE49-F238E27FC236}">
                <a16:creationId xmlns:a16="http://schemas.microsoft.com/office/drawing/2014/main" id="{30DE3827-DB72-41B0-A1A2-64A127E997CD}"/>
              </a:ext>
            </a:extLst>
          </p:cNvPr>
          <p:cNvSpPr txBox="1"/>
          <p:nvPr/>
        </p:nvSpPr>
        <p:spPr>
          <a:xfrm>
            <a:off x="16124457" y="31325757"/>
            <a:ext cx="7205896" cy="1446550"/>
          </a:xfrm>
          <a:prstGeom prst="rect">
            <a:avLst/>
          </a:prstGeom>
          <a:noFill/>
        </p:spPr>
        <p:txBody>
          <a:bodyPr wrap="square" rtlCol="0">
            <a:spAutoFit/>
          </a:bodyPr>
          <a:lstStyle/>
          <a:p>
            <a:pPr algn="l" rtl="0" fontAlgn="base">
              <a:buFont typeface="Arial" panose="020B0604020202020204" pitchFamily="34" charset="0"/>
              <a:buChar char="•"/>
            </a:pPr>
            <a:r>
              <a:rPr lang="en-US" sz="4400" b="0" i="1" dirty="0">
                <a:solidFill>
                  <a:srgbClr val="1F497D"/>
                </a:solidFill>
                <a:effectLst/>
                <a:latin typeface="Baskerville Old Face" panose="02020602080505020303" pitchFamily="18" charset="0"/>
              </a:rPr>
              <a:t>Dr. Michael Jacobson, </a:t>
            </a:r>
            <a:r>
              <a:rPr lang="en-US" sz="4400" b="0" i="0" dirty="0">
                <a:solidFill>
                  <a:srgbClr val="1F497D"/>
                </a:solidFill>
                <a:effectLst/>
                <a:latin typeface="Baskerville Old Face" panose="02020602080505020303" pitchFamily="18" charset="0"/>
              </a:rPr>
              <a:t> </a:t>
            </a:r>
            <a:endParaRPr lang="en-US" sz="4400" b="0" i="0" dirty="0">
              <a:solidFill>
                <a:srgbClr val="000000"/>
              </a:solidFill>
              <a:effectLst/>
              <a:latin typeface="Baskerville Old Face" panose="02020602080505020303" pitchFamily="18" charset="0"/>
            </a:endParaRPr>
          </a:p>
          <a:p>
            <a:pPr algn="l" rtl="0" fontAlgn="base"/>
            <a:r>
              <a:rPr lang="en-US" sz="4400" b="0" i="1" dirty="0">
                <a:solidFill>
                  <a:srgbClr val="1F497D"/>
                </a:solidFill>
                <a:effectLst/>
                <a:latin typeface="Baskerville Old Face" panose="02020602080505020303" pitchFamily="18" charset="0"/>
              </a:rPr>
              <a:t>UC at Denver </a:t>
            </a:r>
            <a:r>
              <a:rPr lang="en-US" sz="4400" i="1" dirty="0">
                <a:solidFill>
                  <a:srgbClr val="1F497D"/>
                </a:solidFill>
                <a:latin typeface="Baskerville Old Face" panose="02020602080505020303" pitchFamily="18" charset="0"/>
              </a:rPr>
              <a:t> (</a:t>
            </a:r>
            <a:r>
              <a:rPr lang="en-US" sz="4400" b="0" i="1" dirty="0">
                <a:solidFill>
                  <a:srgbClr val="1F497D"/>
                </a:solidFill>
                <a:effectLst/>
                <a:latin typeface="Baskerville Old Face" panose="02020602080505020303" pitchFamily="18" charset="0"/>
              </a:rPr>
              <a:t>Fall  2017)</a:t>
            </a:r>
            <a:r>
              <a:rPr lang="en-US" sz="1800" b="0" i="1" dirty="0">
                <a:solidFill>
                  <a:srgbClr val="1F497D"/>
                </a:solidFill>
                <a:effectLst/>
                <a:latin typeface="Baskerville Old Face" panose="02020602080505020303" pitchFamily="18" charset="0"/>
              </a:rPr>
              <a:t> </a:t>
            </a:r>
            <a:r>
              <a:rPr lang="en-US" sz="1800" b="0" i="0" dirty="0">
                <a:solidFill>
                  <a:srgbClr val="1F497D"/>
                </a:solidFill>
                <a:effectLst/>
                <a:latin typeface="Baskerville Old Face" panose="02020602080505020303" pitchFamily="18" charset="0"/>
              </a:rPr>
              <a:t> </a:t>
            </a:r>
            <a:endParaRPr lang="en-US" b="0" i="0" dirty="0">
              <a:solidFill>
                <a:srgbClr val="000000"/>
              </a:solidFill>
              <a:effectLst/>
              <a:latin typeface="Segoe UI" panose="020B0502040204020203" pitchFamily="34" charset="0"/>
            </a:endParaRPr>
          </a:p>
        </p:txBody>
      </p:sp>
      <p:sp>
        <p:nvSpPr>
          <p:cNvPr id="24" name="TextBox 23">
            <a:extLst>
              <a:ext uri="{FF2B5EF4-FFF2-40B4-BE49-F238E27FC236}">
                <a16:creationId xmlns:a16="http://schemas.microsoft.com/office/drawing/2014/main" id="{A95067F8-671B-4280-B244-94BF915E3514}"/>
              </a:ext>
            </a:extLst>
          </p:cNvPr>
          <p:cNvSpPr txBox="1"/>
          <p:nvPr/>
        </p:nvSpPr>
        <p:spPr>
          <a:xfrm>
            <a:off x="36487624" y="19968058"/>
            <a:ext cx="2500608" cy="5392338"/>
          </a:xfrm>
          <a:prstGeom prst="rect">
            <a:avLst/>
          </a:prstGeom>
          <a:noFill/>
        </p:spPr>
        <p:txBody>
          <a:bodyPr wrap="square" rtlCol="0">
            <a:spAutoFit/>
          </a:bodyPr>
          <a:lstStyle/>
          <a:p>
            <a:endParaRPr lang="en-US" dirty="0"/>
          </a:p>
        </p:txBody>
      </p:sp>
      <p:pic>
        <p:nvPicPr>
          <p:cNvPr id="1034" name="Picture 10">
            <a:extLst>
              <a:ext uri="{FF2B5EF4-FFF2-40B4-BE49-F238E27FC236}">
                <a16:creationId xmlns:a16="http://schemas.microsoft.com/office/drawing/2014/main" id="{99A37862-DBC2-4DD2-8DA2-AAA66B93A8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8344" y="27196386"/>
            <a:ext cx="6804498" cy="412937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48C2504-C856-4D5D-836B-A890ECCF6871}"/>
              </a:ext>
            </a:extLst>
          </p:cNvPr>
          <p:cNvSpPr txBox="1"/>
          <p:nvPr/>
        </p:nvSpPr>
        <p:spPr>
          <a:xfrm>
            <a:off x="8955276" y="5345093"/>
            <a:ext cx="2169924" cy="369332"/>
          </a:xfrm>
          <a:prstGeom prst="rect">
            <a:avLst/>
          </a:prstGeom>
          <a:noFill/>
        </p:spPr>
        <p:txBody>
          <a:bodyPr wrap="square" rtlCol="0">
            <a:spAutoFit/>
          </a:bodyPr>
          <a:lstStyle/>
          <a:p>
            <a:endParaRPr lang="en-US" dirty="0"/>
          </a:p>
        </p:txBody>
      </p:sp>
      <p:sp>
        <p:nvSpPr>
          <p:cNvPr id="43" name="TextBox 42">
            <a:extLst>
              <a:ext uri="{FF2B5EF4-FFF2-40B4-BE49-F238E27FC236}">
                <a16:creationId xmlns:a16="http://schemas.microsoft.com/office/drawing/2014/main" id="{7A2C3F11-B1EF-45A5-A0FF-E471D05988A0}"/>
              </a:ext>
            </a:extLst>
          </p:cNvPr>
          <p:cNvSpPr txBox="1"/>
          <p:nvPr/>
        </p:nvSpPr>
        <p:spPr>
          <a:xfrm>
            <a:off x="34295988" y="14238127"/>
            <a:ext cx="8153757" cy="954108"/>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HOW</a:t>
            </a:r>
            <a:r>
              <a:rPr lang="en-US" sz="5600" dirty="0">
                <a:solidFill>
                  <a:schemeClr val="bg1"/>
                </a:solidFill>
              </a:rPr>
              <a:t> to prepare?</a:t>
            </a:r>
          </a:p>
        </p:txBody>
      </p:sp>
      <p:sp>
        <p:nvSpPr>
          <p:cNvPr id="16" name="TextBox 15">
            <a:extLst>
              <a:ext uri="{FF2B5EF4-FFF2-40B4-BE49-F238E27FC236}">
                <a16:creationId xmlns:a16="http://schemas.microsoft.com/office/drawing/2014/main" id="{1A05CDAC-02E7-46D4-B8F2-DEAAC34C54D3}"/>
              </a:ext>
            </a:extLst>
          </p:cNvPr>
          <p:cNvSpPr txBox="1"/>
          <p:nvPr/>
        </p:nvSpPr>
        <p:spPr>
          <a:xfrm>
            <a:off x="34314593" y="15256623"/>
            <a:ext cx="8002335" cy="12865060"/>
          </a:xfrm>
          <a:prstGeom prst="rect">
            <a:avLst/>
          </a:prstGeom>
          <a:noFill/>
        </p:spPr>
        <p:txBody>
          <a:bodyPr wrap="square" rtlCol="0">
            <a:spAutoFit/>
          </a:bodyPr>
          <a:lstStyle/>
          <a:p>
            <a:pPr marL="571500" indent="-571500">
              <a:buClr>
                <a:srgbClr val="235087"/>
              </a:buClr>
              <a:buFont typeface="Arial" panose="020B0604020202020204" pitchFamily="34" charset="0"/>
              <a:buChar char="•"/>
            </a:pPr>
            <a:r>
              <a:rPr lang="en-US" sz="4200" dirty="0"/>
              <a:t>Select your topic</a:t>
            </a:r>
          </a:p>
          <a:p>
            <a:pPr marL="571500" indent="-571500">
              <a:buClr>
                <a:srgbClr val="235087"/>
              </a:buClr>
              <a:buFont typeface="Arial" panose="020B0604020202020204" pitchFamily="34" charset="0"/>
              <a:buChar char="•"/>
            </a:pPr>
            <a:r>
              <a:rPr lang="en-US" sz="4200" dirty="0"/>
              <a:t>Engage with your instructor</a:t>
            </a:r>
          </a:p>
          <a:p>
            <a:pPr marL="571500" indent="-571500">
              <a:buClr>
                <a:srgbClr val="235087"/>
              </a:buClr>
              <a:buFont typeface="Arial" panose="020B0604020202020204" pitchFamily="34" charset="0"/>
              <a:buChar char="•"/>
            </a:pPr>
            <a:r>
              <a:rPr lang="en-US" sz="4200" dirty="0"/>
              <a:t>Do your research</a:t>
            </a:r>
          </a:p>
          <a:p>
            <a:pPr marL="571500" indent="-571500">
              <a:buClr>
                <a:srgbClr val="235087"/>
              </a:buClr>
              <a:buFont typeface="Arial" panose="020B0604020202020204" pitchFamily="34" charset="0"/>
              <a:buChar char="•"/>
            </a:pPr>
            <a:r>
              <a:rPr lang="en-US" sz="4200" dirty="0"/>
              <a:t>Collect resources</a:t>
            </a:r>
          </a:p>
          <a:p>
            <a:pPr marL="571500" indent="-571500">
              <a:buClr>
                <a:srgbClr val="235087"/>
              </a:buClr>
              <a:buFont typeface="Arial" panose="020B0604020202020204" pitchFamily="34" charset="0"/>
              <a:buChar char="•"/>
            </a:pPr>
            <a:r>
              <a:rPr lang="en-US" sz="4200" dirty="0"/>
              <a:t>Prepare your Expo Poster</a:t>
            </a:r>
          </a:p>
          <a:p>
            <a:pPr marL="571500" indent="-571500">
              <a:buClr>
                <a:srgbClr val="235087"/>
              </a:buClr>
              <a:buFont typeface="Arial" panose="020B0604020202020204" pitchFamily="34" charset="0"/>
              <a:buChar char="•"/>
            </a:pPr>
            <a:r>
              <a:rPr lang="en-US" sz="4200" dirty="0"/>
              <a:t>Have your instructor review the poster, make suggested edits</a:t>
            </a:r>
          </a:p>
          <a:p>
            <a:pPr marL="571500" indent="-571500">
              <a:buClr>
                <a:srgbClr val="235087"/>
              </a:buClr>
              <a:buFont typeface="Arial" panose="020B0604020202020204" pitchFamily="34" charset="0"/>
              <a:buChar char="•"/>
            </a:pPr>
            <a:r>
              <a:rPr lang="en-US" sz="4200" dirty="0"/>
              <a:t>Rehearse in front of your friends</a:t>
            </a:r>
          </a:p>
          <a:p>
            <a:pPr marL="571500" indent="-571500">
              <a:buClr>
                <a:srgbClr val="235087"/>
              </a:buClr>
              <a:buFont typeface="Arial" panose="020B0604020202020204" pitchFamily="34" charset="0"/>
              <a:buChar char="•"/>
            </a:pPr>
            <a:r>
              <a:rPr lang="en-US" sz="4200" dirty="0"/>
              <a:t>Watch other presenters</a:t>
            </a:r>
          </a:p>
          <a:p>
            <a:pPr marL="571500" indent="-571500">
              <a:buClr>
                <a:schemeClr val="accent1"/>
              </a:buClr>
              <a:buFont typeface="Arial" panose="020B0604020202020204" pitchFamily="34" charset="0"/>
              <a:buChar char="•"/>
            </a:pPr>
            <a:endParaRPr lang="en-US" sz="4400" dirty="0"/>
          </a:p>
          <a:p>
            <a:r>
              <a:rPr lang="en-US" sz="4400" i="1" dirty="0">
                <a:solidFill>
                  <a:srgbClr val="1F497D"/>
                </a:solidFill>
                <a:latin typeface="Baskerville Old Face" panose="02020602080505020303" pitchFamily="18" charset="0"/>
              </a:rPr>
              <a:t>See “Giving a Good Presentation” in  </a:t>
            </a:r>
            <a:r>
              <a:rPr lang="en-US" sz="4400" i="1">
                <a:solidFill>
                  <a:srgbClr val="1F497D"/>
                </a:solidFill>
                <a:latin typeface="Baskerville Old Face" panose="02020602080505020303" pitchFamily="18" charset="0"/>
              </a:rPr>
              <a:t>and previous </a:t>
            </a:r>
            <a:r>
              <a:rPr lang="en-US" sz="4400" i="1" dirty="0">
                <a:solidFill>
                  <a:srgbClr val="1F497D"/>
                </a:solidFill>
                <a:latin typeface="Baskerville Old Face" panose="02020602080505020303" pitchFamily="18" charset="0"/>
              </a:rPr>
              <a:t>recordings in </a:t>
            </a:r>
            <a:r>
              <a:rPr lang="en-US" sz="4400" i="1" dirty="0" err="1">
                <a:solidFill>
                  <a:srgbClr val="1F497D"/>
                </a:solidFill>
                <a:latin typeface="Baskerville Old Face" panose="02020602080505020303" pitchFamily="18" charset="0"/>
              </a:rPr>
              <a:t>LibGuide</a:t>
            </a:r>
            <a:r>
              <a:rPr lang="en-US" sz="4400" i="1" dirty="0">
                <a:solidFill>
                  <a:srgbClr val="1F497D"/>
                </a:solidFill>
                <a:latin typeface="Baskerville Old Face" panose="02020602080505020303" pitchFamily="18" charset="0"/>
              </a:rPr>
              <a:t> </a:t>
            </a:r>
          </a:p>
          <a:p>
            <a:endParaRPr lang="en-US" sz="3600" i="1" dirty="0">
              <a:solidFill>
                <a:srgbClr val="1F497D"/>
              </a:solidFill>
              <a:latin typeface="Baskerville Old Face" panose="02020602080505020303" pitchFamily="18" charset="0"/>
            </a:endParaRPr>
          </a:p>
          <a:p>
            <a:r>
              <a:rPr lang="en-US" sz="3600" u="sng" dirty="0">
                <a:hlinkClick r:id="rId6"/>
              </a:rPr>
              <a:t>https://libguides.ppcc.edu/c.php?g=675604&amp;p=7903739</a:t>
            </a:r>
            <a:r>
              <a:rPr lang="en-US" sz="3600" dirty="0"/>
              <a:t> </a:t>
            </a:r>
          </a:p>
          <a:p>
            <a:r>
              <a:rPr lang="en-US" sz="3600" dirty="0"/>
              <a:t> </a:t>
            </a:r>
          </a:p>
          <a:p>
            <a:endParaRPr lang="en-US" sz="4400" i="1" dirty="0">
              <a:solidFill>
                <a:srgbClr val="1F497D"/>
              </a:solidFill>
              <a:latin typeface="Baskerville Old Face" panose="02020602080505020303" pitchFamily="18" charset="0"/>
            </a:endParaRPr>
          </a:p>
          <a:p>
            <a:endParaRPr lang="en-US" sz="4400" dirty="0"/>
          </a:p>
          <a:p>
            <a:endParaRPr lang="en-US" sz="4400" dirty="0"/>
          </a:p>
        </p:txBody>
      </p:sp>
      <p:sp>
        <p:nvSpPr>
          <p:cNvPr id="20" name="TextBox 19">
            <a:extLst>
              <a:ext uri="{FF2B5EF4-FFF2-40B4-BE49-F238E27FC236}">
                <a16:creationId xmlns:a16="http://schemas.microsoft.com/office/drawing/2014/main" id="{68B20BE0-AF87-47E5-9FB4-92368AE0CD33}"/>
              </a:ext>
            </a:extLst>
          </p:cNvPr>
          <p:cNvSpPr txBox="1"/>
          <p:nvPr/>
        </p:nvSpPr>
        <p:spPr>
          <a:xfrm>
            <a:off x="34314593" y="8673936"/>
            <a:ext cx="7587349" cy="5201424"/>
          </a:xfrm>
          <a:prstGeom prst="rect">
            <a:avLst/>
          </a:prstGeom>
          <a:noFill/>
        </p:spPr>
        <p:txBody>
          <a:bodyPr wrap="square" rtlCol="0">
            <a:spAutoFit/>
          </a:bodyPr>
          <a:lstStyle/>
          <a:p>
            <a:pPr marL="685800" indent="-685800">
              <a:buFont typeface="Wingdings" panose="05000000000000000000" pitchFamily="2" charset="2"/>
              <a:buChar char="§"/>
            </a:pPr>
            <a:r>
              <a:rPr lang="en-US" sz="4800" dirty="0"/>
              <a:t>You can present on any math or applied math topics</a:t>
            </a:r>
          </a:p>
          <a:p>
            <a:pPr marL="685800" indent="-685800">
              <a:buFont typeface="Wingdings" panose="05000000000000000000" pitchFamily="2" charset="2"/>
              <a:buChar char="§"/>
            </a:pPr>
            <a:r>
              <a:rPr lang="en-US" sz="4800" dirty="0"/>
              <a:t>Prepare a poster using the  Expo template and submit it to </a:t>
            </a:r>
            <a:r>
              <a:rPr lang="en-US" sz="4400" u="sng" dirty="0">
                <a:hlinkClick r:id="rId3"/>
              </a:rPr>
              <a:t>HIPs@ppcc.edu</a:t>
            </a:r>
            <a:endParaRPr lang="en-US" sz="4400" u="sng" dirty="0"/>
          </a:p>
          <a:p>
            <a:endParaRPr lang="en-US" sz="4400" i="1" dirty="0">
              <a:solidFill>
                <a:srgbClr val="1F497D"/>
              </a:solidFill>
              <a:latin typeface="Baskerville Old Face" panose="02020602080505020303" pitchFamily="18" charset="0"/>
            </a:endParaRPr>
          </a:p>
        </p:txBody>
      </p:sp>
      <p:sp>
        <p:nvSpPr>
          <p:cNvPr id="48" name="TextBox 47">
            <a:extLst>
              <a:ext uri="{FF2B5EF4-FFF2-40B4-BE49-F238E27FC236}">
                <a16:creationId xmlns:a16="http://schemas.microsoft.com/office/drawing/2014/main" id="{A7238C0E-4066-41E5-80B1-B1F54D0851E9}"/>
              </a:ext>
            </a:extLst>
          </p:cNvPr>
          <p:cNvSpPr txBox="1"/>
          <p:nvPr/>
        </p:nvSpPr>
        <p:spPr>
          <a:xfrm>
            <a:off x="12114469" y="27318365"/>
            <a:ext cx="3273999" cy="2308324"/>
          </a:xfrm>
          <a:prstGeom prst="rect">
            <a:avLst/>
          </a:prstGeom>
          <a:noFill/>
        </p:spPr>
        <p:txBody>
          <a:bodyPr wrap="square" rtlCol="0">
            <a:spAutoFit/>
          </a:bodyPr>
          <a:lstStyle/>
          <a:p>
            <a:r>
              <a:rPr lang="en-US" sz="4800" dirty="0"/>
              <a:t>Inspirational Keynote Speakers</a:t>
            </a:r>
          </a:p>
        </p:txBody>
      </p:sp>
      <p:pic>
        <p:nvPicPr>
          <p:cNvPr id="29" name="Picture 28">
            <a:extLst>
              <a:ext uri="{FF2B5EF4-FFF2-40B4-BE49-F238E27FC236}">
                <a16:creationId xmlns:a16="http://schemas.microsoft.com/office/drawing/2014/main" id="{74749089-8515-4437-BC31-B8F963A03BBF}"/>
              </a:ext>
            </a:extLst>
          </p:cNvPr>
          <p:cNvPicPr>
            <a:picLocks noChangeAspect="1"/>
          </p:cNvPicPr>
          <p:nvPr/>
        </p:nvPicPr>
        <p:blipFill>
          <a:blip r:embed="rId7"/>
          <a:stretch>
            <a:fillRect/>
          </a:stretch>
        </p:blipFill>
        <p:spPr>
          <a:xfrm>
            <a:off x="25706897" y="27260182"/>
            <a:ext cx="6361333" cy="4494994"/>
          </a:xfrm>
          <a:prstGeom prst="rect">
            <a:avLst/>
          </a:prstGeom>
        </p:spPr>
      </p:pic>
      <p:sp>
        <p:nvSpPr>
          <p:cNvPr id="55" name="TextBox 54">
            <a:extLst>
              <a:ext uri="{FF2B5EF4-FFF2-40B4-BE49-F238E27FC236}">
                <a16:creationId xmlns:a16="http://schemas.microsoft.com/office/drawing/2014/main" id="{9E55664E-DE9E-4D7A-A049-B2B33ECEC757}"/>
              </a:ext>
            </a:extLst>
          </p:cNvPr>
          <p:cNvSpPr txBox="1"/>
          <p:nvPr/>
        </p:nvSpPr>
        <p:spPr>
          <a:xfrm>
            <a:off x="1260754" y="27000520"/>
            <a:ext cx="3469677" cy="505084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buClr>
                <a:schemeClr val="accent1"/>
              </a:buClr>
            </a:pPr>
            <a:endParaRPr lang="en-US" sz="2800" dirty="0"/>
          </a:p>
          <a:p>
            <a:pPr>
              <a:buClr>
                <a:schemeClr val="accent1"/>
              </a:buClr>
            </a:pPr>
            <a:r>
              <a:rPr lang="en-US" sz="4800" dirty="0">
                <a:solidFill>
                  <a:schemeClr val="tx1"/>
                </a:solidFill>
              </a:rPr>
              <a:t>Great collaboration between students and instructors</a:t>
            </a:r>
          </a:p>
          <a:p>
            <a:pPr marL="2880360" lvl="1" indent="-685800">
              <a:buClr>
                <a:schemeClr val="accent1"/>
              </a:buClr>
              <a:buFont typeface="Wingdings" pitchFamily="2" charset="2"/>
              <a:buChar char="v"/>
            </a:pPr>
            <a:endParaRPr lang="en-US" sz="4400" dirty="0"/>
          </a:p>
          <a:p>
            <a:pPr marL="2194560" lvl="1">
              <a:buClr>
                <a:schemeClr val="accent1"/>
              </a:buClr>
            </a:pPr>
            <a:endParaRPr lang="en-US" sz="4000" dirty="0"/>
          </a:p>
        </p:txBody>
      </p:sp>
      <p:sp>
        <p:nvSpPr>
          <p:cNvPr id="35" name="TextBox 34">
            <a:extLst>
              <a:ext uri="{FF2B5EF4-FFF2-40B4-BE49-F238E27FC236}">
                <a16:creationId xmlns:a16="http://schemas.microsoft.com/office/drawing/2014/main" id="{62200B45-9805-4475-B8AF-E50C7836A4EA}"/>
              </a:ext>
            </a:extLst>
          </p:cNvPr>
          <p:cNvSpPr txBox="1"/>
          <p:nvPr/>
        </p:nvSpPr>
        <p:spPr>
          <a:xfrm>
            <a:off x="27050905" y="12510113"/>
            <a:ext cx="6664384" cy="1844416"/>
          </a:xfrm>
          <a:prstGeom prst="rect">
            <a:avLst/>
          </a:prstGeom>
          <a:noFill/>
        </p:spPr>
        <p:txBody>
          <a:bodyPr wrap="square" lIns="91440" tIns="45720" rIns="91440" bIns="45720" rtlCol="0" anchor="t">
            <a:spAutoFit/>
          </a:bodyPr>
          <a:lstStyle/>
          <a:p>
            <a:pPr algn="ctr">
              <a:lnSpc>
                <a:spcPct val="107000"/>
              </a:lnSpc>
            </a:pPr>
            <a:r>
              <a:rPr lang="en-US" sz="3600" b="1" dirty="0">
                <a:ea typeface="+mn-lt"/>
                <a:cs typeface="+mn-lt"/>
              </a:rPr>
              <a:t>Enrichment Programs for Mathematical Science Community College Students</a:t>
            </a:r>
            <a:endParaRPr lang="en-US" sz="3600" dirty="0"/>
          </a:p>
        </p:txBody>
      </p:sp>
      <p:sp>
        <p:nvSpPr>
          <p:cNvPr id="60" name="TextBox 59">
            <a:extLst>
              <a:ext uri="{FF2B5EF4-FFF2-40B4-BE49-F238E27FC236}">
                <a16:creationId xmlns:a16="http://schemas.microsoft.com/office/drawing/2014/main" id="{BE408C2A-F867-474C-AA9D-3657C76A17F1}"/>
              </a:ext>
            </a:extLst>
          </p:cNvPr>
          <p:cNvSpPr txBox="1"/>
          <p:nvPr/>
        </p:nvSpPr>
        <p:spPr>
          <a:xfrm>
            <a:off x="10207272" y="11377971"/>
            <a:ext cx="23090173" cy="986280"/>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Spring 2022 Keynote Address </a:t>
            </a:r>
          </a:p>
        </p:txBody>
      </p:sp>
      <p:sp>
        <p:nvSpPr>
          <p:cNvPr id="62" name="TextBox 61">
            <a:extLst>
              <a:ext uri="{FF2B5EF4-FFF2-40B4-BE49-F238E27FC236}">
                <a16:creationId xmlns:a16="http://schemas.microsoft.com/office/drawing/2014/main" id="{2DDD6458-0794-4F89-BB74-6DAAA531744F}"/>
              </a:ext>
            </a:extLst>
          </p:cNvPr>
          <p:cNvSpPr txBox="1"/>
          <p:nvPr/>
        </p:nvSpPr>
        <p:spPr>
          <a:xfrm>
            <a:off x="10068915" y="7636262"/>
            <a:ext cx="23624279" cy="961329"/>
          </a:xfrm>
          <a:prstGeom prst="rect">
            <a:avLst/>
          </a:prstGeom>
          <a:solidFill>
            <a:schemeClr val="accent3">
              <a:lumMod val="75000"/>
            </a:schemeClr>
          </a:solidFill>
          <a:ln w="57150">
            <a:solidFill>
              <a:schemeClr val="accent1">
                <a:shade val="50000"/>
              </a:schemeClr>
            </a:solidFill>
          </a:ln>
        </p:spPr>
        <p:txBody>
          <a:bodyPr wrap="square" rtlCol="0">
            <a:spAutoFit/>
          </a:bodyPr>
          <a:lstStyle/>
          <a:p>
            <a:pPr algn="ctr"/>
            <a:r>
              <a:rPr lang="en-US" sz="5600" b="1" dirty="0">
                <a:solidFill>
                  <a:schemeClr val="bg1"/>
                </a:solidFill>
              </a:rPr>
              <a:t>CELEBRATING OUR STUDENT TALENT</a:t>
            </a:r>
          </a:p>
        </p:txBody>
      </p:sp>
      <p:sp>
        <p:nvSpPr>
          <p:cNvPr id="63" name="TextBox 62">
            <a:extLst>
              <a:ext uri="{FF2B5EF4-FFF2-40B4-BE49-F238E27FC236}">
                <a16:creationId xmlns:a16="http://schemas.microsoft.com/office/drawing/2014/main" id="{639E8E17-A3A6-462D-87E8-31907944399F}"/>
              </a:ext>
            </a:extLst>
          </p:cNvPr>
          <p:cNvSpPr txBox="1"/>
          <p:nvPr/>
        </p:nvSpPr>
        <p:spPr>
          <a:xfrm>
            <a:off x="32498414" y="27370413"/>
            <a:ext cx="3795418" cy="1569660"/>
          </a:xfrm>
          <a:prstGeom prst="rect">
            <a:avLst/>
          </a:prstGeom>
          <a:noFill/>
        </p:spPr>
        <p:txBody>
          <a:bodyPr wrap="square" rtlCol="0">
            <a:spAutoFit/>
          </a:bodyPr>
          <a:lstStyle/>
          <a:p>
            <a:pPr algn="ctr"/>
            <a:r>
              <a:rPr lang="en-US" sz="4800" dirty="0"/>
              <a:t>Like-minded audience</a:t>
            </a:r>
          </a:p>
        </p:txBody>
      </p:sp>
      <p:pic>
        <p:nvPicPr>
          <p:cNvPr id="64" name="Picture 63" descr="Like-minded audience&#10;&#10;Description automatically generated">
            <a:extLst>
              <a:ext uri="{FF2B5EF4-FFF2-40B4-BE49-F238E27FC236}">
                <a16:creationId xmlns:a16="http://schemas.microsoft.com/office/drawing/2014/main" id="{EFA1A233-5E19-4282-B412-FBDD751022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35027" y="27241578"/>
            <a:ext cx="5906409" cy="4684824"/>
          </a:xfrm>
          <a:prstGeom prst="rect">
            <a:avLst/>
          </a:prstGeom>
        </p:spPr>
      </p:pic>
      <p:sp>
        <p:nvSpPr>
          <p:cNvPr id="38" name="TextBox 37">
            <a:extLst>
              <a:ext uri="{FF2B5EF4-FFF2-40B4-BE49-F238E27FC236}">
                <a16:creationId xmlns:a16="http://schemas.microsoft.com/office/drawing/2014/main" id="{133916E2-8A42-4C81-BB6C-A003E6D51DFE}"/>
              </a:ext>
            </a:extLst>
          </p:cNvPr>
          <p:cNvSpPr txBox="1"/>
          <p:nvPr/>
        </p:nvSpPr>
        <p:spPr>
          <a:xfrm>
            <a:off x="10492650" y="9061860"/>
            <a:ext cx="22884348" cy="2400657"/>
          </a:xfrm>
          <a:prstGeom prst="rect">
            <a:avLst/>
          </a:prstGeom>
          <a:noFill/>
        </p:spPr>
        <p:txBody>
          <a:bodyPr wrap="square" lIns="91440" tIns="45720" rIns="91440" bIns="45720" rtlCol="0" anchor="t">
            <a:spAutoFit/>
          </a:bodyPr>
          <a:lstStyle/>
          <a:p>
            <a:r>
              <a:rPr lang="en-US" sz="4800" b="1" dirty="0"/>
              <a:t>WHEN: </a:t>
            </a:r>
            <a:r>
              <a:rPr lang="en-US" sz="4800" dirty="0"/>
              <a:t>Friday, April 15 2022			</a:t>
            </a:r>
            <a:r>
              <a:rPr lang="en-US" sz="4800" b="1" dirty="0"/>
              <a:t>WHERE: </a:t>
            </a:r>
            <a:r>
              <a:rPr lang="en-US" sz="4800" dirty="0"/>
              <a:t>Rampart Campus, room W 101 or WebEx</a:t>
            </a:r>
            <a:endParaRPr lang="en-US" sz="4800" dirty="0">
              <a:cs typeface="Calibri"/>
            </a:endParaRPr>
          </a:p>
          <a:p>
            <a:r>
              <a:rPr lang="en-US" sz="4800" dirty="0"/>
              <a:t>  11:30 am – 3:30 pm</a:t>
            </a:r>
            <a:endParaRPr lang="en-US" sz="4800" dirty="0">
              <a:cs typeface="Calibri"/>
            </a:endParaRPr>
          </a:p>
          <a:p>
            <a:endParaRPr lang="en-US" sz="5400" dirty="0"/>
          </a:p>
        </p:txBody>
      </p:sp>
      <p:sp>
        <p:nvSpPr>
          <p:cNvPr id="6" name="TextBox 5">
            <a:extLst>
              <a:ext uri="{FF2B5EF4-FFF2-40B4-BE49-F238E27FC236}">
                <a16:creationId xmlns:a16="http://schemas.microsoft.com/office/drawing/2014/main" id="{28387B94-8D55-4930-9DD1-42DF9B5CBD7F}"/>
              </a:ext>
            </a:extLst>
          </p:cNvPr>
          <p:cNvSpPr txBox="1"/>
          <p:nvPr/>
        </p:nvSpPr>
        <p:spPr>
          <a:xfrm>
            <a:off x="1114267" y="17997323"/>
            <a:ext cx="8189039" cy="8340745"/>
          </a:xfrm>
          <a:prstGeom prst="rect">
            <a:avLst/>
          </a:prstGeom>
          <a:noFill/>
        </p:spPr>
        <p:txBody>
          <a:bodyPr wrap="square" lIns="91440" tIns="45720" rIns="91440" bIns="45720" rtlCol="0" anchor="t">
            <a:spAutoFit/>
          </a:bodyPr>
          <a:lstStyle/>
          <a:p>
            <a:r>
              <a:rPr lang="en-US" sz="3600" dirty="0"/>
              <a:t>“As a concurrent enrollment instructor with Harrison School District 2, I viewed the Fall 2019 Math Colloquium as an educational opportunity for the most underserved students in our community. Following the conclusion of the event, I immediately sensed a newfound confidence and bearing in the students. They were so proud of what they had accomplished and spent the remainder of the semester bragging about their experience to their classmates. Many have since chosen to pursue new challenges to further their academic achievement.”</a:t>
            </a:r>
          </a:p>
          <a:p>
            <a:endParaRPr lang="en-US" sz="3200" dirty="0"/>
          </a:p>
        </p:txBody>
      </p:sp>
      <p:pic>
        <p:nvPicPr>
          <p:cNvPr id="3" name="Picture 11" descr="A picture containing text, wall, screenshot, screen&#10;&#10;Description automatically generated">
            <a:extLst>
              <a:ext uri="{FF2B5EF4-FFF2-40B4-BE49-F238E27FC236}">
                <a16:creationId xmlns:a16="http://schemas.microsoft.com/office/drawing/2014/main" id="{62AE551A-3F53-43B4-A4F7-634809DF6DEC}"/>
              </a:ext>
            </a:extLst>
          </p:cNvPr>
          <p:cNvPicPr>
            <a:picLocks noChangeAspect="1"/>
          </p:cNvPicPr>
          <p:nvPr/>
        </p:nvPicPr>
        <p:blipFill>
          <a:blip r:embed="rId9"/>
          <a:stretch>
            <a:fillRect/>
          </a:stretch>
        </p:blipFill>
        <p:spPr>
          <a:xfrm>
            <a:off x="5542156" y="27392293"/>
            <a:ext cx="6043961" cy="4093854"/>
          </a:xfrm>
          <a:prstGeom prst="rect">
            <a:avLst/>
          </a:prstGeom>
        </p:spPr>
      </p:pic>
      <p:sp>
        <p:nvSpPr>
          <p:cNvPr id="45" name="TextBox 44">
            <a:extLst>
              <a:ext uri="{FF2B5EF4-FFF2-40B4-BE49-F238E27FC236}">
                <a16:creationId xmlns:a16="http://schemas.microsoft.com/office/drawing/2014/main" id="{E5D0F5F5-1047-4FB5-9044-82C866F8A4D5}"/>
              </a:ext>
            </a:extLst>
          </p:cNvPr>
          <p:cNvSpPr txBox="1"/>
          <p:nvPr/>
        </p:nvSpPr>
        <p:spPr>
          <a:xfrm>
            <a:off x="15827117" y="14698868"/>
            <a:ext cx="10395404" cy="10212924"/>
          </a:xfrm>
          <a:prstGeom prst="rect">
            <a:avLst/>
          </a:prstGeom>
          <a:noFill/>
        </p:spPr>
        <p:txBody>
          <a:bodyPr wrap="square" lIns="91440" tIns="45720" rIns="91440" bIns="45720" rtlCol="0" anchor="t">
            <a:spAutoFit/>
          </a:bodyPr>
          <a:lstStyle/>
          <a:p>
            <a:pPr marL="0" marR="0">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Dennis Davenport received his Ph.D. from Howard University in 1987 and then joined the faculty at Miami University in Oxford, Ohio. At Miami University, he developed the Summer Undergraduate Mathematical Science Research Institute (SUMSRI), an undergraduate research program that targets advanced mathematical science majors from underrepresented groups and women. Davenport was a Regional Director of the MAA Strengthening Underrepresented Minority Mathematics Achievement (SUMMA) program from 1991 to 2000 and directed the Miami University program of the Ohio Science and Engineering Alliance (OSEA). From 2000 - 2002, Davenport served as a program director in the Division of Undergraduate Education (DUE) at the National Science Foundation (NSF). He was the lead program officer for the Presidential Awards for Excellence in Science, Mathematics, and Engineering Mentoring (PAESMEM) in 2010. In 2004 he </a:t>
            </a:r>
            <a:r>
              <a:rPr lang="en-US" sz="2800" dirty="0">
                <a:solidFill>
                  <a:srgbClr val="000000"/>
                </a:solidFill>
                <a:latin typeface="Calibri" panose="020F0502020204030204" pitchFamily="34" charset="0"/>
              </a:rPr>
              <a:t>served as a Visiting Professor at the United States Military Academy (USMA). In 2014, he directed the Summer Program in Research and Learning (SPIRAL) at Howard University. Since 2018 he has directed an REU program for Howard University students which combines summer learning and research.  </a:t>
            </a:r>
          </a:p>
          <a:p>
            <a:pPr marL="0" marR="0">
              <a:spcBef>
                <a:spcPts val="0"/>
              </a:spcBef>
              <a:spcAft>
                <a:spcPts val="0"/>
              </a:spcAft>
            </a:pPr>
            <a:r>
              <a:rPr lang="en-US" sz="2800" dirty="0">
                <a:solidFill>
                  <a:srgbClr val="000000"/>
                </a:solidFill>
                <a:latin typeface="Calibri" panose="020F0502020204030204" pitchFamily="34" charset="0"/>
              </a:rPr>
              <a:t>In the years since he has returned to his alma mater as faculty and held the positions of Graduate Director and Associate Chair, while also serving as the Chair of the American Mathematical Society's (AMS) Policy Committee on Equity, Diversity, and Inclusion. </a:t>
            </a:r>
          </a:p>
          <a:p>
            <a:pPr marL="0" marR="0" algn="l">
              <a:lnSpc>
                <a:spcPts val="1175"/>
              </a:lnSpc>
              <a:spcBef>
                <a:spcPts val="0"/>
              </a:spcBef>
              <a:spcAft>
                <a:spcPts val="0"/>
              </a:spcAft>
            </a:pPr>
            <a:r>
              <a:rPr lang="en-US" sz="2800" dirty="0">
                <a:solidFill>
                  <a:srgbClr val="000000"/>
                </a:solidFill>
                <a:latin typeface="Calibri" panose="020F0502020204030204" pitchFamily="34" charset="0"/>
              </a:rPr>
              <a:t> </a:t>
            </a:r>
          </a:p>
        </p:txBody>
      </p:sp>
      <p:pic>
        <p:nvPicPr>
          <p:cNvPr id="13" name="Picture 12">
            <a:extLst>
              <a:ext uri="{FF2B5EF4-FFF2-40B4-BE49-F238E27FC236}">
                <a16:creationId xmlns:a16="http://schemas.microsoft.com/office/drawing/2014/main" id="{B02F9C42-9499-403A-A797-7A17F3633813}"/>
              </a:ext>
            </a:extLst>
          </p:cNvPr>
          <p:cNvPicPr>
            <a:picLocks noChangeAspect="1"/>
          </p:cNvPicPr>
          <p:nvPr/>
        </p:nvPicPr>
        <p:blipFill>
          <a:blip r:embed="rId10"/>
          <a:stretch>
            <a:fillRect/>
          </a:stretch>
        </p:blipFill>
        <p:spPr>
          <a:xfrm>
            <a:off x="10414130" y="15024786"/>
            <a:ext cx="4962525" cy="4953000"/>
          </a:xfrm>
          <a:prstGeom prst="rect">
            <a:avLst/>
          </a:prstGeom>
        </p:spPr>
      </p:pic>
      <p:sp>
        <p:nvSpPr>
          <p:cNvPr id="46" name="TextBox 1">
            <a:extLst>
              <a:ext uri="{FF2B5EF4-FFF2-40B4-BE49-F238E27FC236}">
                <a16:creationId xmlns:a16="http://schemas.microsoft.com/office/drawing/2014/main" id="{72A4BCD5-F078-43A6-A422-1E2E57A728AA}"/>
              </a:ext>
            </a:extLst>
          </p:cNvPr>
          <p:cNvSpPr txBox="1"/>
          <p:nvPr/>
        </p:nvSpPr>
        <p:spPr>
          <a:xfrm>
            <a:off x="27023700" y="14822038"/>
            <a:ext cx="6605885" cy="1061252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pPr>
            <a:r>
              <a:rPr lang="en-US" dirty="0">
                <a:ea typeface="+mn-lt"/>
                <a:cs typeface="+mn-lt"/>
              </a:rPr>
              <a:t>T</a:t>
            </a:r>
            <a:r>
              <a:rPr lang="en-US" sz="2800" dirty="0">
                <a:ea typeface="+mn-lt"/>
                <a:cs typeface="+mn-lt"/>
              </a:rPr>
              <a:t>here are many summer enrichment programs for undergraduate students, such as research experiences for undergraduates (REU) programs, working in government labs, and intern- ships at private industries. A requirement for students who attend a federally funded REU program is that they must return to their institution for at least one more semester of study. The majority of math REUs also require that students have at least one proof-based course, such as abstract algebra, linear algebra, or real analysis. Because of this requirement, most community college students are not eligible for the typical math REU. Having enrichment programs could have a significant impact on students from underrepresented groups including women and first-generation students. In this presentation, we will talk about some current programs and discuss what can be done to increase options for community college students. </a:t>
            </a:r>
            <a:r>
              <a:rPr lang="en-US" sz="2800" dirty="0"/>
              <a:t>se op</a:t>
            </a:r>
            <a:r>
              <a:rPr lang="en-US" sz="2400" dirty="0"/>
              <a:t>tions for community college students. </a:t>
            </a:r>
            <a:endParaRPr lang="en-US" sz="2400" dirty="0">
              <a:effectLst/>
              <a:highlight>
                <a:srgbClr val="FFFF00"/>
              </a:highlight>
              <a:latin typeface="Calibri" panose="020F0502020204030204" pitchFamily="34" charset="0"/>
              <a:ea typeface="Calibri" panose="020F0502020204030204" pitchFamily="34" charset="0"/>
              <a:cs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2F21C4D2FC854391D925ED2FBBA92C" ma:contentTypeVersion="15" ma:contentTypeDescription="Create a new document." ma:contentTypeScope="" ma:versionID="37d651c2a34bd8f07a7f40a68aeb88f7">
  <xsd:schema xmlns:xsd="http://www.w3.org/2001/XMLSchema" xmlns:xs="http://www.w3.org/2001/XMLSchema" xmlns:p="http://schemas.microsoft.com/office/2006/metadata/properties" xmlns:ns2="04c0419d-644a-45bc-a728-dbad8d88e5df" xmlns:ns3="bc6cd6b6-b98e-4920-bded-d744d4fc35f1" targetNamespace="http://schemas.microsoft.com/office/2006/metadata/properties" ma:root="true" ma:fieldsID="e8f5ab37e32d836d3ab536807342d9ba" ns2:_="" ns3:_="">
    <xsd:import namespace="04c0419d-644a-45bc-a728-dbad8d88e5df"/>
    <xsd:import namespace="bc6cd6b6-b98e-4920-bded-d744d4fc35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0419d-644a-45bc-a728-dbad8d88e5df"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Tags" ma:internalName="MediaServiceAutoTags"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Location" ma:index="9" nillable="true" ma:displayName="Location" ma:internalName="MediaServiceLocation"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6cd6b6-b98e-4920-bded-d744d4fc35f1"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6cd6b6-b98e-4920-bded-d744d4fc35f1">
      <UserInfo>
        <DisplayName>Seligova, Ivana</DisplayName>
        <AccountId>15</AccountId>
        <AccountType/>
      </UserInfo>
      <UserInfo>
        <DisplayName>Eggers, Tymbre</DisplayName>
        <AccountId>203</AccountId>
        <AccountType/>
      </UserInfo>
      <UserInfo>
        <DisplayName>Martinez, Gabriela</DisplayName>
        <AccountId>142</AccountId>
        <AccountType/>
      </UserInfo>
    </SharedWithUsers>
  </documentManagement>
</p:properties>
</file>

<file path=customXml/itemProps1.xml><?xml version="1.0" encoding="utf-8"?>
<ds:datastoreItem xmlns:ds="http://schemas.openxmlformats.org/officeDocument/2006/customXml" ds:itemID="{D664263B-2BB0-4390-ABCC-06D4FF669AB2}">
  <ds:schemaRefs>
    <ds:schemaRef ds:uri="http://schemas.microsoft.com/sharepoint/v3/contenttype/forms"/>
  </ds:schemaRefs>
</ds:datastoreItem>
</file>

<file path=customXml/itemProps2.xml><?xml version="1.0" encoding="utf-8"?>
<ds:datastoreItem xmlns:ds="http://schemas.openxmlformats.org/officeDocument/2006/customXml" ds:itemID="{68B7E22A-2470-40C0-B966-B8FF88BE2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0419d-644a-45bc-a728-dbad8d88e5df"/>
    <ds:schemaRef ds:uri="bc6cd6b6-b98e-4920-bded-d744d4fc3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DB197-629A-4EB8-A718-8365C4B619DC}">
  <ds:schemaRef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74874fb4-9fa3-4555-8da1-35af33cac5db"/>
    <ds:schemaRef ds:uri="http://www.w3.org/XML/1998/namespace"/>
    <ds:schemaRef ds:uri="489c8a89-dbe8-4724-a475-ad6abb870ba5"/>
    <ds:schemaRef ds:uri="http://schemas.microsoft.com/office/2006/metadata/properties"/>
    <ds:schemaRef ds:uri="bc6cd6b6-b98e-4920-bded-d744d4fc35f1"/>
  </ds:schemaRefs>
</ds:datastoreItem>
</file>

<file path=docProps/app.xml><?xml version="1.0" encoding="utf-8"?>
<Properties xmlns="http://schemas.openxmlformats.org/officeDocument/2006/extended-properties" xmlns:vt="http://schemas.openxmlformats.org/officeDocument/2006/docPropsVTypes">
  <Template>Office Theme</Template>
  <TotalTime>42459</TotalTime>
  <Words>1110</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Arial Nova</vt:lpstr>
      <vt:lpstr>Baskerville Old Face</vt:lpstr>
      <vt:lpstr>Calibri</vt:lpstr>
      <vt:lpstr>Calibri Light</vt:lpstr>
      <vt:lpstr>Segoe UI</vt:lpstr>
      <vt:lpstr>Wingdings</vt:lpstr>
      <vt:lpstr>Office Theme</vt:lpstr>
      <vt:lpstr>SPRING 2022 MATHEMATICS COLLOQUIUM PRESENTER’S GUIDE </vt:lpstr>
    </vt:vector>
  </TitlesOfParts>
  <Manager/>
  <Company>UCAR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title goes here</dc:title>
  <dc:subject/>
  <dc:creator>Rebecca Batchelor</dc:creator>
  <cp:keywords/>
  <dc:description/>
  <cp:lastModifiedBy>Seligova, Ivana</cp:lastModifiedBy>
  <cp:revision>345</cp:revision>
  <cp:lastPrinted>2022-03-03T19:43:06Z</cp:lastPrinted>
  <dcterms:created xsi:type="dcterms:W3CDTF">2012-10-26T19:13:47Z</dcterms:created>
  <dcterms:modified xsi:type="dcterms:W3CDTF">2022-03-14T14:22:10Z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0x010100D82F21C4D2FC854391D925ED2FBBA92C</vt:lpwstr>
  </property>
  <property fmtid="{D5CDD505-2E9C-101B-9397-08002B2CF9AE}" pid="3" name="Order">
    <vt:r8>64513600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