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92" r:id="rId6"/>
    <p:sldId id="259" r:id="rId7"/>
    <p:sldId id="276" r:id="rId8"/>
    <p:sldId id="274" r:id="rId9"/>
    <p:sldId id="277" r:id="rId10"/>
    <p:sldId id="282" r:id="rId11"/>
    <p:sldId id="286" r:id="rId12"/>
    <p:sldId id="287" r:id="rId13"/>
    <p:sldId id="293" r:id="rId14"/>
    <p:sldId id="296" r:id="rId15"/>
    <p:sldId id="269" r:id="rId16"/>
    <p:sldId id="278" r:id="rId17"/>
    <p:sldId id="294" r:id="rId18"/>
    <p:sldId id="295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5D8"/>
    <a:srgbClr val="E0CCD1"/>
    <a:srgbClr val="D1D8CE"/>
    <a:srgbClr val="7CB742"/>
    <a:srgbClr val="FFFFD8"/>
    <a:srgbClr val="FFFF00"/>
    <a:srgbClr val="EAECE8"/>
    <a:srgbClr val="E7EBEC"/>
    <a:srgbClr val="DB4326"/>
    <a:srgbClr val="F1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57657-C8F7-2A42-8A0D-1861EE425BD3}" v="1" dt="2025-04-18T15:33:32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7CB74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3707062007874129E-2"/>
                  <c:y val="-4.9933498404681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9-764C-9F38-F0DE2FBAD367}"/>
                </c:ext>
              </c:extLst>
            </c:dLbl>
            <c:dLbl>
              <c:idx val="4"/>
              <c:layout>
                <c:manualLayout>
                  <c:x val="-2.6832062007874014E-2"/>
                  <c:y val="-3.587099926974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4-204C-9355-9E03734D3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DB432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2017–2018</c:v>
                </c:pt>
                <c:pt idx="1">
                  <c:v>2018–2019</c:v>
                </c:pt>
                <c:pt idx="2">
                  <c:v>2019–2020</c:v>
                </c:pt>
                <c:pt idx="3">
                  <c:v>2020–2021</c:v>
                </c:pt>
                <c:pt idx="4">
                  <c:v>2021–2022</c:v>
                </c:pt>
                <c:pt idx="5">
                  <c:v>2022–2023</c:v>
                </c:pt>
                <c:pt idx="6">
                  <c:v>2023–2024</c:v>
                </c:pt>
                <c:pt idx="7">
                  <c:v>2024–2025 (estimate)</c:v>
                </c:pt>
                <c:pt idx="8">
                  <c:v>2025–2026 (projected)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8959</c:v>
                </c:pt>
                <c:pt idx="1">
                  <c:v>9009</c:v>
                </c:pt>
                <c:pt idx="2">
                  <c:v>9163</c:v>
                </c:pt>
                <c:pt idx="3">
                  <c:v>8283</c:v>
                </c:pt>
                <c:pt idx="4">
                  <c:v>7617</c:v>
                </c:pt>
                <c:pt idx="5">
                  <c:v>7950</c:v>
                </c:pt>
                <c:pt idx="6">
                  <c:v>8227</c:v>
                </c:pt>
                <c:pt idx="7">
                  <c:v>8473</c:v>
                </c:pt>
                <c:pt idx="8">
                  <c:v>8558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54-204C-9355-9E03734D3E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95000"/>
                  <a:alpha val="50227"/>
                </a:schemeClr>
              </a:solidFill>
              <a:round/>
            </a:ln>
            <a:effectLst/>
          </c:spPr>
        </c:dropLines>
        <c:marker val="1"/>
        <c:smooth val="0"/>
        <c:axId val="1446561584"/>
        <c:axId val="1446563344"/>
      </c:lineChart>
      <c:catAx>
        <c:axId val="14465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59B9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3344"/>
        <c:crosses val="autoZero"/>
        <c:auto val="1"/>
        <c:lblAlgn val="ctr"/>
        <c:lblOffset val="100"/>
        <c:noMultiLvlLbl val="0"/>
      </c:catAx>
      <c:valAx>
        <c:axId val="144656334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rgbClr val="A59B9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Tuition in $Millions</a:t>
            </a:r>
          </a:p>
        </c:rich>
      </c:tx>
      <c:layout>
        <c:manualLayout>
          <c:xMode val="edge"/>
          <c:yMode val="edge"/>
          <c:x val="0.47984967372092846"/>
          <c:y val="5.5134031046537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Tuition in $millions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E-4BBE-BDB6-4B57A3320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E-4BBE-BDB6-4B57A3320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E-4BBE-BDB6-4B57A3320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3E-4BBE-BDB6-4B57A3320A31}"/>
              </c:ext>
            </c:extLst>
          </c:dPt>
          <c:dLbls>
            <c:dLbl>
              <c:idx val="0"/>
              <c:layout>
                <c:manualLayout>
                  <c:x val="-0.16240035233472438"/>
                  <c:y val="-3.76647916031304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6B186B88-BD30-E049-895C-2D222C46548C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2355478207424"/>
                      <c:h val="7.64984680770704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3E-4BBE-BDB6-4B57A3320A31}"/>
                </c:ext>
              </c:extLst>
            </c:dLbl>
            <c:dLbl>
              <c:idx val="1"/>
              <c:layout>
                <c:manualLayout>
                  <c:x val="0.126315590313272"/>
                  <c:y val="1.1622427395101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4436D87B-F799-C64A-8418-77188B145BA2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3E-4BBE-BDB6-4B57A3320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 Person</c:v>
                </c:pt>
                <c:pt idx="1">
                  <c:v>Online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26.04</c:v>
                </c:pt>
                <c:pt idx="1">
                  <c:v>30.05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A-4878-8862-B2D357D5A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97672140681121"/>
          <c:y val="0.2110923592698431"/>
          <c:w val="0.22909748105531846"/>
          <c:h val="0.24625289372264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FY25 Revenue in $ Millions</a:t>
            </a:r>
          </a:p>
        </c:rich>
      </c:tx>
      <c:layout>
        <c:manualLayout>
          <c:xMode val="edge"/>
          <c:yMode val="edge"/>
          <c:x val="0.1840232824842188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52-B54D-ADE6-B4C6644D304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52-B54D-ADE6-B4C6644D30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52-B54D-ADE6-B4C6644D30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52-B54D-ADE6-B4C6644D30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52-B54D-ADE6-B4C6644D3047}"/>
              </c:ext>
            </c:extLst>
          </c:dPt>
          <c:dLbls>
            <c:dLbl>
              <c:idx val="0"/>
              <c:layout>
                <c:manualLayout>
                  <c:x val="-0.23500117314224117"/>
                  <c:y val="-1.5973505483200003E-2"/>
                </c:manualLayout>
              </c:layout>
              <c:tx>
                <c:rich>
                  <a:bodyPr rot="0" spcFirstLastPara="1" vertOverflow="ellipsis" vert="horz" wrap="square" lIns="36576" tIns="18288" rIns="36576" bIns="18288" anchor="ctr" anchorCtr="1"/>
                  <a:lstStyle/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8AC6B6-0343-034D-BFAC-D68C8AFDAB54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0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</a:t>
                    </a:r>
                  </a:p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52.1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72665695423359"/>
                      <c:h val="0.12852518936464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52-B54D-ADE6-B4C6644D3047}"/>
                </c:ext>
              </c:extLst>
            </c:dLbl>
            <c:dLbl>
              <c:idx val="1"/>
              <c:layout>
                <c:manualLayout>
                  <c:x val="-0.11621722337719737"/>
                  <c:y val="-2.4118024575347702E-4"/>
                </c:manualLayout>
              </c:layout>
              <c:tx>
                <c:rich>
                  <a:bodyPr/>
                  <a:lstStyle/>
                  <a:p>
                    <a:fld id="{4E2719A6-D6DC-4861-98BB-E626731B877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3.0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2500221689543"/>
                      <c:h val="0.131117356977473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52-B54D-ADE6-B4C6644D3047}"/>
                </c:ext>
              </c:extLst>
            </c:dLbl>
            <c:dLbl>
              <c:idx val="2"/>
              <c:layout>
                <c:manualLayout>
                  <c:x val="0.23673882420124673"/>
                  <c:y val="-6.2912153986798752E-2"/>
                </c:manualLayout>
              </c:layout>
              <c:tx>
                <c:rich>
                  <a:bodyPr rot="0" spcFirstLastPara="1" vertOverflow="ellipsis" vert="horz" wrap="square" lIns="36576" tIns="18288" rIns="36576" bIns="18288" anchor="ctr" anchorCtr="1"/>
                  <a:lstStyle/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F05664-5A85-4979-A46A-824A8C7CF5D9}" type="CATEGORYNAME">
                      <a:rPr lang="en-US"/>
                      <a:pPr>
                        <a:defRPr sz="1800" b="0" i="0" u="none" strike="noStrike" kern="1200" baseline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br>
                      <a:rPr lang="en-US" baseline="0"/>
                    </a:br>
                    <a:r>
                      <a:rPr lang="en-US" baseline="0"/>
                      <a:t>35.8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670066921816317"/>
                      <c:h val="0.12852518936464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52-B54D-ADE6-B4C6644D3047}"/>
                </c:ext>
              </c:extLst>
            </c:dLbl>
            <c:dLbl>
              <c:idx val="3"/>
              <c:layout>
                <c:manualLayout>
                  <c:x val="-3.9255011004044105E-2"/>
                  <c:y val="1.82615525323484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3430782894857"/>
                      <c:h val="0.11628428285259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52-B54D-ADE6-B4C6644D3047}"/>
                </c:ext>
              </c:extLst>
            </c:dLbl>
            <c:dLbl>
              <c:idx val="4"/>
              <c:layout>
                <c:manualLayout>
                  <c:x val="0.1026855400709125"/>
                  <c:y val="-1.6124258879315803E-2"/>
                </c:manualLayout>
              </c:layout>
              <c:tx>
                <c:rich>
                  <a:bodyPr/>
                  <a:lstStyle/>
                  <a:p>
                    <a:fld id="{91C8835D-1B5E-410A-ABD1-CD6F9A4F51D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5.7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52-B54D-ADE6-B4C6644D304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576" tIns="18288" rIns="36576" bIns="18288" anchor="ctr" anchorCtr="1"/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Resident Tuition</c:v>
                </c:pt>
                <c:pt idx="1">
                  <c:v>Non-Resident Tuition</c:v>
                </c:pt>
                <c:pt idx="2">
                  <c:v>FFE COF</c:v>
                </c:pt>
                <c:pt idx="3">
                  <c:v>Amendment 50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52.1</c:v>
                </c:pt>
                <c:pt idx="1">
                  <c:v>3</c:v>
                </c:pt>
                <c:pt idx="2">
                  <c:v>35.799999999999997</c:v>
                </c:pt>
                <c:pt idx="3">
                  <c:v>4.9000000000000004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52-B54D-ADE6-B4C6644D3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Resident Tuition</c:v>
                </c:pt>
                <c:pt idx="1">
                  <c:v>Non-Resident Tuition</c:v>
                </c:pt>
                <c:pt idx="2">
                  <c:v>FFE COF</c:v>
                </c:pt>
                <c:pt idx="3">
                  <c:v>Amendment 50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52-B54D-ADE6-B4C6644D30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bg2">
              <a:lumMod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% of Total Expense by NACUBO Category</a:t>
            </a:r>
          </a:p>
        </c:rich>
      </c:tx>
      <c:layout>
        <c:manualLayout>
          <c:xMode val="edge"/>
          <c:yMode val="edge"/>
          <c:x val="0.253668454486667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50-43F9-8727-EBC6CEA40C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50-43F9-8727-EBC6CEA40C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50-43F9-8727-EBC6CEA40C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50-43F9-8727-EBC6CEA40C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50-43F9-8727-EBC6CEA40C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50-43F9-8727-EBC6CEA40C01}"/>
              </c:ext>
            </c:extLst>
          </c:dPt>
          <c:dLbls>
            <c:dLbl>
              <c:idx val="0"/>
              <c:layout>
                <c:manualLayout>
                  <c:x val="8.7829510441628702E-3"/>
                  <c:y val="-0.123271198325434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0-43F9-8727-EBC6CEA40C01}"/>
                </c:ext>
              </c:extLst>
            </c:dLbl>
            <c:dLbl>
              <c:idx val="1"/>
              <c:layout>
                <c:manualLayout>
                  <c:x val="-7.6081916390885962E-2"/>
                  <c:y val="-1.10511929141008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50-43F9-8727-EBC6CEA40C01}"/>
                </c:ext>
              </c:extLst>
            </c:dLbl>
            <c:dLbl>
              <c:idx val="2"/>
              <c:layout>
                <c:manualLayout>
                  <c:x val="-3.2590912548974858E-2"/>
                  <c:y val="-3.58890443411345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50-43F9-8727-EBC6CEA40C01}"/>
                </c:ext>
              </c:extLst>
            </c:dLbl>
            <c:dLbl>
              <c:idx val="3"/>
              <c:layout>
                <c:manualLayout>
                  <c:x val="-3.292061318422176E-3"/>
                  <c:y val="3.43072904508083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50-43F9-8727-EBC6CEA40C01}"/>
                </c:ext>
              </c:extLst>
            </c:dLbl>
            <c:dLbl>
              <c:idx val="4"/>
              <c:layout>
                <c:manualLayout>
                  <c:x val="-4.5111596104834721E-2"/>
                  <c:y val="2.96585339233408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50-43F9-8727-EBC6CEA40C01}"/>
                </c:ext>
              </c:extLst>
            </c:dLbl>
            <c:dLbl>
              <c:idx val="5"/>
              <c:layout>
                <c:manualLayout>
                  <c:x val="8.1221708699456049E-3"/>
                  <c:y val="-4.57686072613893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50-43F9-8727-EBC6CEA40C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Instruction</c:v>
                </c:pt>
                <c:pt idx="1">
                  <c:v>Academic Support</c:v>
                </c:pt>
                <c:pt idx="2">
                  <c:v>Student Support</c:v>
                </c:pt>
                <c:pt idx="3">
                  <c:v>Institutional Support</c:v>
                </c:pt>
                <c:pt idx="4">
                  <c:v>Physical Plant</c:v>
                </c:pt>
                <c:pt idx="5">
                  <c:v>Scholarships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0.47899999999999998</c:v>
                </c:pt>
                <c:pt idx="1">
                  <c:v>0.123</c:v>
                </c:pt>
                <c:pt idx="2">
                  <c:v>9.8000000000000004E-2</c:v>
                </c:pt>
                <c:pt idx="3">
                  <c:v>0.158</c:v>
                </c:pt>
                <c:pt idx="4">
                  <c:v>0.13700000000000001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5-4482-8996-DB795B10867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64367225835899"/>
          <c:y val="2.9186424957105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 Expense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B-46ED-8DAE-AC003396EF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B-46ED-8DAE-AC003396EF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B-46ED-8DAE-AC003396EF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B-46ED-8DAE-AC003396EF4F}"/>
              </c:ext>
            </c:extLst>
          </c:dPt>
          <c:dLbls>
            <c:dLbl>
              <c:idx val="0"/>
              <c:layout>
                <c:manualLayout>
                  <c:x val="1.8721328312221841E-2"/>
                  <c:y val="-3.35191018496082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2B-46ED-8DAE-AC003396EF4F}"/>
                </c:ext>
              </c:extLst>
            </c:dLbl>
            <c:dLbl>
              <c:idx val="2"/>
              <c:layout>
                <c:manualLayout>
                  <c:x val="-8.4541062801932361E-3"/>
                  <c:y val="3.94127047818395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31400966183574"/>
                      <c:h val="0.19773802908438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2B-46ED-8DAE-AC003396EF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Compensation</c:v>
                </c:pt>
                <c:pt idx="2">
                  <c:v>Non-Compensation HWB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0.748</c:v>
                </c:pt>
                <c:pt idx="2" formatCode="0.00%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3-4BD1-8950-2DF62188C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Reserves in $Millions</a:t>
            </a:r>
          </a:p>
        </c:rich>
      </c:tx>
      <c:layout>
        <c:manualLayout>
          <c:xMode val="edge"/>
          <c:yMode val="edge"/>
          <c:x val="0.366216763665411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5875">
                <a:solidFill>
                  <a:schemeClr val="tx1">
                    <a:alpha val="9842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 (Estimated)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31.1</c:v>
                </c:pt>
                <c:pt idx="1">
                  <c:v>41.7</c:v>
                </c:pt>
                <c:pt idx="2">
                  <c:v>31.9</c:v>
                </c:pt>
                <c:pt idx="3">
                  <c:v>40.25</c:v>
                </c:pt>
                <c:pt idx="4">
                  <c:v>49.1</c:v>
                </c:pt>
                <c:pt idx="5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5-4BFC-A06C-8A0664B42E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9469472"/>
        <c:axId val="611680960"/>
      </c:lineChart>
      <c:catAx>
        <c:axId val="3094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680960"/>
        <c:crosses val="autoZero"/>
        <c:auto val="1"/>
        <c:lblAlgn val="ctr"/>
        <c:lblOffset val="100"/>
        <c:noMultiLvlLbl val="0"/>
      </c:catAx>
      <c:valAx>
        <c:axId val="61168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A1C34-1EE2-2C46-AA87-BED472B4E58F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C21CD-80A6-EB4B-88D5-DED9B0F6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C21CD-80A6-EB4B-88D5-DED9B0F65F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A95825-18F9-2346-597D-5B47CC3DB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7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3FE-AF8B-49C5-B297-DA4921DB2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333"/>
            <a:ext cx="9144000" cy="1733629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1099A-6BAB-4C14-165A-563E526C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DE7E2-8A76-900D-BB56-108A84606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7489" b="47489"/>
          <a:stretch/>
        </p:blipFill>
        <p:spPr>
          <a:xfrm>
            <a:off x="0" y="6245816"/>
            <a:ext cx="12192000" cy="612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FABF9-5540-0B3C-21E6-AEA7F142721D}"/>
              </a:ext>
            </a:extLst>
          </p:cNvPr>
          <p:cNvSpPr/>
          <p:nvPr userDrawn="1"/>
        </p:nvSpPr>
        <p:spPr>
          <a:xfrm>
            <a:off x="0" y="6174563"/>
            <a:ext cx="12192000" cy="142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EFB-6306-280C-5544-27FDCB3B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3B8-6FCB-67D4-2197-0CC08BC0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3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500F6-54A9-C200-0B68-F31B8D8202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AB54-73C9-5875-0C15-F70CDE29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84D8-86FC-529F-8CA6-EC2065AE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6387"/>
            <a:ext cx="10515600" cy="6838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194EA-0E2B-F5E0-2DB3-E2B89AD6E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24" t="55418" b="40494"/>
          <a:stretch/>
        </p:blipFill>
        <p:spPr>
          <a:xfrm>
            <a:off x="0" y="6272212"/>
            <a:ext cx="12192000" cy="585788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E79AFF-24DC-1943-5A33-FF4F6B28A7C4}"/>
              </a:ext>
            </a:extLst>
          </p:cNvPr>
          <p:cNvSpPr/>
          <p:nvPr userDrawn="1"/>
        </p:nvSpPr>
        <p:spPr>
          <a:xfrm>
            <a:off x="0" y="6205491"/>
            <a:ext cx="12192000" cy="142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89E-F72C-6EB0-0C14-46452831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4AF8F-B738-8600-0C75-F7229BD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C786EB-4BD2-64C6-7B2E-D2982B4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874-A346-0507-4D2D-023FB12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D8016-C2B5-1EF3-D750-7E2725C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8C7CA-DAF7-6608-88D6-2675CFDA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18F7-BAAC-A027-A30E-50567EEC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8D1-A50A-33D2-1D5B-5C0683DC0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57-F736-6C37-4F9E-E49462B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442B-357F-A81A-A2AD-1B9BE400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9D44-C3AD-F23B-7534-8FE3AF41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6533-992E-60CB-6BEC-00A0A4C9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6A1E-3674-8D0C-E603-13C618B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73571-E461-6EF7-C146-AFEB0676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3CDE-DF56-A716-5387-670F59F0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AAEE-FB23-2501-3E99-BFD3950274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</a:blip>
          <a:stretch>
            <a:fillRect/>
          </a:stretch>
        </p:blipFill>
        <p:spPr>
          <a:xfrm>
            <a:off x="5354002" y="2636876"/>
            <a:ext cx="8427560" cy="3789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011B6-0D93-A3A7-22F4-38FA5C761339}"/>
              </a:ext>
            </a:extLst>
          </p:cNvPr>
          <p:cNvSpPr/>
          <p:nvPr userDrawn="1"/>
        </p:nvSpPr>
        <p:spPr>
          <a:xfrm>
            <a:off x="0" y="6274965"/>
            <a:ext cx="12192000" cy="583035"/>
          </a:xfrm>
          <a:prstGeom prst="rect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1E8A7-3CF0-A834-4520-2FD7310A45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48000" y="6349712"/>
            <a:ext cx="6096000" cy="4335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A3B68B-C8D1-2A06-DA51-DD8F7E006E01}"/>
              </a:ext>
            </a:extLst>
          </p:cNvPr>
          <p:cNvSpPr/>
          <p:nvPr userDrawn="1"/>
        </p:nvSpPr>
        <p:spPr>
          <a:xfrm>
            <a:off x="0" y="0"/>
            <a:ext cx="1658679" cy="233916"/>
          </a:xfrm>
          <a:prstGeom prst="rect">
            <a:avLst/>
          </a:prstGeom>
          <a:solidFill>
            <a:srgbClr val="0B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28D10-7B79-756C-E3DA-365EB38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F5D8-6929-28A0-5FFA-46B61F97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DB4326"/>
          </a:solidFill>
          <a:latin typeface="Sanchez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3FE-84A4-8A71-5A09-D692E1E00E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260" y="2823431"/>
            <a:ext cx="4756243" cy="26776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chez" panose="02000000000000000000" pitchFamily="2" charset="77"/>
                <a:ea typeface="+mn-ea"/>
                <a:cs typeface="+mn-cs"/>
              </a:rPr>
              <a:t>FY25 Budget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chez" panose="02000000000000000000" pitchFamily="2" charset="77"/>
                <a:ea typeface="+mn-ea"/>
                <a:cs typeface="+mn-cs"/>
              </a:rPr>
              <a:t>Town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anose="020F0502020204030204" pitchFamily="34" charset="0"/>
              <a:ea typeface="Source Sans Pro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anose="020F0502020204030204" pitchFamily="34" charset="0"/>
              <a:ea typeface="Source Sans Pro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anose="020F0502020204030204" pitchFamily="34" charset="0"/>
                <a:ea typeface="Source Sans Pro" panose="020F0502020204030204" pitchFamily="34" charset="0"/>
                <a:cs typeface="Calibri" panose="020F0502020204030204" pitchFamily="34" charset="0"/>
              </a:rPr>
              <a:t>April 17, 2025</a:t>
            </a:r>
          </a:p>
        </p:txBody>
      </p:sp>
      <p:sp>
        <p:nvSpPr>
          <p:cNvPr id="5" name="Triangle 4" descr="Image of smiling and laughing student.">
            <a:extLst>
              <a:ext uri="{FF2B5EF4-FFF2-40B4-BE49-F238E27FC236}">
                <a16:creationId xmlns:a16="http://schemas.microsoft.com/office/drawing/2014/main" id="{2383486C-D42C-782F-0B9A-F40BBCFCC6AA}"/>
              </a:ext>
            </a:extLst>
          </p:cNvPr>
          <p:cNvSpPr/>
          <p:nvPr/>
        </p:nvSpPr>
        <p:spPr>
          <a:xfrm>
            <a:off x="7224890" y="1738490"/>
            <a:ext cx="4967110" cy="4346222"/>
          </a:xfrm>
          <a:custGeom>
            <a:avLst/>
            <a:gdLst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7270044 w 7270044"/>
              <a:gd name="connsiteY2" fmla="*/ 4334933 h 4334933"/>
              <a:gd name="connsiteX3" fmla="*/ 0 w 7270044"/>
              <a:gd name="connsiteY3" fmla="*/ 4334933 h 4334933"/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4955821 w 7270044"/>
              <a:gd name="connsiteY2" fmla="*/ 1569155 h 4334933"/>
              <a:gd name="connsiteX3" fmla="*/ 7270044 w 7270044"/>
              <a:gd name="connsiteY3" fmla="*/ 4334933 h 4334933"/>
              <a:gd name="connsiteX4" fmla="*/ 0 w 7270044"/>
              <a:gd name="connsiteY4" fmla="*/ 4334933 h 4334933"/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4955821 w 7270044"/>
              <a:gd name="connsiteY2" fmla="*/ 1569155 h 4334933"/>
              <a:gd name="connsiteX3" fmla="*/ 7270044 w 7270044"/>
              <a:gd name="connsiteY3" fmla="*/ 4334933 h 4334933"/>
              <a:gd name="connsiteX4" fmla="*/ 4944532 w 7270044"/>
              <a:gd name="connsiteY4" fmla="*/ 4334933 h 4334933"/>
              <a:gd name="connsiteX5" fmla="*/ 0 w 7270044"/>
              <a:gd name="connsiteY5" fmla="*/ 4334933 h 4334933"/>
              <a:gd name="connsiteX0" fmla="*/ 0 w 4955821"/>
              <a:gd name="connsiteY0" fmla="*/ 4334933 h 4334933"/>
              <a:gd name="connsiteX1" fmla="*/ 3635022 w 4955821"/>
              <a:gd name="connsiteY1" fmla="*/ 0 h 4334933"/>
              <a:gd name="connsiteX2" fmla="*/ 4955821 w 4955821"/>
              <a:gd name="connsiteY2" fmla="*/ 1569155 h 4334933"/>
              <a:gd name="connsiteX3" fmla="*/ 4944532 w 4955821"/>
              <a:gd name="connsiteY3" fmla="*/ 4334933 h 4334933"/>
              <a:gd name="connsiteX4" fmla="*/ 0 w 4955821"/>
              <a:gd name="connsiteY4" fmla="*/ 4334933 h 4334933"/>
              <a:gd name="connsiteX0" fmla="*/ 0 w 4967110"/>
              <a:gd name="connsiteY0" fmla="*/ 4334933 h 4346222"/>
              <a:gd name="connsiteX1" fmla="*/ 3635022 w 4967110"/>
              <a:gd name="connsiteY1" fmla="*/ 0 h 4346222"/>
              <a:gd name="connsiteX2" fmla="*/ 4955821 w 4967110"/>
              <a:gd name="connsiteY2" fmla="*/ 1569155 h 4346222"/>
              <a:gd name="connsiteX3" fmla="*/ 4967110 w 4967110"/>
              <a:gd name="connsiteY3" fmla="*/ 4346222 h 4346222"/>
              <a:gd name="connsiteX4" fmla="*/ 0 w 4967110"/>
              <a:gd name="connsiteY4" fmla="*/ 4334933 h 4346222"/>
              <a:gd name="connsiteX0" fmla="*/ 0 w 4967110"/>
              <a:gd name="connsiteY0" fmla="*/ 4334933 h 4346222"/>
              <a:gd name="connsiteX1" fmla="*/ 3635022 w 4967110"/>
              <a:gd name="connsiteY1" fmla="*/ 0 h 4346222"/>
              <a:gd name="connsiteX2" fmla="*/ 4967110 w 4967110"/>
              <a:gd name="connsiteY2" fmla="*/ 1591733 h 4346222"/>
              <a:gd name="connsiteX3" fmla="*/ 4967110 w 4967110"/>
              <a:gd name="connsiteY3" fmla="*/ 4346222 h 4346222"/>
              <a:gd name="connsiteX4" fmla="*/ 0 w 4967110"/>
              <a:gd name="connsiteY4" fmla="*/ 4334933 h 43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110" h="4346222">
                <a:moveTo>
                  <a:pt x="0" y="4334933"/>
                </a:moveTo>
                <a:lnTo>
                  <a:pt x="3635022" y="0"/>
                </a:lnTo>
                <a:lnTo>
                  <a:pt x="4967110" y="1591733"/>
                </a:lnTo>
                <a:lnTo>
                  <a:pt x="4967110" y="4346222"/>
                </a:lnTo>
                <a:lnTo>
                  <a:pt x="0" y="4334933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E7820-1712-C0E9-9289-CCD1F490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7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430C-D18D-BC0B-916A-CE37ACE3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64" y="234779"/>
            <a:ext cx="11644070" cy="1272743"/>
          </a:xfrm>
        </p:spPr>
        <p:txBody>
          <a:bodyPr>
            <a:normAutofit/>
          </a:bodyPr>
          <a:lstStyle/>
          <a:p>
            <a:r>
              <a:rPr lang="en-US"/>
              <a:t>Travel, Conference Registration, Official Functions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B239FA-9514-DE74-B4FC-05D25358A2BC}"/>
              </a:ext>
            </a:extLst>
          </p:cNvPr>
          <p:cNvSpPr txBox="1">
            <a:spLocks/>
          </p:cNvSpPr>
          <p:nvPr/>
        </p:nvSpPr>
        <p:spPr>
          <a:xfrm>
            <a:off x="273964" y="1507523"/>
            <a:ext cx="5723611" cy="43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6"/>
                </a:solidFill>
              </a:rPr>
              <a:t>Travel, Conference Registration 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5DEDAE-463F-673C-F67A-C3D19B35B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783603"/>
              </p:ext>
            </p:extLst>
          </p:nvPr>
        </p:nvGraphicFramePr>
        <p:xfrm>
          <a:off x="255639" y="1941095"/>
          <a:ext cx="5741936" cy="3901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1940">
                  <a:extLst>
                    <a:ext uri="{9D8B030D-6E8A-4147-A177-3AD203B41FA5}">
                      <a16:colId xmlns:a16="http://schemas.microsoft.com/office/drawing/2014/main" val="726416188"/>
                    </a:ext>
                  </a:extLst>
                </a:gridCol>
                <a:gridCol w="1202572">
                  <a:extLst>
                    <a:ext uri="{9D8B030D-6E8A-4147-A177-3AD203B41FA5}">
                      <a16:colId xmlns:a16="http://schemas.microsoft.com/office/drawing/2014/main" val="3971849977"/>
                    </a:ext>
                  </a:extLst>
                </a:gridCol>
                <a:gridCol w="1907424">
                  <a:extLst>
                    <a:ext uri="{9D8B030D-6E8A-4147-A177-3AD203B41FA5}">
                      <a16:colId xmlns:a16="http://schemas.microsoft.com/office/drawing/2014/main" val="408268984"/>
                    </a:ext>
                  </a:extLst>
                </a:gridCol>
              </a:tblGrid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Division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FY25 Year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0657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79,984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23,471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39890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VP Admin/Finance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848925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VP Instruction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103,979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112,449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587918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VP Student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43,444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58,025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94783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Workforce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71777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68783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/>
                        <a:t>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42,041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721424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r>
                        <a:rPr lang="en-US" b="1"/>
                        <a:t>                            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285,908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266,782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6756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2C641F4-A887-62B7-F799-84820340E9C9}"/>
              </a:ext>
            </a:extLst>
          </p:cNvPr>
          <p:cNvSpPr txBox="1">
            <a:spLocks/>
          </p:cNvSpPr>
          <p:nvPr/>
        </p:nvSpPr>
        <p:spPr>
          <a:xfrm>
            <a:off x="6019801" y="1507523"/>
            <a:ext cx="5898233" cy="433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2"/>
                </a:solidFill>
              </a:rPr>
              <a:t>Official Functions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235B125-088B-8D8F-9430-5245891FC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478258"/>
              </p:ext>
            </p:extLst>
          </p:nvPr>
        </p:nvGraphicFramePr>
        <p:xfrm>
          <a:off x="6019802" y="1941095"/>
          <a:ext cx="5898234" cy="3901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2314">
                  <a:extLst>
                    <a:ext uri="{9D8B030D-6E8A-4147-A177-3AD203B41FA5}">
                      <a16:colId xmlns:a16="http://schemas.microsoft.com/office/drawing/2014/main" val="1733450100"/>
                    </a:ext>
                  </a:extLst>
                </a:gridCol>
                <a:gridCol w="1520871">
                  <a:extLst>
                    <a:ext uri="{9D8B030D-6E8A-4147-A177-3AD203B41FA5}">
                      <a16:colId xmlns:a16="http://schemas.microsoft.com/office/drawing/2014/main" val="1373117606"/>
                    </a:ext>
                  </a:extLst>
                </a:gridCol>
                <a:gridCol w="1865049">
                  <a:extLst>
                    <a:ext uri="{9D8B030D-6E8A-4147-A177-3AD203B41FA5}">
                      <a16:colId xmlns:a16="http://schemas.microsoft.com/office/drawing/2014/main" val="1944559661"/>
                    </a:ext>
                  </a:extLst>
                </a:gridCol>
              </a:tblGrid>
              <a:tr h="429614">
                <a:tc>
                  <a:txBody>
                    <a:bodyPr/>
                    <a:lstStyle/>
                    <a:p>
                      <a:r>
                        <a:rPr lang="en-US"/>
                        <a:t>Division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FY25 Year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15959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r>
                        <a:rPr lang="en-US"/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25,534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21,095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429309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r>
                        <a:rPr lang="en-US"/>
                        <a:t>VP Admin/Finance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6,529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9631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r>
                        <a:rPr lang="en-US"/>
                        <a:t>VP Instruction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54,325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39,027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07476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r>
                        <a:rPr lang="en-US"/>
                        <a:t>VP Student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18,564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73424"/>
                  </a:ext>
                </a:extLst>
              </a:tr>
              <a:tr h="496432">
                <a:tc>
                  <a:txBody>
                    <a:bodyPr/>
                    <a:lstStyle/>
                    <a:p>
                      <a:r>
                        <a:rPr lang="en-US"/>
                        <a:t>Workforce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4708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r>
                        <a:rPr lang="en-US"/>
                        <a:t>Human Resources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6,422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635440"/>
                  </a:ext>
                </a:extLst>
              </a:tr>
              <a:tr h="397806">
                <a:tc>
                  <a:txBody>
                    <a:bodyPr/>
                    <a:lstStyle/>
                    <a:p>
                      <a:r>
                        <a:rPr lang="en-US"/>
                        <a:t>Student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18,066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39,124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51938"/>
                  </a:ext>
                </a:extLst>
              </a:tr>
              <a:tr h="429614">
                <a:tc>
                  <a:txBody>
                    <a:bodyPr/>
                    <a:lstStyle/>
                    <a:p>
                      <a:r>
                        <a:rPr lang="en-US" b="1"/>
                        <a:t>                                 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127,832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123,739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8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2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0CAC3-1721-D571-77A1-1C50B7CB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900E-5817-3A5E-4DC0-2A74F1EB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7" y="223284"/>
            <a:ext cx="11414977" cy="1309680"/>
          </a:xfrm>
        </p:spPr>
        <p:txBody>
          <a:bodyPr>
            <a:normAutofit/>
          </a:bodyPr>
          <a:lstStyle/>
          <a:p>
            <a:r>
              <a:rPr lang="en-US" sz="3400">
                <a:latin typeface="Sanchez"/>
              </a:rPr>
              <a:t>Budgeted General Fund Position FTE*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98432A-F4B9-2F04-9B1D-0DEA45B30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89008"/>
              </p:ext>
            </p:extLst>
          </p:nvPr>
        </p:nvGraphicFramePr>
        <p:xfrm>
          <a:off x="788893" y="1734278"/>
          <a:ext cx="10614213" cy="2954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6205">
                  <a:extLst>
                    <a:ext uri="{9D8B030D-6E8A-4147-A177-3AD203B41FA5}">
                      <a16:colId xmlns:a16="http://schemas.microsoft.com/office/drawing/2014/main" val="2189979695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696387953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1131737452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1702844409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1554194622"/>
                    </a:ext>
                  </a:extLst>
                </a:gridCol>
                <a:gridCol w="1674315">
                  <a:extLst>
                    <a:ext uri="{9D8B030D-6E8A-4147-A177-3AD203B41FA5}">
                      <a16:colId xmlns:a16="http://schemas.microsoft.com/office/drawing/2014/main" val="187624288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</a:rPr>
                        <a:t>FY21 to Present – General Fund Employee FTE and Expense (All Employee Types)</a:t>
                      </a: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1">
                        <a:solidFill>
                          <a:srgbClr val="DB4326"/>
                        </a:solidFill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 Type</a:t>
                      </a:r>
                    </a:p>
                  </a:txBody>
                  <a:tcPr marL="47625" marR="4762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ource Sans Pro"/>
                          <a:ea typeface="Source Sans Pro"/>
                        </a:rPr>
                        <a:t>FY21</a:t>
                      </a:r>
                    </a:p>
                  </a:txBody>
                  <a:tcPr marL="47625" marR="4762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FY22</a:t>
                      </a:r>
                    </a:p>
                  </a:txBody>
                  <a:tcPr marL="47625" marR="4762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FY23</a:t>
                      </a:r>
                    </a:p>
                  </a:txBody>
                  <a:tcPr marL="47625" marR="4762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FY24</a:t>
                      </a:r>
                    </a:p>
                  </a:txBody>
                  <a:tcPr marL="47625" marR="4762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FY25</a:t>
                      </a:r>
                    </a:p>
                  </a:txBody>
                  <a:tcPr marL="47625" marR="4762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6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Annual Faculty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196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218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191</a:t>
                      </a:r>
                      <a:endParaRPr lang="en-US"/>
                    </a:p>
                  </a:txBody>
                  <a:tcPr marL="47625" marR="47625" marT="0" marB="0" anchor="ctr"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194</a:t>
                      </a:r>
                    </a:p>
                  </a:txBody>
                  <a:tcPr marL="47625" marR="47625" marT="0" marB="0" anchor="ctr">
                    <a:solidFill>
                      <a:srgbClr val="F1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219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7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Annual APT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194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161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173</a:t>
                      </a:r>
                    </a:p>
                  </a:txBody>
                  <a:tcPr marL="47625" marR="47625" marT="0" marB="0" anchor="ctr"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195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221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9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Annual Classified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163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138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124</a:t>
                      </a:r>
                    </a:p>
                  </a:txBody>
                  <a:tcPr marL="47625" marR="47625" marT="0" marB="0" anchor="ctr"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111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Source Sans Pro"/>
                          <a:ea typeface="Source Sans Pro"/>
                        </a:rPr>
                        <a:t>121</a:t>
                      </a:r>
                      <a:endParaRPr lang="en-US"/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7483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A3A5F"/>
                          </a:solidFill>
                          <a:effectLst/>
                        </a:rPr>
                        <a:t>Total Personnel</a:t>
                      </a:r>
                      <a:endParaRPr lang="en-US"/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Source Sans Pro"/>
                          <a:ea typeface="Source Sans Pro"/>
                        </a:rPr>
                        <a:t>553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Source Sans Pro"/>
                          <a:ea typeface="Source Sans Pro"/>
                        </a:rPr>
                        <a:t>517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Source Sans Pro"/>
                          <a:ea typeface="Source Sans Pro"/>
                        </a:rPr>
                        <a:t>488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Source Sans Pro"/>
                          <a:ea typeface="Source Sans Pro"/>
                        </a:rPr>
                        <a:t>500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  <a:latin typeface="Source Sans Pro"/>
                          <a:ea typeface="Source Sans Pro"/>
                        </a:rPr>
                        <a:t>561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22044"/>
                  </a:ext>
                </a:extLst>
              </a:tr>
              <a:tr h="26446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310167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effectLst/>
                          <a:latin typeface="Source Sans Pro"/>
                          <a:ea typeface="Source Sans Pro"/>
                        </a:rPr>
                        <a:t>Annual PT Instructor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effectLst/>
                          <a:latin typeface="Source Sans Pro"/>
                          <a:ea typeface="Source Sans Pro"/>
                        </a:rPr>
                        <a:t>405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effectLst/>
                          <a:latin typeface="Source Sans Pro"/>
                          <a:ea typeface="Source Sans Pro"/>
                        </a:rPr>
                        <a:t>417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effectLst/>
                          <a:latin typeface="Source Sans Pro"/>
                          <a:ea typeface="Source Sans Pro"/>
                        </a:rPr>
                        <a:t>350</a:t>
                      </a:r>
                    </a:p>
                  </a:txBody>
                  <a:tcPr marL="47625" marR="47625" marT="0" marB="0" anchor="ctr"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effectLst/>
                          <a:latin typeface="Source Sans Pro"/>
                          <a:ea typeface="Source Sans Pro"/>
                        </a:rPr>
                        <a:t>369</a:t>
                      </a:r>
                    </a:p>
                  </a:txBody>
                  <a:tcPr marL="47625" marR="47625" marT="0" marB="0" anchor="ctr">
                    <a:solidFill>
                      <a:srgbClr val="E0C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Source Sans Pro"/>
                          <a:ea typeface="Source Sans Pro"/>
                        </a:rPr>
                        <a:t>350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30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356FC7-472D-2BDB-F4A7-7A1F9ABC8670}"/>
              </a:ext>
            </a:extLst>
          </p:cNvPr>
          <p:cNvSpPr txBox="1"/>
          <p:nvPr/>
        </p:nvSpPr>
        <p:spPr>
          <a:xfrm>
            <a:off x="735724" y="5225772"/>
            <a:ext cx="688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800" b="0" i="1" u="none" strike="noStrike" baseline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*FTE = Full Time Equivalent</a:t>
            </a:r>
          </a:p>
        </p:txBody>
      </p:sp>
    </p:spTree>
    <p:extLst>
      <p:ext uri="{BB962C8B-B14F-4D97-AF65-F5344CB8AC3E}">
        <p14:creationId xmlns:p14="http://schemas.microsoft.com/office/powerpoint/2010/main" val="25291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7770-1CD6-939C-7668-79C2B041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Plans for the Future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CE6F3-0F05-A6C0-4FDE-1C59181FF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247"/>
            <a:ext cx="10515600" cy="4504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>
                <a:latin typeface="Source Sans 3"/>
              </a:rPr>
              <a:t>Budget Assumptions for FY26: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1%  enrollment growth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On-Campus Tuition - Increase by 3.5%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Online Tuition - Increased by 3.5%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Compensation increase for APT, Faculty up to  2.5% </a:t>
            </a:r>
            <a:endParaRPr lang="en-US" sz="2100"/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Co Wins Classified Step Increase estimated at 2.5%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31% of all PPSC COF earned is allocated in support of rural colleges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15% increase at the local level for (OCE)operating expense increase</a:t>
            </a:r>
          </a:p>
          <a:p>
            <a:pPr lvl="1">
              <a:lnSpc>
                <a:spcPct val="120000"/>
              </a:lnSpc>
            </a:pPr>
            <a:r>
              <a:rPr lang="en-US" sz="2100">
                <a:latin typeface="Source Sans 3"/>
              </a:rPr>
              <a:t>Facilities RRR Projects $6.4 million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409735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F36F-423F-1C58-75CB-51074EF6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6"/>
            <a:ext cx="10515600" cy="900968"/>
          </a:xfrm>
        </p:spPr>
        <p:txBody>
          <a:bodyPr/>
          <a:lstStyle/>
          <a:p>
            <a:r>
              <a:rPr lang="en-US"/>
              <a:t>Reserve Balance History</a:t>
            </a:r>
          </a:p>
        </p:txBody>
      </p:sp>
      <p:graphicFrame>
        <p:nvGraphicFramePr>
          <p:cNvPr id="6" name="Content Placeholder 5" descr="Line graph titled “Reserves in $Millions” showing financial reserves from FY20 to FY25. The reserves start at $31.1 million in FY20, increase to $41.7 million in FY21, then dip to $31.9 million in FY22. From there, reserves steadily rise: $40.25 million in FY23, $49.1 million in FY24, and an estimated $59 million in FY25.">
            <a:extLst>
              <a:ext uri="{FF2B5EF4-FFF2-40B4-BE49-F238E27FC236}">
                <a16:creationId xmlns:a16="http://schemas.microsoft.com/office/drawing/2014/main" id="{77A4E692-35CF-FA13-EE00-47C9D4C5C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25904"/>
              </p:ext>
            </p:extLst>
          </p:nvPr>
        </p:nvGraphicFramePr>
        <p:xfrm>
          <a:off x="838200" y="1324709"/>
          <a:ext cx="10515600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0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6A89-4F37-0750-C384-8B7A8D12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243070"/>
            <a:ext cx="10869168" cy="556447"/>
          </a:xfrm>
        </p:spPr>
        <p:txBody>
          <a:bodyPr>
            <a:normAutofit/>
          </a:bodyPr>
          <a:lstStyle/>
          <a:p>
            <a:r>
              <a:rPr lang="en-US" sz="2800"/>
              <a:t>Facilities Renovation, Remodel &amp; Refurbish Projects (RRR)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BA1C7-3703-17E9-66F7-392E310B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99517"/>
            <a:ext cx="12192000" cy="5465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C08341-118C-3AE3-3DF2-CBD5A8BD2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83620"/>
              </p:ext>
            </p:extLst>
          </p:nvPr>
        </p:nvGraphicFramePr>
        <p:xfrm>
          <a:off x="484632" y="799517"/>
          <a:ext cx="11222736" cy="5283680"/>
        </p:xfrm>
        <a:graphic>
          <a:graphicData uri="http://schemas.openxmlformats.org/drawingml/2006/table">
            <a:tbl>
              <a:tblPr firstRow="1"/>
              <a:tblGrid>
                <a:gridCol w="1315434">
                  <a:extLst>
                    <a:ext uri="{9D8B030D-6E8A-4147-A177-3AD203B41FA5}">
                      <a16:colId xmlns:a16="http://schemas.microsoft.com/office/drawing/2014/main" val="3282869272"/>
                    </a:ext>
                  </a:extLst>
                </a:gridCol>
                <a:gridCol w="3306323">
                  <a:extLst>
                    <a:ext uri="{9D8B030D-6E8A-4147-A177-3AD203B41FA5}">
                      <a16:colId xmlns:a16="http://schemas.microsoft.com/office/drawing/2014/main" val="1030885892"/>
                    </a:ext>
                  </a:extLst>
                </a:gridCol>
                <a:gridCol w="3258691">
                  <a:extLst>
                    <a:ext uri="{9D8B030D-6E8A-4147-A177-3AD203B41FA5}">
                      <a16:colId xmlns:a16="http://schemas.microsoft.com/office/drawing/2014/main" val="3399559522"/>
                    </a:ext>
                  </a:extLst>
                </a:gridCol>
                <a:gridCol w="2549847">
                  <a:extLst>
                    <a:ext uri="{9D8B030D-6E8A-4147-A177-3AD203B41FA5}">
                      <a16:colId xmlns:a16="http://schemas.microsoft.com/office/drawing/2014/main" val="2982409778"/>
                    </a:ext>
                  </a:extLst>
                </a:gridCol>
                <a:gridCol w="792441">
                  <a:extLst>
                    <a:ext uri="{9D8B030D-6E8A-4147-A177-3AD203B41FA5}">
                      <a16:colId xmlns:a16="http://schemas.microsoft.com/office/drawing/2014/main" val="1827918852"/>
                    </a:ext>
                  </a:extLst>
                </a:gridCol>
              </a:tblGrid>
              <a:tr h="46367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PPSC Capital Projects resulting from RRR Process – Sept/Oct 2024)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67697"/>
                  </a:ext>
                </a:extLst>
              </a:tr>
              <a:tr h="2061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Comment/Status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Est. Budget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21947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RRC E208/211 Remodel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Update and refurbish engineering classrooms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 RFQ for multi-project; concept design will be provided to selected A/E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$ 775,500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62810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 Renovate Music Rooms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Remodel rooms  N212 &amp; N214 to create a music performance and rehearsal space; add recording studio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 RFQ for multi-project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$ 1,600,000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50718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Furniture Replacement Project Phase I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Replace furniture in student central areas and other locations at CC, RR &amp; DTC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Scope identified by committee with finalized budget 3.21.25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133081"/>
                  </a:ext>
                </a:extLst>
              </a:tr>
              <a:tr h="491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RRC Health Labs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Remodel vacated dental space and adjacent science lab (rooms W201, W202, W203 and W215)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Design; Some design funds are available from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 Dental project, but they will need to be supplemented to include MEP work and adjacent science 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$ 1,600,000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70821"/>
                  </a:ext>
                </a:extLst>
              </a:tr>
              <a:tr h="369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 Refurbish and Remodel F Building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Refurbish and Remodel F200 and F300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Advertise as separate D/B or CM/GC project due to schedule and project budget (This project is much larger than the others on this list.)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$ 5,500,000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8184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Refurbish PPSC Conference Rooms &amp; Leadership Suites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Update and refurbish PPSC leadership conference rooms at all campuses; assess and remodel leadership suites at CC and RRC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 RFQ for multi-project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$ 1,200,000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10631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 Remodel HR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Remodel Culinary Faculty Offices &amp; HR Nook (B200)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 RFQ for multi-project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67536"/>
                  </a:ext>
                </a:extLst>
              </a:tr>
              <a:tr h="245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CC Renovate The Grove and Adjacent Student Experience Office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Assess and Remodel The Grove and Student Experience area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 RFQ for multi-project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$ 2,100,000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54677"/>
                  </a:ext>
                </a:extLst>
              </a:tr>
              <a:tr h="126118">
                <a:tc gridSpan="4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$ 13,875,500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18985"/>
                  </a:ext>
                </a:extLst>
              </a:tr>
              <a:tr h="16419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Recent cash funded projects outside of RRR process</a:t>
                      </a:r>
                    </a:p>
                  </a:txBody>
                  <a:tcPr marL="45720" marR="4281" marT="4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5566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Fire Training Garage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Pre-engineered metal building with 3 bay on concrete slab with apron and hydrants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RFQ in progress for D/B process to hire firm for turnkey delivery of garage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$ 1,237,500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17966"/>
                  </a:ext>
                </a:extLst>
              </a:tr>
              <a:tr h="247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Parking Lots, Phase 2025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Centennial C Lot and Service Road, Studio West, Two Towers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Architectural Workshop is A/E; prep AFB for contractors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$ 1,377,750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66952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Wayfinding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Replacement of outdated signage and wayfinding 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Contracts Signed in Process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$ 1,300,000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8678"/>
                  </a:ext>
                </a:extLst>
              </a:tr>
              <a:tr h="171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Facilities Master Plan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Update Facilities Master Plan, last revised 2018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$ 300,000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99063"/>
                  </a:ext>
                </a:extLst>
              </a:tr>
              <a:tr h="126118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$ 4,215,250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97720"/>
                  </a:ext>
                </a:extLst>
              </a:tr>
              <a:tr h="126118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086160"/>
                  </a:ext>
                </a:extLst>
              </a:tr>
              <a:tr h="126118"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$ 18,090,750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86488"/>
                  </a:ext>
                </a:extLst>
              </a:tr>
              <a:tr h="1807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 soon as possible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$ 7,390,750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B74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676735"/>
                  </a:ext>
                </a:extLst>
              </a:tr>
              <a:tr h="1874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When A list no longer requires substantial support FY26 or FY27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$ 7,100,000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219781"/>
                  </a:ext>
                </a:extLst>
              </a:tr>
              <a:tr h="198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Later - TBD</a:t>
                      </a: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$ 3,600,000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45198"/>
                  </a:ext>
                </a:extLst>
              </a:tr>
              <a:tr h="126118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$ 18,090,750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281" marT="42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00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5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ED65-B82B-B19E-1BB2-17B13FCF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50"/>
            <a:ext cx="10515600" cy="933892"/>
          </a:xfrm>
        </p:spPr>
        <p:txBody>
          <a:bodyPr/>
          <a:lstStyle/>
          <a:p>
            <a:r>
              <a:rPr lang="en-US"/>
              <a:t>Approved Staffing Requests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91ACD2-7E0F-A9C0-BE72-47CFEEBC8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00390"/>
              </p:ext>
            </p:extLst>
          </p:nvPr>
        </p:nvGraphicFramePr>
        <p:xfrm>
          <a:off x="838201" y="1178442"/>
          <a:ext cx="10515601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7616">
                  <a:extLst>
                    <a:ext uri="{9D8B030D-6E8A-4147-A177-3AD203B41FA5}">
                      <a16:colId xmlns:a16="http://schemas.microsoft.com/office/drawing/2014/main" val="717155297"/>
                    </a:ext>
                  </a:extLst>
                </a:gridCol>
                <a:gridCol w="3402230">
                  <a:extLst>
                    <a:ext uri="{9D8B030D-6E8A-4147-A177-3AD203B41FA5}">
                      <a16:colId xmlns:a16="http://schemas.microsoft.com/office/drawing/2014/main" val="3766506950"/>
                    </a:ext>
                  </a:extLst>
                </a:gridCol>
                <a:gridCol w="5585755">
                  <a:extLst>
                    <a:ext uri="{9D8B030D-6E8A-4147-A177-3AD203B41FA5}">
                      <a16:colId xmlns:a16="http://schemas.microsoft.com/office/drawing/2014/main" val="369538448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accent3"/>
                          </a:solidFill>
                        </a:rPr>
                        <a:t>New APT Positions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Area VP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Department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Position Title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7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Academic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Program Scholar Advisor (Coach)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Academic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Program Scholar Advisor (Coach)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49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Academic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Program Scholar Advisor (Coach)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857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Director of Engineering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49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VPSS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Assistant Director of HS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760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7395A-ECB8-81FA-E00A-C2F31693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27480"/>
              </p:ext>
            </p:extLst>
          </p:nvPr>
        </p:nvGraphicFramePr>
        <p:xfrm>
          <a:off x="838198" y="3343941"/>
          <a:ext cx="105156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7615">
                  <a:extLst>
                    <a:ext uri="{9D8B030D-6E8A-4147-A177-3AD203B41FA5}">
                      <a16:colId xmlns:a16="http://schemas.microsoft.com/office/drawing/2014/main" val="717155297"/>
                    </a:ext>
                  </a:extLst>
                </a:gridCol>
                <a:gridCol w="3402230">
                  <a:extLst>
                    <a:ext uri="{9D8B030D-6E8A-4147-A177-3AD203B41FA5}">
                      <a16:colId xmlns:a16="http://schemas.microsoft.com/office/drawing/2014/main" val="3766506950"/>
                    </a:ext>
                  </a:extLst>
                </a:gridCol>
                <a:gridCol w="5585755">
                  <a:extLst>
                    <a:ext uri="{9D8B030D-6E8A-4147-A177-3AD203B41FA5}">
                      <a16:colId xmlns:a16="http://schemas.microsoft.com/office/drawing/2014/main" val="3695384482"/>
                    </a:ext>
                  </a:extLst>
                </a:gridCol>
              </a:tblGrid>
              <a:tr h="271344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accent4"/>
                          </a:solidFill>
                        </a:rPr>
                        <a:t>New Faculty Positions</a:t>
                      </a: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18499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Area VP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Department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Program Area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7481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BTPS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71588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BTPS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CYB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Cybersecurity/CNG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974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BTPS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49660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Dental Hygiene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857841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Diagnostic Medical Sonography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49618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Nursing Practical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76060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91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68A3-A71A-309F-0A08-1C47DBCC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150"/>
            <a:ext cx="10515600" cy="1719262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869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ED2B-D063-D035-677D-E615962E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73E-C1DB-1CD2-42E4-8E6560866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Multi-Year Revenue and Enrollment Growth Estimates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BCF12C-6DC4-D121-37FE-635AC2D5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9259"/>
              </p:ext>
            </p:extLst>
          </p:nvPr>
        </p:nvGraphicFramePr>
        <p:xfrm>
          <a:off x="447472" y="294157"/>
          <a:ext cx="10877686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65894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52477">
                <a:tc gridSpan="6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</a:rPr>
                        <a:t>ACTUAL FY24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Table 1 – Course Credits – AY2024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r>
                        <a:rPr lang="en-US" sz="1400" b="1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r>
                        <a:rPr lang="en-US" sz="140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23,712,262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1,096,454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24,808,716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r>
                        <a:rPr lang="en-US" sz="140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27,035,941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1,496,416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28.532.357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293730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50,748,203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2,592,870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53,341,073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B794D7-67D6-EBF3-514C-886992687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22767"/>
              </p:ext>
            </p:extLst>
          </p:nvPr>
        </p:nvGraphicFramePr>
        <p:xfrm>
          <a:off x="447472" y="2173993"/>
          <a:ext cx="10877686" cy="19466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65894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52641">
                <a:tc gridSpan="6">
                  <a:txBody>
                    <a:bodyPr/>
                    <a:lstStyle/>
                    <a:p>
                      <a:r>
                        <a:rPr lang="en-US" sz="1800" b="1" i="0" u="none" strike="noStrike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FOR FY25  3% ENROLLMENT GROWTH OVER FY24</a:t>
                      </a:r>
                      <a:endParaRPr lang="en-US" sz="180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29386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Table 1 – Course Credits – AY2025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293868">
                <a:tc>
                  <a:txBody>
                    <a:bodyPr/>
                    <a:lstStyle/>
                    <a:p>
                      <a:r>
                        <a:rPr lang="en-US" sz="1400" b="1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293868">
                <a:tc>
                  <a:txBody>
                    <a:bodyPr/>
                    <a:lstStyle/>
                    <a:p>
                      <a:r>
                        <a:rPr lang="en-US" sz="140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24,777,081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1,262,433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26,039,514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61649">
                <a:tc>
                  <a:txBody>
                    <a:bodyPr/>
                    <a:lstStyle/>
                    <a:p>
                      <a:r>
                        <a:rPr lang="en-US" sz="140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28,584,654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1,463,970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30,048,624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293868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53,361,735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2,726,403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56,088,138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EAFB73-3655-B6E3-355E-1243B2B05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27"/>
              </p:ext>
            </p:extLst>
          </p:nvPr>
        </p:nvGraphicFramePr>
        <p:xfrm>
          <a:off x="447472" y="4123422"/>
          <a:ext cx="10877686" cy="19466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1978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68652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606077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85220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407925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837834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409617">
                <a:tc gridSpan="6">
                  <a:txBody>
                    <a:bodyPr/>
                    <a:lstStyle/>
                    <a:p>
                      <a:r>
                        <a:rPr lang="en-US" sz="18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 FY26  1% ENROLLMENT GROWTH OVER FY25</a:t>
                      </a:r>
                      <a:endParaRPr lang="en-US" sz="180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Table 1 – Course Credits – AY2026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 b="1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25,644,279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1,306,618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26,950,897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29,585,117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1,515,209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31,100,326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307398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55,229,396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2,821,827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58,051,223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5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726AF48-E5CD-CA68-E9F1-0CB400E7A4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930" y="363143"/>
            <a:ext cx="763905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Enrollment | AFTE</a:t>
            </a:r>
          </a:p>
        </p:txBody>
      </p:sp>
      <p:graphicFrame>
        <p:nvGraphicFramePr>
          <p:cNvPr id="4" name="Chart 3" descr="Line graph titled “Enrollment | AFTE” showing student enrollment trends from 2017–2018 through 2025–2026. Enrollment (AFTE) peaked at 9,163 in 2019–2020, then declined to 7,617 in 2021–2022. It has steadily increased since then, with a projected AFTE of 8,558 in 2025–2026, reflecting a 1% enrollment increase.">
            <a:extLst>
              <a:ext uri="{FF2B5EF4-FFF2-40B4-BE49-F238E27FC236}">
                <a16:creationId xmlns:a16="http://schemas.microsoft.com/office/drawing/2014/main" id="{280B5D7B-6F41-8549-9D3D-32D28B94F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240163"/>
              </p:ext>
            </p:extLst>
          </p:nvPr>
        </p:nvGraphicFramePr>
        <p:xfrm>
          <a:off x="353582" y="1011859"/>
          <a:ext cx="7794955" cy="519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61535DA-13B2-E0C1-A5A3-B603F4F03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8885" y="2353147"/>
            <a:ext cx="3349861" cy="17373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B2353-9170-BB0C-9523-EC26853227C5}"/>
              </a:ext>
            </a:extLst>
          </p:cNvPr>
          <p:cNvSpPr txBox="1">
            <a:spLocks/>
          </p:cNvSpPr>
          <p:nvPr/>
        </p:nvSpPr>
        <p:spPr>
          <a:xfrm>
            <a:off x="8419230" y="2274149"/>
            <a:ext cx="3349861" cy="164592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Calibri"/>
                <a:ea typeface="Roboto"/>
                <a:cs typeface="Roboto"/>
              </a:rPr>
              <a:t>Projected 25/26</a:t>
            </a:r>
            <a:endParaRPr lang="en-US" sz="2200" b="1">
              <a:solidFill>
                <a:schemeClr val="bg1"/>
              </a:solidFill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Roboto"/>
                <a:cs typeface="Roboto"/>
              </a:rPr>
              <a:t>AFTE = 8558</a:t>
            </a:r>
            <a:endParaRPr lang="en-US">
              <a:solidFill>
                <a:schemeClr val="bg1"/>
              </a:solidFill>
              <a:latin typeface="Calibri"/>
              <a:ea typeface="Roboto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ea typeface="Roboto"/>
                <a:cs typeface="Roboto"/>
              </a:rPr>
              <a:t>1% Enrollment Increase</a:t>
            </a:r>
          </a:p>
        </p:txBody>
      </p:sp>
    </p:spTree>
    <p:extLst>
      <p:ext uri="{BB962C8B-B14F-4D97-AF65-F5344CB8AC3E}">
        <p14:creationId xmlns:p14="http://schemas.microsoft.com/office/powerpoint/2010/main" val="348219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D069-6552-49A9-4905-41E537BF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45"/>
            <a:ext cx="10515600" cy="1325563"/>
          </a:xfrm>
        </p:spPr>
        <p:txBody>
          <a:bodyPr/>
          <a:lstStyle/>
          <a:p>
            <a:pPr algn="ctr"/>
            <a:r>
              <a:rPr lang="en-US"/>
              <a:t>In Person vs Online Tuition Revenue FY24</a:t>
            </a:r>
            <a:br>
              <a:rPr lang="en-US"/>
            </a:br>
            <a:r>
              <a:rPr lang="en-US"/>
              <a:t>Resident and Non-Resident</a:t>
            </a:r>
          </a:p>
        </p:txBody>
      </p:sp>
      <p:graphicFrame>
        <p:nvGraphicFramePr>
          <p:cNvPr id="6" name="Content Placeholder 5" descr="Pie chart titled “Tuition in $Millions” showing FY24 tuition revenue by delivery method. Online tuition generated $30.05 million, while in-person tuition generated $26.04 million.">
            <a:extLst>
              <a:ext uri="{FF2B5EF4-FFF2-40B4-BE49-F238E27FC236}">
                <a16:creationId xmlns:a16="http://schemas.microsoft.com/office/drawing/2014/main" id="{1BED0EDD-4F21-91EB-CEA3-FF1E99562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42700"/>
              </p:ext>
            </p:extLst>
          </p:nvPr>
        </p:nvGraphicFramePr>
        <p:xfrm>
          <a:off x="672662" y="1522230"/>
          <a:ext cx="11046372" cy="460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4E18D18-A255-8888-BD00-9E742608F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340" y="2153820"/>
            <a:ext cx="3349861" cy="25503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64C5D-09E6-E58D-CEA8-99BBFA1E756F}"/>
              </a:ext>
            </a:extLst>
          </p:cNvPr>
          <p:cNvSpPr txBox="1"/>
          <p:nvPr/>
        </p:nvSpPr>
        <p:spPr>
          <a:xfrm>
            <a:off x="672662" y="2405955"/>
            <a:ext cx="3349861" cy="26517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Every 1% increase in Enrollment increases Tuition Revenue by $1,963,085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i="1">
                <a:solidFill>
                  <a:schemeClr val="bg1"/>
                </a:solidFill>
              </a:rPr>
              <a:t>(includes 3.5% tuition </a:t>
            </a:r>
            <a:br>
              <a:rPr lang="en-US" i="1">
                <a:solidFill>
                  <a:schemeClr val="bg1"/>
                </a:solidFill>
              </a:rPr>
            </a:br>
            <a:r>
              <a:rPr lang="en-US" i="1">
                <a:solidFill>
                  <a:schemeClr val="bg1"/>
                </a:solidFill>
              </a:rPr>
              <a:t>increase FY26)</a:t>
            </a:r>
          </a:p>
        </p:txBody>
      </p:sp>
    </p:spTree>
    <p:extLst>
      <p:ext uri="{BB962C8B-B14F-4D97-AF65-F5344CB8AC3E}">
        <p14:creationId xmlns:p14="http://schemas.microsoft.com/office/powerpoint/2010/main" val="38688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EFDF-A991-A0D1-86E2-123FE927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41"/>
            <a:ext cx="10515600" cy="921648"/>
          </a:xfrm>
        </p:spPr>
        <p:txBody>
          <a:bodyPr>
            <a:normAutofit/>
          </a:bodyPr>
          <a:lstStyle/>
          <a:p>
            <a:r>
              <a:rPr lang="en-US"/>
              <a:t>Where Our Money Comes From</a:t>
            </a:r>
          </a:p>
        </p:txBody>
      </p:sp>
      <p:graphicFrame>
        <p:nvGraphicFramePr>
          <p:cNvPr id="5" name="Content Placeholder 5" descr="Pie chart titled “FY25 Revenue in $ Millions” showing sources of funding. Resident Tuition makes up the largest share at $52.1 million, followed by FFE COF at $35.8 million. Other sources include Non-Resident Tuition at $3.0 million, Amendment 50 at $4.9 million, and Other at $5.7 million.">
            <a:extLst>
              <a:ext uri="{FF2B5EF4-FFF2-40B4-BE49-F238E27FC236}">
                <a16:creationId xmlns:a16="http://schemas.microsoft.com/office/drawing/2014/main" id="{7CA23B96-C14F-CC79-81A9-82020B2F7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71396"/>
              </p:ext>
            </p:extLst>
          </p:nvPr>
        </p:nvGraphicFramePr>
        <p:xfrm>
          <a:off x="2481942" y="1143588"/>
          <a:ext cx="6640286" cy="486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21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84BE-6970-F3F0-7DA6-E1D6AF8B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31"/>
            <a:ext cx="10515600" cy="918431"/>
          </a:xfrm>
        </p:spPr>
        <p:txBody>
          <a:bodyPr/>
          <a:lstStyle/>
          <a:p>
            <a:r>
              <a:rPr lang="en-US"/>
              <a:t>FY25 Expense Budget Breakdown</a:t>
            </a:r>
          </a:p>
        </p:txBody>
      </p:sp>
      <p:graphicFrame>
        <p:nvGraphicFramePr>
          <p:cNvPr id="6" name="Content Placeholder 5" descr="Pie chart titled “FY25 Expense Budget Breakdown” showing the percentage of total expenses by NACUBO category. Instruction is the largest category at 47.9%, followed by Institutional Support at 15.8%, Physical Plant at 13.7%, Academic Support at 12.3%, Student Support at 9.8%, and Scholarships at 0.5%.">
            <a:extLst>
              <a:ext uri="{FF2B5EF4-FFF2-40B4-BE49-F238E27FC236}">
                <a16:creationId xmlns:a16="http://schemas.microsoft.com/office/drawing/2014/main" id="{33607811-67E6-D98F-4CFC-C09602A41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034371"/>
              </p:ext>
            </p:extLst>
          </p:nvPr>
        </p:nvGraphicFramePr>
        <p:xfrm>
          <a:off x="838200" y="1148861"/>
          <a:ext cx="10515600" cy="49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20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CD55-3EBB-31FA-9EFF-54743078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5"/>
            <a:ext cx="10515600" cy="900968"/>
          </a:xfrm>
        </p:spPr>
        <p:txBody>
          <a:bodyPr/>
          <a:lstStyle/>
          <a:p>
            <a:r>
              <a:rPr lang="en-US"/>
              <a:t>FY25 Budget Composition</a:t>
            </a:r>
          </a:p>
        </p:txBody>
      </p:sp>
      <p:graphicFrame>
        <p:nvGraphicFramePr>
          <p:cNvPr id="6" name="Content Placeholder 5" descr="Pie chart titled “FY25 Budget Composition” showing the percentage of total expenses. Compensation makes up 74.8% of the budget, while non-compensation expenses (including HWB) account for 25.2%.">
            <a:extLst>
              <a:ext uri="{FF2B5EF4-FFF2-40B4-BE49-F238E27FC236}">
                <a16:creationId xmlns:a16="http://schemas.microsoft.com/office/drawing/2014/main" id="{AF60AB09-1B66-A902-4218-4CF0E897D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617904"/>
              </p:ext>
            </p:extLst>
          </p:nvPr>
        </p:nvGraphicFramePr>
        <p:xfrm>
          <a:off x="838200" y="1148863"/>
          <a:ext cx="10515600" cy="485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0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0A9D1E-08FC-5231-6E6E-D1F16570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2"/>
            <a:ext cx="10515600" cy="944339"/>
          </a:xfrm>
        </p:spPr>
        <p:txBody>
          <a:bodyPr>
            <a:normAutofit/>
          </a:bodyPr>
          <a:lstStyle/>
          <a:p>
            <a:r>
              <a:rPr lang="en-US">
                <a:latin typeface="Sanchez"/>
              </a:rPr>
              <a:t>Revenue &amp; Expense Comparison FY25 &amp; FY26*</a:t>
            </a:r>
            <a:endParaRPr lang="en-US" b="1">
              <a:latin typeface="Sanchez"/>
              <a:ea typeface="Source Sans Pro" panose="020B05030304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3D6AF5-5682-AC3A-9BEF-3F6FE3308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61032"/>
              </p:ext>
            </p:extLst>
          </p:nvPr>
        </p:nvGraphicFramePr>
        <p:xfrm>
          <a:off x="569257" y="1031898"/>
          <a:ext cx="11008657" cy="23971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5396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2905475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2989006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  <a:gridCol w="2898780">
                  <a:extLst>
                    <a:ext uri="{9D8B030D-6E8A-4147-A177-3AD203B41FA5}">
                      <a16:colId xmlns:a16="http://schemas.microsoft.com/office/drawing/2014/main" val="2665728156"/>
                    </a:ext>
                  </a:extLst>
                </a:gridCol>
              </a:tblGrid>
              <a:tr h="39951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Source Sans Pro"/>
                        </a:rPr>
                        <a:t>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Source Sans Pro"/>
                        </a:rPr>
                        <a:t>Budgeted Current Year 2024-2025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Source Sans Pro"/>
                        </a:rPr>
                        <a:t>Estimated Current Year 2024-2025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Source Sans Pro"/>
                        </a:rPr>
                        <a:t>Projected Fiscal Year 2025-2026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35666"/>
                  </a:ext>
                </a:extLst>
              </a:tr>
              <a:tr h="39951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Revenue Summary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FY25 Budgeted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FY25  Estimated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FY26 Projected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399517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  <a:ea typeface="Source Sans Pro"/>
                        </a:rPr>
                        <a:t>Student Tuition</a:t>
                      </a:r>
                    </a:p>
                  </a:txBody>
                  <a:tcPr>
                    <a:solidFill>
                      <a:srgbClr val="E7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$55.2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$56.1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58.1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81217"/>
                  </a:ext>
                </a:extLst>
              </a:tr>
              <a:tr h="399517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  <a:ea typeface="Source Sans Pro"/>
                        </a:rPr>
                        <a:t>State Support (COF,A50,FFS)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$40.6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41.2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34178"/>
                  </a:ext>
                </a:extLst>
              </a:tr>
              <a:tr h="399517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  <a:ea typeface="Source Sans Pro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399517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/>
                          <a:ea typeface="Source Sans Pro"/>
                        </a:rPr>
                        <a:t>Total Revenues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alibri"/>
                          <a:ea typeface="Source Sans Pro"/>
                        </a:rPr>
                        <a:t>$101.5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alibri"/>
                          <a:ea typeface="Source Sans Pro"/>
                        </a:rPr>
                        <a:t>$102.1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/>
                          <a:ea typeface="Source Sans Pro"/>
                        </a:rPr>
                        <a:t>104.7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886FA0-7055-F9A2-4BDD-F6F7296AC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05281"/>
              </p:ext>
            </p:extLst>
          </p:nvPr>
        </p:nvGraphicFramePr>
        <p:xfrm>
          <a:off x="569257" y="3547644"/>
          <a:ext cx="11008657" cy="233586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15396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2918057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2989006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  <a:gridCol w="2886198">
                  <a:extLst>
                    <a:ext uri="{9D8B030D-6E8A-4147-A177-3AD203B41FA5}">
                      <a16:colId xmlns:a16="http://schemas.microsoft.com/office/drawing/2014/main" val="1086330645"/>
                    </a:ext>
                  </a:extLst>
                </a:gridCol>
              </a:tblGrid>
              <a:tr h="38931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Expense Summary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FY25 Budgeted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FY25 Estimated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FY26 Projected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389311">
                <a:tc>
                  <a:txBody>
                    <a:bodyPr/>
                    <a:lstStyle/>
                    <a:p>
                      <a:r>
                        <a:rPr lang="en-US" sz="1400" b="1"/>
                        <a:t>Total Expenses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$94.7</a:t>
                      </a:r>
                      <a:endParaRPr lang="en-US" b="1"/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$89.2</a:t>
                      </a:r>
                      <a:endParaRPr lang="en-US" b="1"/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100.3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389311">
                <a:tc>
                  <a:txBody>
                    <a:bodyPr/>
                    <a:lstStyle/>
                    <a:p>
                      <a:r>
                        <a:rPr lang="en-US" sz="1400" b="1"/>
                        <a:t>Total Gain (Loss)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$6.8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$12.9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6.4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  <a:tr h="3893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</a:rPr>
                        <a:t>Capital Projects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($6.8)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($3.0)    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(6.4)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89639"/>
                  </a:ext>
                </a:extLst>
              </a:tr>
              <a:tr h="3893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</a:rPr>
                        <a:t>Enrollment </a:t>
                      </a:r>
                      <a:r>
                        <a:rPr lang="en-US" sz="1400" b="0" i="0" u="none" strike="noStrike" noProof="0"/>
                        <a:t>Contingency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-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-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64301"/>
                  </a:ext>
                </a:extLst>
              </a:tr>
              <a:tr h="3893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Net Gain (Loss)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A3A5F"/>
                          </a:solidFill>
                          <a:latin typeface="Calibri"/>
                        </a:rPr>
                        <a:t>($0.0)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$9.90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/>
                        <a:t>0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45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1C70BE-F82B-EC7A-1DA5-A4E22F67F905}"/>
              </a:ext>
            </a:extLst>
          </p:cNvPr>
          <p:cNvSpPr txBox="1"/>
          <p:nvPr/>
        </p:nvSpPr>
        <p:spPr>
          <a:xfrm>
            <a:off x="570045" y="5883507"/>
            <a:ext cx="5770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B4326"/>
                </a:solidFill>
                <a:cs typeface="Calibri"/>
              </a:rPr>
              <a:t>*In $Millions</a:t>
            </a:r>
            <a:endParaRPr lang="en-US" sz="1400" b="1" i="1">
              <a:solidFill>
                <a:srgbClr val="DB4326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6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F55BA4-757A-3896-6F46-BEAA735F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135"/>
            <a:ext cx="10515600" cy="645600"/>
          </a:xfrm>
        </p:spPr>
        <p:txBody>
          <a:bodyPr/>
          <a:lstStyle/>
          <a:p>
            <a:r>
              <a:rPr lang="en-US">
                <a:latin typeface="Sanchez"/>
              </a:rPr>
              <a:t>Expense Comparison FY25 &amp; FY26*</a:t>
            </a:r>
            <a:endParaRPr lang="en-US" b="1">
              <a:latin typeface="Sanchez"/>
              <a:ea typeface="Source Sans Pro" panose="020B0503030403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0C9F99-E187-37F6-8192-03770CF94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38714"/>
              </p:ext>
            </p:extLst>
          </p:nvPr>
        </p:nvGraphicFramePr>
        <p:xfrm>
          <a:off x="259493" y="892735"/>
          <a:ext cx="11644777" cy="50073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60184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2868106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2868106">
                  <a:extLst>
                    <a:ext uri="{9D8B030D-6E8A-4147-A177-3AD203B41FA5}">
                      <a16:colId xmlns:a16="http://schemas.microsoft.com/office/drawing/2014/main" val="2680588502"/>
                    </a:ext>
                  </a:extLst>
                </a:gridCol>
                <a:gridCol w="3448381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</a:tblGrid>
              <a:tr h="599366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Budgeted Current Fiscal Year 2024-2025</a:t>
                      </a:r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  <a:ea typeface="Source Sans Pro"/>
                        </a:rPr>
                        <a:t>Estimated Current Fiscal Year 2024-2025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Projected Fiscal Year 2025–2026</a:t>
                      </a:r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35666"/>
                  </a:ext>
                </a:extLst>
              </a:tr>
              <a:tr h="370234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Expense Summary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FY25 Budgeted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FY25 Estimated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FY26 Projected 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Faculty Compensation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$20.4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18.0</a:t>
                      </a: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$20.7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81217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Faculty Chair Compensation 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$1.8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$1.8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34178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Instructor Compensation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$15.0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16.3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$15.5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APT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$24.3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$24.8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Classified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86798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Hourly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92299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HWB (included above)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22847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30026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Operating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53230"/>
                  </a:ext>
                </a:extLst>
              </a:tr>
              <a:tr h="335398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New/Revised Faculty and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57068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Colorado Online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       $3.0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33508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>
                          <a:latin typeface="Calibri"/>
                        </a:rPr>
                        <a:t>Total Expenses</a:t>
                      </a:r>
                      <a:endParaRPr lang="en-US" sz="1400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Calibri"/>
                          <a:ea typeface="Source Sans Pro"/>
                        </a:rPr>
                        <a:t>$94.7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Calibri"/>
                          <a:ea typeface="Source Sans Pro"/>
                        </a:rPr>
                        <a:t>$89.2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/>
                          <a:ea typeface="Source Sans Pro"/>
                        </a:rPr>
                        <a:t>$100.3</a:t>
                      </a:r>
                      <a:endParaRPr lang="en-US" sz="1400" dirty="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381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391AF0-0446-6CBE-4A12-83EDD0B394BF}"/>
              </a:ext>
            </a:extLst>
          </p:cNvPr>
          <p:cNvSpPr txBox="1"/>
          <p:nvPr/>
        </p:nvSpPr>
        <p:spPr>
          <a:xfrm>
            <a:off x="259493" y="5900058"/>
            <a:ext cx="5770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B4326"/>
                </a:solidFill>
                <a:cs typeface="Calibri"/>
              </a:rPr>
              <a:t>*In $Millions</a:t>
            </a:r>
            <a:endParaRPr lang="en-US" sz="1400" b="1" i="1">
              <a:solidFill>
                <a:srgbClr val="DB4326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89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kes Peak State College Colors">
      <a:dk1>
        <a:srgbClr val="0A3A5F"/>
      </a:dk1>
      <a:lt1>
        <a:srgbClr val="FFFFFF"/>
      </a:lt1>
      <a:dk2>
        <a:srgbClr val="44546A"/>
      </a:dk2>
      <a:lt2>
        <a:srgbClr val="E7E6E6"/>
      </a:lt2>
      <a:accent1>
        <a:srgbClr val="F7B518"/>
      </a:accent1>
      <a:accent2>
        <a:srgbClr val="036F7F"/>
      </a:accent2>
      <a:accent3>
        <a:srgbClr val="D31968"/>
      </a:accent3>
      <a:accent4>
        <a:srgbClr val="507F3A"/>
      </a:accent4>
      <a:accent5>
        <a:srgbClr val="DB8127"/>
      </a:accent5>
      <a:accent6>
        <a:srgbClr val="9D1D55"/>
      </a:accent6>
      <a:hlink>
        <a:srgbClr val="0A3A5F"/>
      </a:hlink>
      <a:folHlink>
        <a:srgbClr val="D31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1EEE4C-A8DB-F449-A36C-23D60F39F64F}" vid="{24111068-4481-1A43-AA71-5F5569D2C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F21C4D2FC854391D925ED2FBBA92C" ma:contentTypeVersion="54" ma:contentTypeDescription="Create a new document." ma:contentTypeScope="" ma:versionID="ee45475b8f00dfbad8c910395c93086e">
  <xsd:schema xmlns:xsd="http://www.w3.org/2001/XMLSchema" xmlns:xs="http://www.w3.org/2001/XMLSchema" xmlns:p="http://schemas.microsoft.com/office/2006/metadata/properties" xmlns:ns2="04c0419d-644a-45bc-a728-dbad8d88e5df" xmlns:ns3="bc6cd6b6-b98e-4920-bded-d744d4fc35f1" targetNamespace="http://schemas.microsoft.com/office/2006/metadata/properties" ma:root="true" ma:fieldsID="a619e5c1dc13fb4318232a6e728b3fcc" ns2:_="" ns3:_="">
    <xsd:import namespace="04c0419d-644a-45bc-a728-dbad8d88e5df"/>
    <xsd:import namespace="bc6cd6b6-b98e-4920-bded-d744d4fc35f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Assignee" minOccurs="0"/>
                <xsd:element ref="ns2:Status" minOccurs="0"/>
                <xsd:element ref="ns2:Notes" minOccurs="0"/>
                <xsd:element ref="ns2:JiraTicket" minOccurs="0"/>
                <xsd:element ref="ns2:TVSlid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0419d-644a-45bc-a728-dbad8d88e5df" elementFormDefault="qualified">
    <xsd:import namespace="http://schemas.microsoft.com/office/2006/documentManagement/types"/>
    <xsd:import namespace="http://schemas.microsoft.com/office/infopath/2007/PartnerControls"/>
    <xsd:element name="NotebookType" ma:index="5" nillable="true" ma:displayName="Notebook Type" ma:internalName="NotebookType" ma:readOnly="false">
      <xsd:simpleType>
        <xsd:restriction base="dms:Text"/>
      </xsd:simpleType>
    </xsd:element>
    <xsd:element name="FolderType" ma:index="6" nillable="true" ma:displayName="Folder Type" ma:internalName="FolderType" ma:readOnly="false">
      <xsd:simpleType>
        <xsd:restriction base="dms:Text"/>
      </xsd:simpleType>
    </xsd:element>
    <xsd:element name="CultureName" ma:index="7" nillable="true" ma:displayName="Culture Name" ma:internalName="CultureName" ma:readOnly="false">
      <xsd:simpleType>
        <xsd:restriction base="dms:Text"/>
      </xsd:simpleType>
    </xsd:element>
    <xsd:element name="AppVersion" ma:index="8" nillable="true" ma:displayName="App Version" ma:internalName="AppVersion" ma:readOnly="false">
      <xsd:simpleType>
        <xsd:restriction base="dms:Text"/>
      </xsd:simpleType>
    </xsd:element>
    <xsd:element name="TeamsChannelId" ma:index="9" nillable="true" ma:displayName="Teams Channel Id" ma:internalName="TeamsChannelId" ma:readOnly="false">
      <xsd:simpleType>
        <xsd:restriction base="dms:Text"/>
      </xsd:simpleType>
    </xsd:element>
    <xsd:element name="Owner" ma:index="10" nillable="true" ma:displayName="Owner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1" nillable="true" ma:displayName="Math Settings" ma:internalName="Math_Settings" ma:readOnly="false">
      <xsd:simpleType>
        <xsd:restriction base="dms:Text"/>
      </xsd:simpleType>
    </xsd:element>
    <xsd:element name="DefaultSectionNames" ma:index="12" nillable="true" ma:displayName="Default Section Names" ma:internalName="DefaultSectionNames" ma:readOnly="false">
      <xsd:simpleType>
        <xsd:restriction base="dms:Note">
          <xsd:maxLength value="255"/>
        </xsd:restriction>
      </xsd:simpleType>
    </xsd:element>
    <xsd:element name="Templates" ma:index="13" nillable="true" ma:displayName="Templates" ma:internalName="Templates" ma:readOnly="false">
      <xsd:simpleType>
        <xsd:restriction base="dms:Note">
          <xsd:maxLength value="255"/>
        </xsd:restriction>
      </xsd:simpleType>
    </xsd:element>
    <xsd:element name="Leaders" ma:index="14" nillable="true" ma:displayName="Leaders" ma:SearchPeopleOnly="false" ma:SharePointGroup="0" ma:internalName="Lead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5" nillable="true" ma:displayName="Members" ma:SearchPeopleOnly="false" ma:SharePointGroup="0" ma:internalName="Memb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6" nillable="true" ma:displayName="Member Groups" ma:SearchPeopleOnly="false" ma:SharePointGroup="0" ma:internalName="Member_Group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17" nillable="true" ma:displayName="Distribution Groups" ma:internalName="Distribution_Groups" ma:readOnly="false">
      <xsd:simpleType>
        <xsd:restriction base="dms:Note">
          <xsd:maxLength value="255"/>
        </xsd:restriction>
      </xsd:simpleType>
    </xsd:element>
    <xsd:element name="LMS_Mappings" ma:index="18" nillable="true" ma:displayName="LMS Mappings" ma:internalName="LMS_Mappings" ma:readOnly="false">
      <xsd:simpleType>
        <xsd:restriction base="dms:Note">
          <xsd:maxLength value="255"/>
        </xsd:restriction>
      </xsd:simpleType>
    </xsd:element>
    <xsd:element name="Invited_Leaders" ma:index="19" nillable="true" ma:displayName="Invited Leaders" ma:internalName="Invited_Leaders" ma:readOnly="false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 ma:readOnly="false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 ma:readOnly="false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 ma:readOnly="false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 ma:readOnly="false">
      <xsd:simpleType>
        <xsd:restriction base="dms:Boolean"/>
      </xsd:simpleType>
    </xsd:element>
    <xsd:element name="IsNotebookLocked" ma:index="24" nillable="true" ma:displayName="Is Notebook Locked" ma:internalName="IsNotebookLocked" ma:readOnly="false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Assignee" ma:index="44" nillable="true" ma:displayName="Assignee" ma:format="Dropdown" ma:list="UserInfo" ma:SharePointGroup="0" ma:internalName="Assigne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45" nillable="true" ma:displayName="Status" ma:format="Dropdown" ma:internalName="Status">
      <xsd:simpleType>
        <xsd:restriction base="dms:Choice">
          <xsd:enumeration value="In Progress"/>
          <xsd:enumeration value="Done"/>
          <xsd:enumeration value="Internal Review"/>
          <xsd:enumeration value="Cancelled"/>
          <xsd:enumeration value="On Hold"/>
          <xsd:enumeration value="Alert"/>
          <xsd:enumeration value="Not Needed"/>
          <xsd:enumeration value="With Client"/>
          <xsd:enumeration value="Assign to workstudy"/>
          <xsd:enumeration value="Intake"/>
          <xsd:enumeration value="At the Printer"/>
        </xsd:restriction>
      </xsd:simpleType>
    </xsd:element>
    <xsd:element name="Notes" ma:index="4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JiraTicket" ma:index="47" nillable="true" ma:displayName="Links" ma:format="Image" ma:internalName="JiraTicke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VSlides" ma:index="48" nillable="true" ma:displayName="TV Slides" ma:format="Dropdown" ma:internalName="TVSlides">
      <xsd:simpleType>
        <xsd:restriction base="dms:Choice">
          <xsd:enumeration value="In Progress (WS designing)"/>
          <xsd:enumeration value="Uploaded (to Screencloud)"/>
          <xsd:enumeration value="Migrated to Project Folder (ready to close ticket)"/>
          <xsd:enumeration value="Not Needed"/>
          <xsd:enumeration value="Assigned (added to outline)"/>
        </xsd:restriction>
      </xsd:simpleType>
    </xsd:element>
    <xsd:element name="_Flow_SignoffStatus" ma:index="49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cd6b6-b98e-4920-bded-d744d4fc35f1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2518689e-eacc-4b26-9a75-e102c32a4270}" ma:internalName="TaxCatchAll" ma:showField="CatchAllData" ma:web="bc6cd6b6-b98e-4920-bded-d744d4fc3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04c0419d-644a-45bc-a728-dbad8d88e5df" xsi:nil="true"/>
    <Status xmlns="04c0419d-644a-45bc-a728-dbad8d88e5df" xsi:nil="true"/>
    <Self_Registration_Enabled xmlns="04c0419d-644a-45bc-a728-dbad8d88e5df" xsi:nil="true"/>
    <JiraTicket xmlns="04c0419d-644a-45bc-a728-dbad8d88e5df">
      <Url xsi:nil="true"/>
      <Description xsi:nil="true"/>
    </JiraTicket>
    <DefaultSectionNames xmlns="04c0419d-644a-45bc-a728-dbad8d88e5df" xsi:nil="true"/>
    <TeamsChannelId xmlns="04c0419d-644a-45bc-a728-dbad8d88e5df" xsi:nil="true"/>
    <TVSlides xmlns="04c0419d-644a-45bc-a728-dbad8d88e5df" xsi:nil="true"/>
    <Members xmlns="04c0419d-644a-45bc-a728-dbad8d88e5df">
      <UserInfo>
        <DisplayName/>
        <AccountId xsi:nil="true"/>
        <AccountType/>
      </UserInfo>
    </Members>
    <Invited_Members xmlns="04c0419d-644a-45bc-a728-dbad8d88e5df" xsi:nil="true"/>
    <Owner xmlns="04c0419d-644a-45bc-a728-dbad8d88e5df">
      <UserInfo>
        <DisplayName/>
        <AccountId xsi:nil="true"/>
        <AccountType/>
      </UserInfo>
    </Owner>
    <Math_Settings xmlns="04c0419d-644a-45bc-a728-dbad8d88e5df" xsi:nil="true"/>
    <Member_Groups xmlns="04c0419d-644a-45bc-a728-dbad8d88e5df">
      <UserInfo>
        <DisplayName/>
        <AccountId xsi:nil="true"/>
        <AccountType/>
      </UserInfo>
    </Member_Groups>
    <Has_Leaders_Only_SectionGroup xmlns="04c0419d-644a-45bc-a728-dbad8d88e5df" xsi:nil="true"/>
    <AppVersion xmlns="04c0419d-644a-45bc-a728-dbad8d88e5df" xsi:nil="true"/>
    <Assignee xmlns="04c0419d-644a-45bc-a728-dbad8d88e5df">
      <UserInfo>
        <DisplayName/>
        <AccountId xsi:nil="true"/>
        <AccountType/>
      </UserInfo>
    </Assignee>
    <NotebookType xmlns="04c0419d-644a-45bc-a728-dbad8d88e5df" xsi:nil="true"/>
    <Distribution_Groups xmlns="04c0419d-644a-45bc-a728-dbad8d88e5df" xsi:nil="true"/>
    <Templates xmlns="04c0419d-644a-45bc-a728-dbad8d88e5df" xsi:nil="true"/>
    <Is_Collaboration_Space_Locked xmlns="04c0419d-644a-45bc-a728-dbad8d88e5df" xsi:nil="true"/>
    <Notes xmlns="04c0419d-644a-45bc-a728-dbad8d88e5df" xsi:nil="true"/>
    <IsNotebookLocked xmlns="04c0419d-644a-45bc-a728-dbad8d88e5df" xsi:nil="true"/>
    <TaxCatchAll xmlns="bc6cd6b6-b98e-4920-bded-d744d4fc35f1" xsi:nil="true"/>
    <FolderType xmlns="04c0419d-644a-45bc-a728-dbad8d88e5df" xsi:nil="true"/>
    <Leaders xmlns="04c0419d-644a-45bc-a728-dbad8d88e5df">
      <UserInfo>
        <DisplayName/>
        <AccountId xsi:nil="true"/>
        <AccountType/>
      </UserInfo>
    </Leaders>
    <lcf76f155ced4ddcb4097134ff3c332f xmlns="04c0419d-644a-45bc-a728-dbad8d88e5df">
      <Terms xmlns="http://schemas.microsoft.com/office/infopath/2007/PartnerControls"/>
    </lcf76f155ced4ddcb4097134ff3c332f>
    <LMS_Mappings xmlns="04c0419d-644a-45bc-a728-dbad8d88e5df" xsi:nil="true"/>
    <Invited_Leaders xmlns="04c0419d-644a-45bc-a728-dbad8d88e5df" xsi:nil="true"/>
    <SharedWithUsers xmlns="bc6cd6b6-b98e-4920-bded-d744d4fc35f1">
      <UserInfo>
        <DisplayName>Melby, Darlene</DisplayName>
        <AccountId>179</AccountId>
        <AccountType/>
      </UserInfo>
      <UserInfo>
        <DisplayName>Radcliffe, Matt</DisplayName>
        <AccountId>17</AccountId>
        <AccountType/>
      </UserInfo>
      <UserInfo>
        <DisplayName>Bradford, Hugh</DisplayName>
        <AccountId>181</AccountId>
        <AccountType/>
      </UserInfo>
      <UserInfo>
        <DisplayName>Bolton, Lance</DisplayName>
        <AccountId>182</AccountId>
        <AccountType/>
      </UserInfo>
    </SharedWithUsers>
    <_Flow_SignoffStatus xmlns="04c0419d-644a-45bc-a728-dbad8d88e5df" xsi:nil="true"/>
  </documentManagement>
</p:properties>
</file>

<file path=customXml/itemProps1.xml><?xml version="1.0" encoding="utf-8"?>
<ds:datastoreItem xmlns:ds="http://schemas.openxmlformats.org/officeDocument/2006/customXml" ds:itemID="{B0C82E64-5A3E-4AC7-A5C1-348AF0EFA351}">
  <ds:schemaRefs>
    <ds:schemaRef ds:uri="04c0419d-644a-45bc-a728-dbad8d88e5df"/>
    <ds:schemaRef ds:uri="bc6cd6b6-b98e-4920-bded-d744d4fc3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DBDE98-64AA-4A9A-BE49-425D683A0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F7EFE-A74C-467F-9992-857F89AEDD66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bc6cd6b6-b98e-4920-bded-d744d4fc35f1"/>
    <ds:schemaRef ds:uri="http://purl.org/dc/elements/1.1/"/>
    <ds:schemaRef ds:uri="04c0419d-644a-45bc-a728-dbad8d88e5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1290</Words>
  <Application>Microsoft Office PowerPoint</Application>
  <PresentationFormat>Widescreen</PresentationFormat>
  <Paragraphs>468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FY25 Budget  Town Hall   April 17, 2025</vt:lpstr>
      <vt:lpstr>Multi-Year Revenue and Enrollment Growth Estimates</vt:lpstr>
      <vt:lpstr>Enrollment | AFTE</vt:lpstr>
      <vt:lpstr>In Person vs Online Tuition Revenue FY24 Resident and Non-Resident</vt:lpstr>
      <vt:lpstr>Where Our Money Comes From</vt:lpstr>
      <vt:lpstr>FY25 Expense Budget Breakdown</vt:lpstr>
      <vt:lpstr>FY25 Budget Composition</vt:lpstr>
      <vt:lpstr>Revenue &amp; Expense Comparison FY25 &amp; FY26*</vt:lpstr>
      <vt:lpstr>Expense Comparison FY25 &amp; FY26*</vt:lpstr>
      <vt:lpstr>Travel, Conference Registration, Official Functions </vt:lpstr>
      <vt:lpstr>Budgeted General Fund Position FTE* by Category</vt:lpstr>
      <vt:lpstr>Plans for the Future</vt:lpstr>
      <vt:lpstr>Reserve Balance History</vt:lpstr>
      <vt:lpstr>Facilities Renovation, Remodel &amp; Refurbish Projects (RRR)</vt:lpstr>
      <vt:lpstr>Approved Staffing Requests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Boyce, Carrie</dc:creator>
  <cp:lastModifiedBy>Boyce, Carrie</cp:lastModifiedBy>
  <cp:revision>3</cp:revision>
  <cp:lastPrinted>2024-04-05T15:22:22Z</cp:lastPrinted>
  <dcterms:created xsi:type="dcterms:W3CDTF">2023-12-05T18:54:29Z</dcterms:created>
  <dcterms:modified xsi:type="dcterms:W3CDTF">2025-04-18T15:46:48Z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0x010100D82F21C4D2FC854391D925ED2FBBA92C</vt:lpwstr>
  </property>
  <property fmtid="{D5CDD505-2E9C-101B-9397-08002B2CF9AE}" pid="3" name="MediaServiceImageTags">
    <vt:lpwstr/>
  </property>
</Properties>
</file>