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9"/>
  </p:notesMasterIdLst>
  <p:sldIdLst>
    <p:sldId id="256" r:id="rId5"/>
    <p:sldId id="258" r:id="rId6"/>
    <p:sldId id="260" r:id="rId7"/>
    <p:sldId id="261" r:id="rId8"/>
    <p:sldId id="262" r:id="rId9"/>
    <p:sldId id="263" r:id="rId10"/>
    <p:sldId id="264" r:id="rId11"/>
    <p:sldId id="265" r:id="rId12"/>
    <p:sldId id="266" r:id="rId13"/>
    <p:sldId id="268" r:id="rId14"/>
    <p:sldId id="295" r:id="rId15"/>
    <p:sldId id="270" r:id="rId16"/>
    <p:sldId id="271" r:id="rId17"/>
    <p:sldId id="272" r:id="rId18"/>
    <p:sldId id="273" r:id="rId19"/>
    <p:sldId id="274" r:id="rId20"/>
    <p:sldId id="275" r:id="rId21"/>
    <p:sldId id="296" r:id="rId22"/>
    <p:sldId id="276" r:id="rId23"/>
    <p:sldId id="277" r:id="rId24"/>
    <p:sldId id="297" r:id="rId25"/>
    <p:sldId id="279" r:id="rId26"/>
    <p:sldId id="280" r:id="rId27"/>
    <p:sldId id="281" r:id="rId28"/>
    <p:sldId id="283" r:id="rId29"/>
    <p:sldId id="285" r:id="rId30"/>
    <p:sldId id="287" r:id="rId31"/>
    <p:sldId id="288" r:id="rId32"/>
    <p:sldId id="289" r:id="rId33"/>
    <p:sldId id="290" r:id="rId34"/>
    <p:sldId id="291" r:id="rId35"/>
    <p:sldId id="292" r:id="rId36"/>
    <p:sldId id="293" r:id="rId37"/>
    <p:sldId id="29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111C"/>
    <a:srgbClr val="1E2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50000" autoAdjust="0"/>
  </p:normalViewPr>
  <p:slideViewPr>
    <p:cSldViewPr snapToGrid="0" snapToObjects="1">
      <p:cViewPr>
        <p:scale>
          <a:sx n="150" d="100"/>
          <a:sy n="150" d="100"/>
        </p:scale>
        <p:origin x="144" y="-616"/>
      </p:cViewPr>
      <p:guideLst>
        <p:guide orient="horz" pos="2160"/>
        <p:guide pos="2880"/>
      </p:guideLst>
    </p:cSldViewPr>
  </p:slideViewPr>
  <p:outlineViewPr>
    <p:cViewPr>
      <p:scale>
        <a:sx n="33" d="100"/>
        <a:sy n="33" d="100"/>
      </p:scale>
      <p:origin x="0" y="9198"/>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E3BB-43FC-AFC0-037E625135C0}"/>
              </c:ext>
            </c:extLst>
          </c:dPt>
          <c:dPt>
            <c:idx val="1"/>
            <c:invertIfNegative val="0"/>
            <c:bubble3D val="0"/>
            <c:spPr>
              <a:solidFill>
                <a:schemeClr val="bg1">
                  <a:lumMod val="75000"/>
                </a:schemeClr>
              </a:solidFill>
              <a:ln>
                <a:noFill/>
              </a:ln>
              <a:effectLst/>
            </c:spPr>
          </c:dPt>
          <c:dPt>
            <c:idx val="2"/>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4-E3BB-43FC-AFC0-037E625135C0}"/>
              </c:ext>
            </c:extLst>
          </c:dPt>
          <c:dPt>
            <c:idx val="4"/>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6-E3BB-43FC-AFC0-037E625135C0}"/>
              </c:ext>
            </c:extLst>
          </c:dPt>
          <c:dPt>
            <c:idx val="5"/>
            <c:invertIfNegative val="0"/>
            <c:bubble3D val="0"/>
            <c:spPr>
              <a:solidFill>
                <a:srgbClr val="8A111C"/>
              </a:solidFill>
              <a:ln>
                <a:noFill/>
              </a:ln>
              <a:effectLst/>
            </c:spPr>
            <c:extLst xmlns:c16r2="http://schemas.microsoft.com/office/drawing/2015/06/chart">
              <c:ext xmlns:c16="http://schemas.microsoft.com/office/drawing/2014/chart" uri="{C3380CC4-5D6E-409C-BE32-E72D297353CC}">
                <c16:uniqueId val="{00000007-E3BB-43FC-AFC0-037E625135C0}"/>
              </c:ext>
            </c:extLst>
          </c:dPt>
          <c:cat>
            <c:strRef>
              <c:f>Sheet1!$A$2:$A$7</c:f>
              <c:strCache>
                <c:ptCount val="6"/>
                <c:pt idx="0">
                  <c:v>2010-2011</c:v>
                </c:pt>
                <c:pt idx="1">
                  <c:v>2011-2012</c:v>
                </c:pt>
                <c:pt idx="2">
                  <c:v>2012-2013</c:v>
                </c:pt>
                <c:pt idx="3">
                  <c:v>2013-2014</c:v>
                </c:pt>
                <c:pt idx="4">
                  <c:v>2014-2015</c:v>
                </c:pt>
                <c:pt idx="5">
                  <c:v>2015-2016</c:v>
                </c:pt>
              </c:strCache>
            </c:strRef>
          </c:cat>
          <c:val>
            <c:numRef>
              <c:f>Sheet1!$B$2:$B$7</c:f>
              <c:numCache>
                <c:formatCode>0.00%</c:formatCode>
                <c:ptCount val="6"/>
                <c:pt idx="0">
                  <c:v>0.473</c:v>
                </c:pt>
                <c:pt idx="1">
                  <c:v>0.487</c:v>
                </c:pt>
                <c:pt idx="2">
                  <c:v>0.495</c:v>
                </c:pt>
                <c:pt idx="3">
                  <c:v>0.499</c:v>
                </c:pt>
                <c:pt idx="4">
                  <c:v>0.511</c:v>
                </c:pt>
                <c:pt idx="5" formatCode="0%">
                  <c:v>0.52</c:v>
                </c:pt>
              </c:numCache>
            </c:numRef>
          </c:val>
          <c:extLst xmlns:c16r2="http://schemas.microsoft.com/office/drawing/2015/06/chart">
            <c:ext xmlns:c16="http://schemas.microsoft.com/office/drawing/2014/chart" uri="{C3380CC4-5D6E-409C-BE32-E72D297353CC}">
              <c16:uniqueId val="{00000000-E3BB-43FC-AFC0-037E625135C0}"/>
            </c:ext>
          </c:extLst>
        </c:ser>
        <c:dLbls>
          <c:showLegendKey val="0"/>
          <c:showVal val="0"/>
          <c:showCatName val="0"/>
          <c:showSerName val="0"/>
          <c:showPercent val="0"/>
          <c:showBubbleSize val="0"/>
        </c:dLbls>
        <c:gapWidth val="219"/>
        <c:overlap val="-27"/>
        <c:axId val="-943077936"/>
        <c:axId val="-942989616"/>
      </c:barChart>
      <c:catAx>
        <c:axId val="-94307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942989616"/>
        <c:crosses val="autoZero"/>
        <c:auto val="1"/>
        <c:lblAlgn val="ctr"/>
        <c:lblOffset val="100"/>
        <c:noMultiLvlLbl val="0"/>
      </c:catAx>
      <c:valAx>
        <c:axId val="-9429896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943077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6BF7A-E6C6-4CCE-9E59-55665EBF516D}" type="datetimeFigureOut">
              <a:rPr lang="en-US" smtClean="0"/>
              <a:t>1/10/17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905E91-8616-4EA6-9F28-C6BC379B1BD5}" type="slidenum">
              <a:rPr lang="en-US" smtClean="0"/>
              <a:t>‹#›</a:t>
            </a:fld>
            <a:endParaRPr lang="en-US"/>
          </a:p>
        </p:txBody>
      </p:sp>
    </p:spTree>
    <p:extLst>
      <p:ext uri="{BB962C8B-B14F-4D97-AF65-F5344CB8AC3E}">
        <p14:creationId xmlns:p14="http://schemas.microsoft.com/office/powerpoint/2010/main" val="129124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dirty="0" smtClean="0">
                <a:solidFill>
                  <a:schemeClr val="tx1"/>
                </a:solidFill>
                <a:latin typeface="+mn-lt"/>
                <a:ea typeface="+mn-ea"/>
                <a:cs typeface="+mn-cs"/>
              </a:rPr>
              <a:t>As the national landscapes shifts, with a new incoming president and a new congress, I hear a lot of fear and concern in the educational community. Some schools have declared themselves sanctuary campuses, which suggests (in a totally non-legal way) that they will somehow protect their students from the federal government.</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I think that's a little nutty.</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But here's the thing. We are a state institution, not a federal one, and we don't expect to see many significant changes at the state level anytime soon.</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Certainly, we face some unknowns.</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But here's what we do know.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Our commitment to the highest level of education  will not waiver. Our commitment to improve our community will not waiver. Our commitment to diversity will not waiver. Our commitment to protecting the rights of every student  will not waiver. Our commitment to creating a welcoming, accepting culture can not and will not waiver.</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In a few minutes, I'll talk about our new Strategic Plan, and in that plan you'll see an initiative to make Pikes Peak a Hispanic Serving Institution. If you look at the students who are graduating from our high schools today and those who will be graduating in the next five years, embracing this underserved population makes all kinds of sense.</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The bottom line is that our future doesn't reside in Washington. It's here. You faculty and staff can make a greater impact in our community and the lives of our students than any politician. Don't let the politics distract us. We control our future, and nobody can take that away from us. </a:t>
            </a:r>
            <a:r>
              <a:rPr lang="en-US" dirty="0" smtClean="0"/>
              <a:t/>
            </a:r>
            <a:br>
              <a:rPr lang="en-US" dirty="0" smtClean="0"/>
            </a:b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OK, so where are we going?</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Over the past three months, we've worked with students, staff and faculty on drafting a new Strategic Plan.</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COSI was the big headline, but not the only one</a:t>
            </a:r>
          </a:p>
          <a:p>
            <a:r>
              <a:rPr lang="en-US" sz="1200" b="0" i="0" kern="1200" dirty="0" smtClean="0">
                <a:solidFill>
                  <a:schemeClr val="tx1"/>
                </a:solidFill>
                <a:latin typeface="+mn-lt"/>
                <a:ea typeface="+mn-ea"/>
                <a:cs typeface="+mn-cs"/>
              </a:rPr>
              <a:t> COSI opened the opportunity but the foundation board and team ran with it</a:t>
            </a:r>
          </a:p>
          <a:p>
            <a:r>
              <a:rPr lang="en-US" sz="1200" b="0" i="0" kern="1200" dirty="0" smtClean="0">
                <a:solidFill>
                  <a:schemeClr val="tx1"/>
                </a:solidFill>
                <a:latin typeface="+mn-lt"/>
                <a:ea typeface="+mn-ea"/>
                <a:cs typeface="+mn-cs"/>
              </a:rPr>
              <a:t>  A driver of the effort is to increase scholarship awards to meaningful levels</a:t>
            </a:r>
          </a:p>
          <a:p>
            <a:r>
              <a:rPr lang="en-US" sz="1200" b="0" i="0" kern="1200" dirty="0" smtClean="0">
                <a:solidFill>
                  <a:schemeClr val="tx1"/>
                </a:solidFill>
                <a:latin typeface="+mn-lt"/>
                <a:ea typeface="+mn-ea"/>
                <a:cs typeface="+mn-cs"/>
              </a:rPr>
              <a:t> Important to note that scholarship award strategies are linked to retention and graduation in Student Services</a:t>
            </a:r>
          </a:p>
          <a:p>
            <a:r>
              <a:rPr lang="en-US" sz="1200" b="0" i="0" kern="1200" dirty="0" smtClean="0">
                <a:solidFill>
                  <a:schemeClr val="tx1"/>
                </a:solidFill>
                <a:latin typeface="+mn-lt"/>
                <a:ea typeface="+mn-ea"/>
                <a:cs typeface="+mn-cs"/>
              </a:rPr>
              <a:t> Just broke the records for  number of scholarship applications in November</a:t>
            </a:r>
          </a:p>
          <a:p>
            <a:r>
              <a:rPr lang="en-US" sz="1200" b="1"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First-ever significant scholarships for CTE students</a:t>
            </a:r>
          </a:p>
          <a:p>
            <a:r>
              <a:rPr lang="en-US" sz="1200" b="1"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 $1,000 per semester minimum, full-time students</a:t>
            </a:r>
          </a:p>
          <a:p>
            <a:r>
              <a:rPr lang="en-US" sz="1200" b="0" i="0" kern="1200" dirty="0" smtClean="0">
                <a:solidFill>
                  <a:schemeClr val="tx1"/>
                </a:solidFill>
                <a:latin typeface="+mn-lt"/>
                <a:ea typeface="+mn-ea"/>
                <a:cs typeface="+mn-cs"/>
              </a:rPr>
              <a:t>      Majority of awards are for $1,250 per semester, full-time students</a:t>
            </a:r>
          </a:p>
          <a:p>
            <a:r>
              <a:rPr lang="en-US" sz="1200" b="0" i="0" kern="1200" dirty="0" smtClean="0">
                <a:solidFill>
                  <a:schemeClr val="tx1"/>
                </a:solidFill>
                <a:latin typeface="+mn-lt"/>
                <a:ea typeface="+mn-ea"/>
                <a:cs typeface="+mn-cs"/>
              </a:rPr>
              <a:t>      Most new scholarship awards will renew for up to 4 semesters </a:t>
            </a:r>
          </a:p>
          <a:p>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As many of you know, the reason the system is moving toward this new career navigational tool is because students need more guidance. They want specific career paths spelling out for them, even to the point of recommended electives for a specific major.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I know not everybody loves this idea. But consider the student faced with nearly 100 art choices. It's overwhelming.</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I'm sure many of you know of Barry Schwartz's book </a:t>
            </a:r>
            <a:r>
              <a:rPr lang="en-US" sz="1200" b="0" i="1" kern="1200" dirty="0" smtClean="0">
                <a:solidFill>
                  <a:schemeClr val="tx1"/>
                </a:solidFill>
                <a:latin typeface="+mn-lt"/>
                <a:ea typeface="+mn-ea"/>
                <a:cs typeface="+mn-cs"/>
              </a:rPr>
              <a:t>The Paradox of Choice - Why More Is Less. </a:t>
            </a:r>
            <a:r>
              <a:rPr lang="en-US" sz="1200" b="0" i="0" kern="1200" dirty="0" smtClean="0">
                <a:solidFill>
                  <a:schemeClr val="tx1"/>
                </a:solidFill>
                <a:latin typeface="+mn-lt"/>
                <a:ea typeface="+mn-ea"/>
                <a:cs typeface="+mn-cs"/>
              </a:rPr>
              <a:t>Research shows us that by narrowing the choices, possibly through meta-electives, which still leave students with plenty of options, can reduce stress and keep students on more successful paths.</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We will soon bring in some EAB representatives from the system office to talk more about this.</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You’ve probably read about Colorado</a:t>
            </a:r>
            <a:r>
              <a:rPr lang="en-US" baseline="0" dirty="0" smtClean="0"/>
              <a:t> Springs becoming a center for </a:t>
            </a:r>
            <a:r>
              <a:rPr lang="en-US" baseline="0" dirty="0" err="1" smtClean="0"/>
              <a:t>cybersecurity</a:t>
            </a:r>
            <a:r>
              <a:rPr lang="en-US" baseline="0" dirty="0" smtClean="0"/>
              <a:t>. This is huge. But we can’t get there without trained workers, and, as the governor pointed out during a talk a few months ago, nobody is in a better position to step up and meet that demand than we are.</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$200k goes a long way to propel</a:t>
            </a:r>
            <a:r>
              <a:rPr lang="en-US" baseline="0" dirty="0" smtClean="0"/>
              <a:t> our cyber efforts forward, and you should know that this grant went to one provider per region of the country. And if you look at the other awardees, you’ll find a lot of technical institutes but not community colleges. It speaks to the amazing efforts of Debbie </a:t>
            </a:r>
            <a:r>
              <a:rPr lang="en-US" baseline="0" dirty="0" err="1" smtClean="0"/>
              <a:t>Sagen</a:t>
            </a:r>
            <a:r>
              <a:rPr lang="en-US" baseline="0" dirty="0" smtClean="0"/>
              <a:t> and her team.</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couldn’t be possible without the generous gift from the GE Johnson Construction Foundation. We’re currently working on a lease on</a:t>
            </a:r>
            <a:r>
              <a:rPr lang="en-US" baseline="0" dirty="0" smtClean="0"/>
              <a:t> a warehouse to increase our capacity, making room for the new Construction Program.</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That means that since June, through searches or targeted Google digital ads, these ads have been seen 7.4 million times, driving nearly 11,000 people to click through to special landing pages. This campaign helped drive fall 2016 applications up 6.5% over last year.</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Enrollment, across the system, has been a struggle. But in relative terms, we’re doing well. …..</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one of our most important strides. Retention. Always a challenge for community colleges, and we’ve been trending</a:t>
            </a:r>
            <a:r>
              <a:rPr lang="en-US" baseline="0" dirty="0" smtClean="0"/>
              <a:t> up for six years.</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know those of you in the back are going to have trouble making heads or tails of this slide, but the important take</a:t>
            </a:r>
            <a:r>
              <a:rPr lang="en-US" baseline="0" dirty="0" smtClean="0"/>
              <a:t> away here is the 4.2% increase in Hispanic students over the past 5 years.</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we’re not really up.</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 what</a:t>
            </a:r>
            <a:r>
              <a:rPr lang="en-US" baseline="0" dirty="0" smtClean="0"/>
              <a:t> an inclusive process this was. Numbers?</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Strides in assessment.</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accessibility has been working hard on this and with many different divisions</a:t>
            </a:r>
            <a:r>
              <a:rPr lang="en-US" baseline="0" dirty="0" smtClean="0"/>
              <a:t> and departments, and if you haven’t been contacted about accessibility, you probably will soon.</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Action Step</a:t>
            </a:r>
          </a:p>
          <a:p>
            <a:pPr marL="228600" indent="-228600">
              <a:buNone/>
            </a:pPr>
            <a:r>
              <a:rPr lang="en-US" sz="1200" b="0" i="0" u="none" strike="noStrike" kern="1200" dirty="0" smtClean="0">
                <a:solidFill>
                  <a:schemeClr val="tx1"/>
                </a:solidFill>
                <a:latin typeface="+mn-lt"/>
                <a:ea typeface="+mn-ea"/>
                <a:cs typeface="+mn-cs"/>
              </a:rPr>
              <a:t> Tactic 1. </a:t>
            </a:r>
          </a:p>
          <a:p>
            <a:pPr marL="228600" indent="-228600">
              <a:buNone/>
            </a:pPr>
            <a:r>
              <a:rPr lang="en-US" sz="1200" b="0" i="0" u="none" strike="noStrike" kern="1200" dirty="0" smtClean="0">
                <a:solidFill>
                  <a:schemeClr val="tx1"/>
                </a:solidFill>
                <a:latin typeface="+mn-lt"/>
                <a:ea typeface="+mn-ea"/>
                <a:cs typeface="+mn-cs"/>
              </a:rPr>
              <a:t> Drive accountability by rewarding excellent performance, and innovative risk-taking</a:t>
            </a:r>
          </a:p>
          <a:p>
            <a:pPr marL="228600" indent="-228600">
              <a:buNone/>
            </a:pPr>
            <a:r>
              <a:rPr lang="en-US" sz="1200" b="0" i="0" u="none" strike="noStrike" kern="1200" dirty="0" smtClean="0">
                <a:solidFill>
                  <a:schemeClr val="tx1"/>
                </a:solidFill>
                <a:latin typeface="+mn-lt"/>
                <a:ea typeface="+mn-ea"/>
                <a:cs typeface="+mn-cs"/>
              </a:rPr>
              <a:t>Conduct leadership training to develop leadership skills &amp; build effective teams</a:t>
            </a:r>
          </a:p>
          <a:p>
            <a:pPr marL="228600" indent="-228600">
              <a:buNone/>
            </a:pPr>
            <a:r>
              <a:rPr lang="en-US" sz="1200" b="0" i="0" u="none" strike="noStrike" kern="1200" dirty="0" smtClean="0">
                <a:solidFill>
                  <a:schemeClr val="tx1"/>
                </a:solidFill>
                <a:latin typeface="+mn-lt"/>
                <a:ea typeface="+mn-ea"/>
                <a:cs typeface="+mn-cs"/>
              </a:rPr>
              <a:t>Ask excellent performers to teach their peers</a:t>
            </a:r>
          </a:p>
          <a:p>
            <a:pPr marL="228600" indent="-228600">
              <a:buNone/>
            </a:pPr>
            <a:r>
              <a:rPr lang="en-US" sz="1200" b="0" i="0" u="none" strike="noStrike" kern="1200" dirty="0" smtClean="0">
                <a:solidFill>
                  <a:schemeClr val="tx1"/>
                </a:solidFill>
                <a:latin typeface="+mn-lt"/>
                <a:ea typeface="+mn-ea"/>
                <a:cs typeface="+mn-cs"/>
              </a:rPr>
              <a:t>Expose faculty and staff to exciting student experiences to keep them connected to impact PPCC has on students</a:t>
            </a:r>
          </a:p>
          <a:p>
            <a:pPr marL="228600" indent="-228600">
              <a:buNone/>
            </a:pPr>
            <a:r>
              <a:rPr lang="en-US" sz="1200" b="0" i="0" u="none" strike="noStrike" kern="1200" dirty="0" smtClean="0">
                <a:solidFill>
                  <a:schemeClr val="tx1"/>
                </a:solidFill>
                <a:latin typeface="+mn-lt"/>
                <a:ea typeface="+mn-ea"/>
                <a:cs typeface="+mn-cs"/>
              </a:rPr>
              <a:t>Empower mid-level leaders to recognize and reward innovative risk-taking among their teams and communicate success stories with rest of institution</a:t>
            </a:r>
          </a:p>
          <a:p>
            <a:pPr marL="228600" indent="-228600">
              <a:buNone/>
            </a:pPr>
            <a:endParaRPr lang="en-US" sz="1200" b="0" i="0" u="none" strike="noStrike" kern="1200" dirty="0" smtClean="0">
              <a:solidFill>
                <a:schemeClr val="tx1"/>
              </a:solidFill>
              <a:latin typeface="+mn-lt"/>
              <a:ea typeface="+mn-ea"/>
              <a:cs typeface="+mn-cs"/>
            </a:endParaRPr>
          </a:p>
          <a:p>
            <a:pPr marL="228600" indent="-228600">
              <a:buNone/>
            </a:pPr>
            <a:r>
              <a:rPr lang="en-US" sz="1200" b="0" i="0" u="none" strike="noStrike" kern="1200" dirty="0" smtClean="0">
                <a:solidFill>
                  <a:schemeClr val="tx1"/>
                </a:solidFill>
                <a:latin typeface="+mn-lt"/>
                <a:ea typeface="+mn-ea"/>
                <a:cs typeface="+mn-cs"/>
              </a:rPr>
              <a:t>Tactic 2.</a:t>
            </a:r>
          </a:p>
          <a:p>
            <a:pPr marL="228600" indent="-228600">
              <a:buNone/>
            </a:pPr>
            <a:r>
              <a:rPr lang="en-US" sz="1200" b="0" i="0" u="none" strike="noStrike" kern="1200" dirty="0" smtClean="0">
                <a:solidFill>
                  <a:schemeClr val="tx1"/>
                </a:solidFill>
                <a:latin typeface="+mn-lt"/>
                <a:ea typeface="+mn-ea"/>
                <a:cs typeface="+mn-cs"/>
              </a:rPr>
              <a:t>For example, HR practices of recruiting, minimum job requirements, instructional practices, guided pathways, CTE programming etc. </a:t>
            </a:r>
          </a:p>
          <a:p>
            <a:pPr marL="228600" indent="-228600">
              <a:buNone/>
            </a:pPr>
            <a:endParaRPr lang="en-US" sz="1200" b="0" i="0" u="none" strike="noStrike" kern="1200" dirty="0" smtClean="0">
              <a:solidFill>
                <a:schemeClr val="tx1"/>
              </a:solidFill>
              <a:latin typeface="+mn-lt"/>
              <a:ea typeface="+mn-ea"/>
              <a:cs typeface="+mn-cs"/>
            </a:endParaRPr>
          </a:p>
          <a:p>
            <a:pPr marL="228600" indent="-228600">
              <a:buNone/>
            </a:pPr>
            <a:r>
              <a:rPr lang="en-US" sz="1200" b="0" i="0" u="none" strike="noStrike" kern="1200" dirty="0" smtClean="0">
                <a:solidFill>
                  <a:schemeClr val="tx1"/>
                </a:solidFill>
                <a:latin typeface="+mn-lt"/>
                <a:ea typeface="+mn-ea"/>
                <a:cs typeface="+mn-cs"/>
              </a:rPr>
              <a:t>Tactic 3.</a:t>
            </a:r>
          </a:p>
          <a:p>
            <a:pPr marL="228600" indent="-228600">
              <a:buNone/>
            </a:pPr>
            <a:r>
              <a:rPr lang="en-US" sz="1200" b="0" i="0" u="none" strike="noStrike" kern="1200" dirty="0" smtClean="0">
                <a:solidFill>
                  <a:schemeClr val="tx1"/>
                </a:solidFill>
                <a:latin typeface="+mn-lt"/>
                <a:ea typeface="+mn-ea"/>
                <a:cs typeface="+mn-cs"/>
              </a:rPr>
              <a:t>Identify the formats in which PPCC stakeholders will pay attention to information</a:t>
            </a:r>
          </a:p>
          <a:p>
            <a:pPr marL="228600" indent="-228600">
              <a:buNone/>
            </a:pPr>
            <a:r>
              <a:rPr lang="en-US" sz="1200" b="0" i="0" u="none" strike="noStrike" kern="1200" dirty="0" smtClean="0">
                <a:solidFill>
                  <a:schemeClr val="tx1"/>
                </a:solidFill>
                <a:latin typeface="+mn-lt"/>
                <a:ea typeface="+mn-ea"/>
                <a:cs typeface="+mn-cs"/>
              </a:rPr>
              <a:t>Share success stories </a:t>
            </a:r>
          </a:p>
          <a:p>
            <a:pPr marL="228600" indent="-228600">
              <a:buNone/>
            </a:pPr>
            <a:endParaRPr lang="en-US" sz="1200" b="0" i="0" u="none" strike="noStrike" kern="1200" dirty="0" smtClean="0">
              <a:solidFill>
                <a:schemeClr val="tx1"/>
              </a:solidFill>
              <a:latin typeface="+mn-lt"/>
              <a:ea typeface="+mn-ea"/>
              <a:cs typeface="+mn-cs"/>
            </a:endParaRPr>
          </a:p>
          <a:p>
            <a:pPr marL="228600" indent="-228600">
              <a:buNone/>
            </a:pPr>
            <a:r>
              <a:rPr lang="en-US" sz="1200" b="0" i="0" u="none" strike="noStrike" kern="1200" dirty="0" smtClean="0">
                <a:solidFill>
                  <a:schemeClr val="tx1"/>
                </a:solidFill>
                <a:latin typeface="+mn-lt"/>
                <a:ea typeface="+mn-ea"/>
                <a:cs typeface="+mn-cs"/>
              </a:rPr>
              <a:t>Tactic 4. </a:t>
            </a:r>
          </a:p>
          <a:p>
            <a:pPr marL="228600" indent="-228600">
              <a:buNone/>
            </a:pPr>
            <a:r>
              <a:rPr lang="en-US" sz="1200" b="0" i="0" u="none" strike="noStrike" kern="1200" dirty="0" smtClean="0">
                <a:solidFill>
                  <a:schemeClr val="tx1"/>
                </a:solidFill>
                <a:latin typeface="+mn-lt"/>
                <a:ea typeface="+mn-ea"/>
                <a:cs typeface="+mn-cs"/>
              </a:rPr>
              <a:t>Give members of the innovation incubator real problems to solve (e.g. what are the best ways to communicate with PPCC stakeholders so they attend to the info and feel</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engaged?)</a:t>
            </a:r>
          </a:p>
          <a:p>
            <a:pPr marL="228600" indent="-228600">
              <a:buNone/>
            </a:pPr>
            <a:r>
              <a:rPr lang="en-US" sz="1200" b="0" i="0" u="none" strike="noStrike" kern="1200" dirty="0" smtClean="0">
                <a:solidFill>
                  <a:schemeClr val="tx1"/>
                </a:solidFill>
                <a:latin typeface="+mn-lt"/>
                <a:ea typeface="+mn-ea"/>
                <a:cs typeface="+mn-cs"/>
              </a:rPr>
              <a:t>Provide a mechanism where ideas can be tested</a:t>
            </a:r>
            <a:r>
              <a:rPr lang="en-US" dirty="0" smtClean="0"/>
              <a:t> </a:t>
            </a:r>
            <a:endParaRPr lang="en-US" sz="1200" b="0" i="0" u="none" strike="noStrike" kern="1200" dirty="0" smtClean="0">
              <a:solidFill>
                <a:schemeClr val="tx1"/>
              </a:solidFill>
              <a:latin typeface="+mn-lt"/>
              <a:ea typeface="+mn-ea"/>
              <a:cs typeface="+mn-cs"/>
            </a:endParaRPr>
          </a:p>
          <a:p>
            <a:pPr marL="228600" indent="-228600">
              <a:buNone/>
            </a:pPr>
            <a:r>
              <a:rPr lang="en-US" sz="1200" b="0" i="0" u="none" strike="noStrike" kern="1200" dirty="0" smtClean="0">
                <a:solidFill>
                  <a:schemeClr val="tx1"/>
                </a:solidFill>
                <a:latin typeface="+mn-lt"/>
                <a:ea typeface="+mn-ea"/>
                <a:cs typeface="+mn-cs"/>
              </a:rPr>
              <a:t> </a:t>
            </a:r>
            <a:r>
              <a:rPr lang="en-US" dirty="0" smtClean="0"/>
              <a:t>  </a:t>
            </a:r>
          </a:p>
        </p:txBody>
      </p:sp>
      <p:sp>
        <p:nvSpPr>
          <p:cNvPr id="4" name="Slide Number Placeholder 3"/>
          <p:cNvSpPr>
            <a:spLocks noGrp="1"/>
          </p:cNvSpPr>
          <p:nvPr>
            <p:ph type="sldNum" sz="quarter" idx="10"/>
          </p:nvPr>
        </p:nvSpPr>
        <p:spPr/>
        <p:txBody>
          <a:bodyPr/>
          <a:lstStyle/>
          <a:p>
            <a:fld id="{89905E91-8616-4EA6-9F28-C6BC379B1BD5}"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Tactic 1:</a:t>
            </a:r>
          </a:p>
          <a:p>
            <a:r>
              <a:rPr lang="en-US" sz="1200" b="0" i="0" u="none" strike="noStrike" kern="1200" dirty="0" smtClean="0">
                <a:solidFill>
                  <a:schemeClr val="tx1"/>
                </a:solidFill>
                <a:latin typeface="+mn-lt"/>
                <a:ea typeface="+mn-ea"/>
                <a:cs typeface="+mn-cs"/>
              </a:rPr>
              <a:t>Understand a student's goals at the point of enrollment and track and advise accordingly</a:t>
            </a:r>
          </a:p>
          <a:p>
            <a:r>
              <a:rPr lang="en-US" sz="1200" b="0" i="0" u="none" strike="noStrike" kern="1200" dirty="0" smtClean="0">
                <a:solidFill>
                  <a:schemeClr val="tx1"/>
                </a:solidFill>
                <a:latin typeface="+mn-lt"/>
                <a:ea typeface="+mn-ea"/>
                <a:cs typeface="+mn-cs"/>
              </a:rPr>
              <a:t>Every student has an academic plan by end of first semester</a:t>
            </a:r>
          </a:p>
          <a:p>
            <a:r>
              <a:rPr lang="en-US" sz="1200" b="0" i="0" u="none" strike="noStrike" kern="1200" dirty="0" smtClean="0">
                <a:solidFill>
                  <a:schemeClr val="tx1"/>
                </a:solidFill>
                <a:latin typeface="+mn-lt"/>
                <a:ea typeface="+mn-ea"/>
                <a:cs typeface="+mn-cs"/>
              </a:rPr>
              <a:t>Expand student success courses.</a:t>
            </a:r>
          </a:p>
          <a:p>
            <a:r>
              <a:rPr lang="en-US" sz="1200" b="0" i="0" u="none" strike="noStrike" kern="1200" dirty="0" smtClean="0">
                <a:solidFill>
                  <a:schemeClr val="tx1"/>
                </a:solidFill>
                <a:latin typeface="+mn-lt"/>
                <a:ea typeface="+mn-ea"/>
                <a:cs typeface="+mn-cs"/>
              </a:rPr>
              <a:t>For example, college ready students and/or programmatic areas.</a:t>
            </a:r>
          </a:p>
          <a:p>
            <a:r>
              <a:rPr lang="en-US" sz="1200" b="0" i="0" u="none" strike="noStrike" kern="1200" dirty="0" smtClean="0">
                <a:solidFill>
                  <a:schemeClr val="tx1"/>
                </a:solidFill>
                <a:latin typeface="+mn-lt"/>
                <a:ea typeface="+mn-ea"/>
                <a:cs typeface="+mn-cs"/>
              </a:rPr>
              <a:t>Explore meta-majors and Guided Pathways</a:t>
            </a:r>
          </a:p>
          <a:p>
            <a:r>
              <a:rPr lang="en-US" sz="1200" b="0" i="0" u="none" strike="noStrike" kern="1200" dirty="0" smtClean="0">
                <a:solidFill>
                  <a:schemeClr val="tx1"/>
                </a:solidFill>
                <a:latin typeface="+mn-lt"/>
                <a:ea typeface="+mn-ea"/>
                <a:cs typeface="+mn-cs"/>
              </a:rPr>
              <a:t>Each degree seeking student completes his/her math in first year</a:t>
            </a:r>
            <a:r>
              <a:rPr lang="en-US" dirty="0" smtClean="0"/>
              <a:t> </a:t>
            </a:r>
          </a:p>
          <a:p>
            <a:endParaRPr lang="en-US" dirty="0" smtClean="0"/>
          </a:p>
          <a:p>
            <a:r>
              <a:rPr lang="en-US" dirty="0" smtClean="0"/>
              <a:t>Tactic 2:</a:t>
            </a:r>
            <a:r>
              <a:rPr lang="en-US" baseline="0" dirty="0" smtClean="0"/>
              <a:t> </a:t>
            </a:r>
          </a:p>
          <a:p>
            <a:r>
              <a:rPr lang="en-US" sz="1200" b="0" i="0" u="none" strike="noStrike" kern="1200" dirty="0" smtClean="0">
                <a:solidFill>
                  <a:schemeClr val="tx1"/>
                </a:solidFill>
                <a:latin typeface="+mn-lt"/>
                <a:ea typeface="+mn-ea"/>
                <a:cs typeface="+mn-cs"/>
              </a:rPr>
              <a:t>Design a process tailored to identify and address the diverse needs of an entering student (i.e. support tactics would vary by student needs)</a:t>
            </a:r>
          </a:p>
          <a:p>
            <a:r>
              <a:rPr lang="en-US" sz="1200" b="0" i="0" u="none" strike="noStrike" kern="1200" dirty="0" smtClean="0">
                <a:solidFill>
                  <a:schemeClr val="tx1"/>
                </a:solidFill>
                <a:latin typeface="+mn-lt"/>
                <a:ea typeface="+mn-ea"/>
                <a:cs typeface="+mn-cs"/>
              </a:rPr>
              <a:t>Increase engagement through student life programming</a:t>
            </a:r>
          </a:p>
          <a:p>
            <a:r>
              <a:rPr lang="en-US" sz="1200" b="0" i="0" u="none" strike="noStrike" kern="1200" dirty="0" smtClean="0">
                <a:solidFill>
                  <a:schemeClr val="tx1"/>
                </a:solidFill>
                <a:latin typeface="+mn-lt"/>
                <a:ea typeface="+mn-ea"/>
                <a:cs typeface="+mn-cs"/>
              </a:rPr>
              <a:t>Create social connections for students within the college community so that they stay on campus, know people, and be involved</a:t>
            </a:r>
            <a:r>
              <a:rPr lang="en-US" dirty="0" smtClean="0"/>
              <a:t> </a:t>
            </a:r>
          </a:p>
          <a:p>
            <a:endParaRPr lang="en-US" dirty="0" smtClean="0"/>
          </a:p>
          <a:p>
            <a:r>
              <a:rPr lang="en-US" dirty="0" smtClean="0"/>
              <a:t>Tactic 3:</a:t>
            </a:r>
          </a:p>
          <a:p>
            <a:r>
              <a:rPr lang="en-US" sz="1200" b="0" i="0" u="none" strike="noStrike" kern="1200" dirty="0" smtClean="0">
                <a:solidFill>
                  <a:schemeClr val="tx1"/>
                </a:solidFill>
                <a:latin typeface="+mn-lt"/>
                <a:ea typeface="+mn-ea"/>
                <a:cs typeface="+mn-cs"/>
              </a:rPr>
              <a:t>Promote high impact learning practices, including, service learning, experiential learning, learning communities, writing-intensive courses, collaborative projects, global studies, internships, and capstones projects.</a:t>
            </a:r>
          </a:p>
          <a:p>
            <a:r>
              <a:rPr lang="en-US" sz="1200" b="0" i="0" u="none" strike="noStrike" kern="1200" dirty="0" smtClean="0">
                <a:solidFill>
                  <a:schemeClr val="tx1"/>
                </a:solidFill>
                <a:latin typeface="+mn-lt"/>
                <a:ea typeface="+mn-ea"/>
                <a:cs typeface="+mn-cs"/>
              </a:rPr>
              <a:t>Use data to drive best practices in developmental education</a:t>
            </a:r>
          </a:p>
          <a:p>
            <a:r>
              <a:rPr lang="en-US" sz="1200" b="0" i="0" u="none" strike="noStrike" kern="1200" dirty="0" smtClean="0">
                <a:solidFill>
                  <a:schemeClr val="tx1"/>
                </a:solidFill>
                <a:latin typeface="+mn-lt"/>
                <a:ea typeface="+mn-ea"/>
                <a:cs typeface="+mn-cs"/>
              </a:rPr>
              <a:t>Invest in professional development to support high-impact learning practices. </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Tactic 4.</a:t>
            </a:r>
          </a:p>
          <a:p>
            <a:r>
              <a:rPr lang="en-US" sz="1200" b="0" i="0" u="none" strike="noStrike" kern="1200" dirty="0" smtClean="0">
                <a:solidFill>
                  <a:schemeClr val="tx1"/>
                </a:solidFill>
                <a:latin typeface="+mn-lt"/>
                <a:ea typeface="+mn-ea"/>
                <a:cs typeface="+mn-cs"/>
              </a:rPr>
              <a:t>Promote a culture of assessment leading to continuous improvement in every academic program.</a:t>
            </a:r>
          </a:p>
          <a:p>
            <a:r>
              <a:rPr lang="en-US" sz="1200" b="0" i="0" u="none" strike="noStrike" kern="1200" dirty="0" smtClean="0">
                <a:solidFill>
                  <a:schemeClr val="tx1"/>
                </a:solidFill>
                <a:latin typeface="+mn-lt"/>
                <a:ea typeface="+mn-ea"/>
                <a:cs typeface="+mn-cs"/>
              </a:rPr>
              <a:t>Promote a culture of assessment leading to continuous improvement in student support services including co-curricular experiences. </a:t>
            </a:r>
          </a:p>
          <a:p>
            <a:endParaRPr lang="en-US" sz="1200" b="0" i="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Tactic 1.</a:t>
            </a:r>
          </a:p>
          <a:p>
            <a:r>
              <a:rPr lang="en-US" sz="1200" b="0" i="0" u="none" strike="noStrike" kern="1200" dirty="0" smtClean="0">
                <a:solidFill>
                  <a:schemeClr val="tx1"/>
                </a:solidFill>
                <a:latin typeface="+mn-lt"/>
                <a:ea typeface="+mn-ea"/>
                <a:cs typeface="+mn-cs"/>
              </a:rPr>
              <a:t>Provide clear communication about the path to enrollment</a:t>
            </a:r>
          </a:p>
          <a:p>
            <a:r>
              <a:rPr lang="en-US" sz="1200" b="0" i="0" u="none" strike="noStrike" kern="1200" dirty="0" smtClean="0">
                <a:solidFill>
                  <a:schemeClr val="tx1"/>
                </a:solidFill>
                <a:latin typeface="+mn-lt"/>
                <a:ea typeface="+mn-ea"/>
                <a:cs typeface="+mn-cs"/>
              </a:rPr>
              <a:t>Minimize high-stakes testing  for placement</a:t>
            </a:r>
          </a:p>
          <a:p>
            <a:r>
              <a:rPr lang="en-US" sz="1200" b="0" i="0" u="none" strike="noStrike" kern="1200" dirty="0" smtClean="0">
                <a:solidFill>
                  <a:schemeClr val="tx1"/>
                </a:solidFill>
                <a:latin typeface="+mn-lt"/>
                <a:ea typeface="+mn-ea"/>
                <a:cs typeface="+mn-cs"/>
              </a:rPr>
              <a:t>Develop pre-enrollment orientation and advisement appropriate for a variety of student populations</a:t>
            </a:r>
          </a:p>
          <a:p>
            <a:r>
              <a:rPr lang="en-US" sz="1200" b="0" i="0" u="none" strike="noStrike" kern="1200" dirty="0" smtClean="0">
                <a:solidFill>
                  <a:schemeClr val="tx1"/>
                </a:solidFill>
                <a:latin typeface="+mn-lt"/>
                <a:ea typeface="+mn-ea"/>
                <a:cs typeface="+mn-cs"/>
              </a:rPr>
              <a:t>Provide for early financial aid and scholarship award notifications</a:t>
            </a:r>
          </a:p>
          <a:p>
            <a:r>
              <a:rPr lang="en-US" sz="1200" b="0" i="0" u="none" strike="noStrike" kern="1200" dirty="0" smtClean="0">
                <a:solidFill>
                  <a:schemeClr val="tx1"/>
                </a:solidFill>
                <a:latin typeface="+mn-lt"/>
                <a:ea typeface="+mn-ea"/>
                <a:cs typeface="+mn-cs"/>
              </a:rPr>
              <a:t>Connect students to their academic program plan in their first semester (a course or activity in their academic program).</a:t>
            </a:r>
            <a:r>
              <a:rPr lang="en-US" dirty="0" smtClean="0"/>
              <a:t> </a:t>
            </a:r>
          </a:p>
          <a:p>
            <a:endParaRPr lang="en-US" dirty="0" smtClean="0"/>
          </a:p>
          <a:p>
            <a:r>
              <a:rPr lang="en-US" dirty="0" smtClean="0"/>
              <a:t>Tactic 2.</a:t>
            </a:r>
          </a:p>
          <a:p>
            <a:r>
              <a:rPr lang="en-US" sz="1200" b="0" i="0" u="none" strike="noStrike" kern="1200" dirty="0" smtClean="0">
                <a:solidFill>
                  <a:schemeClr val="tx1"/>
                </a:solidFill>
                <a:latin typeface="+mn-lt"/>
                <a:ea typeface="+mn-ea"/>
                <a:cs typeface="+mn-cs"/>
              </a:rPr>
              <a:t>Analyze evening, weekend, and online options to ensure students can complete degrees.</a:t>
            </a:r>
          </a:p>
          <a:p>
            <a:r>
              <a:rPr lang="en-US" sz="1200" b="0" i="0" u="none" strike="noStrike" kern="1200" dirty="0" smtClean="0">
                <a:solidFill>
                  <a:schemeClr val="tx1"/>
                </a:solidFill>
                <a:latin typeface="+mn-lt"/>
                <a:ea typeface="+mn-ea"/>
                <a:cs typeface="+mn-cs"/>
              </a:rPr>
              <a:t>Use guided pathways principles to help students navigate the alternative scheduling options</a:t>
            </a:r>
          </a:p>
          <a:p>
            <a:r>
              <a:rPr lang="en-US" sz="1200" b="0" i="0" u="none" strike="noStrike" kern="1200" dirty="0" smtClean="0">
                <a:solidFill>
                  <a:schemeClr val="tx1"/>
                </a:solidFill>
                <a:latin typeface="+mn-lt"/>
                <a:ea typeface="+mn-ea"/>
                <a:cs typeface="+mn-cs"/>
              </a:rPr>
              <a:t>Launch targeted marketing for online, weekend, and evening students</a:t>
            </a:r>
          </a:p>
          <a:p>
            <a:r>
              <a:rPr lang="en-US" sz="1200" b="0" i="0" u="none" strike="noStrike" kern="1200" dirty="0" smtClean="0">
                <a:solidFill>
                  <a:schemeClr val="tx1"/>
                </a:solidFill>
                <a:latin typeface="+mn-lt"/>
                <a:ea typeface="+mn-ea"/>
                <a:cs typeface="+mn-cs"/>
              </a:rPr>
              <a:t>Use </a:t>
            </a:r>
            <a:r>
              <a:rPr lang="en-US" sz="1200" b="0" i="0" u="none" strike="noStrike" kern="1200" dirty="0" err="1" smtClean="0">
                <a:solidFill>
                  <a:schemeClr val="tx1"/>
                </a:solidFill>
                <a:latin typeface="+mn-lt"/>
                <a:ea typeface="+mn-ea"/>
                <a:cs typeface="+mn-cs"/>
              </a:rPr>
              <a:t>AdAstra</a:t>
            </a:r>
            <a:r>
              <a:rPr lang="en-US" sz="1200" b="0" i="0" u="none" strike="noStrike" kern="1200" dirty="0" smtClean="0">
                <a:solidFill>
                  <a:schemeClr val="tx1"/>
                </a:solidFill>
                <a:latin typeface="+mn-lt"/>
                <a:ea typeface="+mn-ea"/>
                <a:cs typeface="+mn-cs"/>
              </a:rPr>
              <a:t> Analytics, Institutional Effectiveness and other available resources to determine which sections need to be added, considering location, time, and demand</a:t>
            </a:r>
            <a:r>
              <a:rPr lang="en-US" dirty="0" smtClean="0"/>
              <a:t> </a:t>
            </a:r>
          </a:p>
          <a:p>
            <a:endParaRPr lang="en-US" dirty="0" smtClean="0"/>
          </a:p>
          <a:p>
            <a:r>
              <a:rPr lang="en-US" dirty="0" smtClean="0"/>
              <a:t>Tactic 3.</a:t>
            </a:r>
          </a:p>
          <a:p>
            <a:r>
              <a:rPr lang="en-US" sz="1200" b="0" i="0" u="none" strike="noStrike" kern="1200" dirty="0" smtClean="0">
                <a:solidFill>
                  <a:schemeClr val="tx1"/>
                </a:solidFill>
                <a:latin typeface="+mn-lt"/>
                <a:ea typeface="+mn-ea"/>
                <a:cs typeface="+mn-cs"/>
              </a:rPr>
              <a:t>Target participation at community-based events that connects us to potential students</a:t>
            </a:r>
          </a:p>
          <a:p>
            <a:r>
              <a:rPr lang="en-US" sz="1200" b="0" i="0" u="none" strike="noStrike" kern="1200" dirty="0" smtClean="0">
                <a:solidFill>
                  <a:schemeClr val="tx1"/>
                </a:solidFill>
                <a:latin typeface="+mn-lt"/>
                <a:ea typeface="+mn-ea"/>
                <a:cs typeface="+mn-cs"/>
              </a:rPr>
              <a:t> Develop universal PPCC messaging and talking points</a:t>
            </a:r>
          </a:p>
          <a:p>
            <a:r>
              <a:rPr lang="en-US" dirty="0" smtClean="0"/>
              <a:t> </a:t>
            </a:r>
            <a:r>
              <a:rPr lang="en-US" sz="1200" b="0" i="0" u="none" strike="noStrike" kern="1200" dirty="0" smtClean="0">
                <a:solidFill>
                  <a:schemeClr val="tx1"/>
                </a:solidFill>
                <a:latin typeface="+mn-lt"/>
                <a:ea typeface="+mn-ea"/>
                <a:cs typeface="+mn-cs"/>
              </a:rPr>
              <a:t>Showcase student and alumni success stories</a:t>
            </a:r>
          </a:p>
          <a:p>
            <a:r>
              <a:rPr lang="en-US" dirty="0" smtClean="0"/>
              <a:t> </a:t>
            </a:r>
            <a:r>
              <a:rPr lang="en-US" sz="1200" b="0" i="0" u="none" strike="noStrike" kern="1200" dirty="0" smtClean="0">
                <a:solidFill>
                  <a:schemeClr val="tx1"/>
                </a:solidFill>
                <a:latin typeface="+mn-lt"/>
                <a:ea typeface="+mn-ea"/>
                <a:cs typeface="+mn-cs"/>
              </a:rPr>
              <a:t>Highlight notable faculty and staff and their accomplishments</a:t>
            </a:r>
            <a:r>
              <a:rPr lang="en-US" dirty="0" smtClean="0"/>
              <a:t> </a:t>
            </a:r>
          </a:p>
          <a:p>
            <a:endParaRPr lang="en-US" dirty="0" smtClean="0"/>
          </a:p>
          <a:p>
            <a:r>
              <a:rPr lang="en-US" dirty="0" smtClean="0"/>
              <a:t>Tactic 4. </a:t>
            </a:r>
          </a:p>
          <a:p>
            <a:r>
              <a:rPr lang="en-US" sz="1200" b="0" i="0" u="none" strike="noStrike" kern="1200" dirty="0" smtClean="0">
                <a:solidFill>
                  <a:schemeClr val="tx1"/>
                </a:solidFill>
                <a:latin typeface="+mn-lt"/>
                <a:ea typeface="+mn-ea"/>
                <a:cs typeface="+mn-cs"/>
              </a:rPr>
              <a:t>Convert concurrent students to transfer students</a:t>
            </a:r>
          </a:p>
          <a:p>
            <a:r>
              <a:rPr lang="en-US" sz="1200" b="0" i="0" u="none" strike="noStrike" kern="1200" dirty="0" smtClean="0">
                <a:solidFill>
                  <a:schemeClr val="tx1"/>
                </a:solidFill>
                <a:latin typeface="+mn-lt"/>
                <a:ea typeface="+mn-ea"/>
                <a:cs typeface="+mn-cs"/>
              </a:rPr>
              <a:t>Appeal to non-traditional students by increasing offerings and organization of evening, weekend and online programming to meet the diverse needs of  students</a:t>
            </a:r>
          </a:p>
          <a:p>
            <a:r>
              <a:rPr lang="en-US" sz="1200" b="0" i="0" u="none" strike="noStrike" kern="1200" dirty="0" smtClean="0">
                <a:solidFill>
                  <a:schemeClr val="tx1"/>
                </a:solidFill>
                <a:latin typeface="+mn-lt"/>
                <a:ea typeface="+mn-ea"/>
                <a:cs typeface="+mn-cs"/>
              </a:rPr>
              <a:t>Increase scholarship funds available for incoming students.</a:t>
            </a:r>
          </a:p>
          <a:p>
            <a:r>
              <a:rPr lang="en-US" sz="1200" b="0" i="0" u="none" strike="noStrike" kern="1200" dirty="0" smtClean="0">
                <a:solidFill>
                  <a:schemeClr val="tx1"/>
                </a:solidFill>
                <a:latin typeface="+mn-lt"/>
                <a:ea typeface="+mn-ea"/>
                <a:cs typeface="+mn-cs"/>
              </a:rPr>
              <a:t>Aggressively market scholarship opportunities to appropriate segments.</a:t>
            </a:r>
          </a:p>
          <a:p>
            <a:r>
              <a:rPr lang="en-US" sz="1200" b="0" i="0" u="none" strike="noStrike" kern="1200" dirty="0" smtClean="0">
                <a:solidFill>
                  <a:schemeClr val="tx1"/>
                </a:solidFill>
                <a:latin typeface="+mn-lt"/>
                <a:ea typeface="+mn-ea"/>
                <a:cs typeface="+mn-cs"/>
              </a:rPr>
              <a:t>Develop recruitment strategies for Latino/Hispanic students and diverse populations that are underrepresented in a particular academic program (Nursing, Cyber Security, STEM, etc.).  </a:t>
            </a:r>
            <a:r>
              <a:rPr lang="en-US" dirty="0" smtClean="0"/>
              <a:t> </a:t>
            </a:r>
          </a:p>
          <a:p>
            <a:endParaRPr lang="en-US" dirty="0" smtClean="0"/>
          </a:p>
          <a:p>
            <a:r>
              <a:rPr lang="en-US" dirty="0" smtClean="0"/>
              <a:t>Tactic 5.</a:t>
            </a:r>
          </a:p>
          <a:p>
            <a:r>
              <a:rPr lang="en-US" sz="1200" b="0" i="0" u="none" strike="noStrike" kern="1200" dirty="0" smtClean="0">
                <a:solidFill>
                  <a:schemeClr val="tx1"/>
                </a:solidFill>
                <a:latin typeface="+mn-lt"/>
                <a:ea typeface="+mn-ea"/>
                <a:cs typeface="+mn-cs"/>
              </a:rPr>
              <a:t> Update facilities master plan</a:t>
            </a:r>
          </a:p>
          <a:p>
            <a:r>
              <a:rPr lang="en-US" dirty="0" smtClean="0"/>
              <a:t> </a:t>
            </a:r>
            <a:r>
              <a:rPr lang="en-US" sz="1200" b="0" i="0" u="none" strike="noStrike" kern="1200" dirty="0" smtClean="0">
                <a:solidFill>
                  <a:schemeClr val="tx1"/>
                </a:solidFill>
                <a:latin typeface="+mn-lt"/>
                <a:ea typeface="+mn-ea"/>
                <a:cs typeface="+mn-cs"/>
              </a:rPr>
              <a:t>Develop IT plan to anticipate future needs</a:t>
            </a:r>
          </a:p>
          <a:p>
            <a:r>
              <a:rPr lang="en-US" dirty="0" smtClean="0"/>
              <a:t> </a:t>
            </a:r>
            <a:r>
              <a:rPr lang="en-US" sz="1200" b="0" i="0" u="none" strike="noStrike" kern="1200" dirty="0" smtClean="0">
                <a:solidFill>
                  <a:schemeClr val="tx1"/>
                </a:solidFill>
                <a:latin typeface="+mn-lt"/>
                <a:ea typeface="+mn-ea"/>
                <a:cs typeface="+mn-cs"/>
              </a:rPr>
              <a:t>Maximize returns on IT infrastructure investments by increasing training </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Tactic 1.</a:t>
            </a:r>
          </a:p>
          <a:p>
            <a:r>
              <a:rPr lang="en-US" sz="1200" b="0" i="0" u="none" strike="noStrike" kern="1200" dirty="0" smtClean="0">
                <a:solidFill>
                  <a:schemeClr val="tx1"/>
                </a:solidFill>
                <a:latin typeface="+mn-lt"/>
                <a:ea typeface="+mn-ea"/>
                <a:cs typeface="+mn-cs"/>
              </a:rPr>
              <a:t>During programming development and academic review, use the Workforce Development Division as a resource to understand and analyze workforce demand</a:t>
            </a:r>
          </a:p>
          <a:p>
            <a:r>
              <a:rPr lang="en-US" sz="1200" b="0" i="0" u="none" strike="noStrike" kern="1200" dirty="0" smtClean="0">
                <a:solidFill>
                  <a:schemeClr val="tx1"/>
                </a:solidFill>
                <a:latin typeface="+mn-lt"/>
                <a:ea typeface="+mn-ea"/>
                <a:cs typeface="+mn-cs"/>
              </a:rPr>
              <a:t>Secure adequate resources for high-demand programs</a:t>
            </a:r>
            <a:r>
              <a:rPr lang="en-US" dirty="0" smtClean="0"/>
              <a:t> </a:t>
            </a:r>
          </a:p>
          <a:p>
            <a:endParaRPr lang="en-US" dirty="0" smtClean="0"/>
          </a:p>
          <a:p>
            <a:r>
              <a:rPr lang="en-US" dirty="0" smtClean="0"/>
              <a:t>Tactic 2.</a:t>
            </a:r>
          </a:p>
          <a:p>
            <a:r>
              <a:rPr lang="en-US" sz="1200" b="0" i="0" u="none" strike="noStrike" kern="1200" dirty="0" smtClean="0">
                <a:solidFill>
                  <a:schemeClr val="tx1"/>
                </a:solidFill>
                <a:latin typeface="+mn-lt"/>
                <a:ea typeface="+mn-ea"/>
                <a:cs typeface="+mn-cs"/>
              </a:rPr>
              <a:t>Evaluate educational trend data to understand the difference between the needs of highly educated newcomers and those of up-and-coming locals so we can advocate effectively for all learners</a:t>
            </a:r>
          </a:p>
          <a:p>
            <a:r>
              <a:rPr lang="en-US" sz="1200" b="0" i="0" u="none" strike="noStrike" kern="1200" dirty="0" smtClean="0">
                <a:solidFill>
                  <a:schemeClr val="tx1"/>
                </a:solidFill>
                <a:latin typeface="+mn-lt"/>
                <a:ea typeface="+mn-ea"/>
                <a:cs typeface="+mn-cs"/>
              </a:rPr>
              <a:t>Use demographic trend data to determine delivery of services and programs</a:t>
            </a:r>
          </a:p>
          <a:p>
            <a:r>
              <a:rPr lang="en-US" sz="1200" b="0" i="0" u="none" strike="noStrike" kern="1200" dirty="0" smtClean="0">
                <a:solidFill>
                  <a:schemeClr val="tx1"/>
                </a:solidFill>
                <a:latin typeface="+mn-lt"/>
                <a:ea typeface="+mn-ea"/>
                <a:cs typeface="+mn-cs"/>
              </a:rPr>
              <a:t>Identify and promote the diverse educational needs of our service area</a:t>
            </a:r>
            <a:r>
              <a:rPr lang="en-US" dirty="0" smtClean="0"/>
              <a:t> </a:t>
            </a:r>
          </a:p>
          <a:p>
            <a:endParaRPr lang="en-US" dirty="0" smtClean="0"/>
          </a:p>
          <a:p>
            <a:r>
              <a:rPr lang="en-US" dirty="0" smtClean="0"/>
              <a:t>Tactic 3.</a:t>
            </a:r>
          </a:p>
          <a:p>
            <a:r>
              <a:rPr lang="en-US" sz="1200" b="0" i="0" u="none" strike="noStrike" kern="1200" dirty="0" smtClean="0">
                <a:solidFill>
                  <a:schemeClr val="tx1"/>
                </a:solidFill>
                <a:latin typeface="+mn-lt"/>
                <a:ea typeface="+mn-ea"/>
                <a:cs typeface="+mn-cs"/>
              </a:rPr>
              <a:t>Develop a systematic plan to educate partners about PPCC and its mission/programming</a:t>
            </a:r>
          </a:p>
          <a:p>
            <a:r>
              <a:rPr lang="en-US" sz="1200" b="0" i="0" u="none" strike="noStrike" kern="1200" dirty="0" smtClean="0">
                <a:solidFill>
                  <a:schemeClr val="tx1"/>
                </a:solidFill>
                <a:latin typeface="+mn-lt"/>
                <a:ea typeface="+mn-ea"/>
                <a:cs typeface="+mn-cs"/>
              </a:rPr>
              <a:t>Incentivize academic departments to use best practices to make student/employer connections</a:t>
            </a:r>
          </a:p>
          <a:p>
            <a:r>
              <a:rPr lang="en-US" sz="1200" b="0" i="0" u="none" strike="noStrike" kern="1200" dirty="0" smtClean="0">
                <a:solidFill>
                  <a:schemeClr val="tx1"/>
                </a:solidFill>
                <a:latin typeface="+mn-lt"/>
                <a:ea typeface="+mn-ea"/>
                <a:cs typeface="+mn-cs"/>
              </a:rPr>
              <a:t>Pilot academic cluster navigators to build a pipeline that starts with potential students and ends with employment</a:t>
            </a:r>
            <a:r>
              <a:rPr lang="en-US" dirty="0" smtClean="0"/>
              <a:t> </a:t>
            </a:r>
          </a:p>
          <a:p>
            <a:endParaRPr lang="en-US" dirty="0" smtClean="0"/>
          </a:p>
          <a:p>
            <a:r>
              <a:rPr lang="en-US" dirty="0" smtClean="0"/>
              <a:t>Tactic 4.</a:t>
            </a:r>
          </a:p>
          <a:p>
            <a:r>
              <a:rPr lang="en-US" sz="1200" b="0" i="0" u="none" strike="noStrike" kern="1200" dirty="0" smtClean="0">
                <a:solidFill>
                  <a:schemeClr val="tx1"/>
                </a:solidFill>
                <a:latin typeface="+mn-lt"/>
                <a:ea typeface="+mn-ea"/>
                <a:cs typeface="+mn-cs"/>
              </a:rPr>
              <a:t>Monitor and evaluate current and potential credentialing opportunities in the market place</a:t>
            </a:r>
          </a:p>
          <a:p>
            <a:r>
              <a:rPr lang="en-US" sz="1200" b="0" i="0" u="none" strike="noStrike" kern="1200" dirty="0" smtClean="0">
                <a:solidFill>
                  <a:schemeClr val="tx1"/>
                </a:solidFill>
                <a:latin typeface="+mn-lt"/>
                <a:ea typeface="+mn-ea"/>
                <a:cs typeface="+mn-cs"/>
              </a:rPr>
              <a:t>Effectively communicate student knowledge, skills and abilities to employers</a:t>
            </a:r>
          </a:p>
          <a:p>
            <a:r>
              <a:rPr lang="en-US" sz="1200" b="0" i="0" u="none" strike="noStrike" kern="1200" dirty="0" smtClean="0">
                <a:solidFill>
                  <a:schemeClr val="tx1"/>
                </a:solidFill>
                <a:latin typeface="+mn-lt"/>
                <a:ea typeface="+mn-ea"/>
                <a:cs typeface="+mn-cs"/>
              </a:rPr>
              <a:t>Based on data and employer needs,  provide applicable student evaluation and testing</a:t>
            </a:r>
            <a:r>
              <a:rPr lang="en-US" dirty="0" smtClean="0"/>
              <a:t> </a:t>
            </a:r>
          </a:p>
          <a:p>
            <a:endParaRPr lang="en-US" dirty="0" smtClean="0"/>
          </a:p>
          <a:p>
            <a:r>
              <a:rPr lang="en-US" dirty="0" smtClean="0"/>
              <a:t>Tactic 5.</a:t>
            </a:r>
          </a:p>
          <a:p>
            <a:r>
              <a:rPr lang="en-US" sz="1200" b="0" i="0" u="none" strike="noStrike" kern="1200" dirty="0" smtClean="0">
                <a:solidFill>
                  <a:schemeClr val="tx1"/>
                </a:solidFill>
                <a:latin typeface="+mn-lt"/>
                <a:ea typeface="+mn-ea"/>
                <a:cs typeface="+mn-cs"/>
              </a:rPr>
              <a:t>Develop a dashboard to conduct an annual academic division review to analyze  programs</a:t>
            </a:r>
          </a:p>
          <a:p>
            <a:r>
              <a:rPr lang="en-US" sz="1200" b="0" i="0" u="none" strike="noStrike" kern="1200" dirty="0" smtClean="0">
                <a:solidFill>
                  <a:schemeClr val="tx1"/>
                </a:solidFill>
                <a:latin typeface="+mn-lt"/>
                <a:ea typeface="+mn-ea"/>
                <a:cs typeface="+mn-cs"/>
              </a:rPr>
              <a:t>Work with Workforce Development and industry partners to identify which additional degrees are needed to drive the economy with appropriately trained graduates </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Tactic 1.</a:t>
            </a:r>
          </a:p>
          <a:p>
            <a:r>
              <a:rPr lang="en-US" sz="1200" b="0" i="0" u="none" strike="noStrike" kern="1200" dirty="0" smtClean="0">
                <a:solidFill>
                  <a:schemeClr val="tx1"/>
                </a:solidFill>
                <a:latin typeface="+mn-lt"/>
                <a:ea typeface="+mn-ea"/>
                <a:cs typeface="+mn-cs"/>
              </a:rPr>
              <a:t>Develop recruitment strategies to attract diverse candidate pools</a:t>
            </a:r>
          </a:p>
          <a:p>
            <a:r>
              <a:rPr lang="en-US" sz="1200" b="0" i="0" u="none" strike="noStrike" kern="1200" dirty="0" smtClean="0">
                <a:solidFill>
                  <a:schemeClr val="tx1"/>
                </a:solidFill>
                <a:latin typeface="+mn-lt"/>
                <a:ea typeface="+mn-ea"/>
                <a:cs typeface="+mn-cs"/>
              </a:rPr>
              <a:t>Develop effective candidate selection strategies</a:t>
            </a:r>
          </a:p>
          <a:p>
            <a:r>
              <a:rPr lang="en-US" sz="1200" b="0" i="0" u="none" strike="noStrike" kern="1200" dirty="0" smtClean="0">
                <a:solidFill>
                  <a:schemeClr val="tx1"/>
                </a:solidFill>
                <a:latin typeface="+mn-lt"/>
                <a:ea typeface="+mn-ea"/>
                <a:cs typeface="+mn-cs"/>
              </a:rPr>
              <a:t>Develop effective retention strategies</a:t>
            </a:r>
          </a:p>
          <a:p>
            <a:r>
              <a:rPr lang="en-US" sz="1200" b="0" i="0" u="none" strike="noStrike" kern="1200" dirty="0" smtClean="0">
                <a:solidFill>
                  <a:schemeClr val="tx1"/>
                </a:solidFill>
                <a:latin typeface="+mn-lt"/>
                <a:ea typeface="+mn-ea"/>
                <a:cs typeface="+mn-cs"/>
              </a:rPr>
              <a:t>Evaluate current programming and practices</a:t>
            </a:r>
            <a:r>
              <a:rPr lang="en-US" dirty="0" smtClean="0"/>
              <a:t> </a:t>
            </a:r>
          </a:p>
          <a:p>
            <a:endParaRPr lang="en-US" dirty="0" smtClean="0"/>
          </a:p>
          <a:p>
            <a:r>
              <a:rPr lang="en-US" dirty="0" smtClean="0"/>
              <a:t>Tactic 2. </a:t>
            </a:r>
          </a:p>
          <a:p>
            <a:r>
              <a:rPr lang="en-US" sz="1200" b="0" i="0" u="none" strike="noStrike" kern="1200" dirty="0" smtClean="0">
                <a:solidFill>
                  <a:schemeClr val="tx1"/>
                </a:solidFill>
                <a:latin typeface="+mn-lt"/>
                <a:ea typeface="+mn-ea"/>
                <a:cs typeface="+mn-cs"/>
              </a:rPr>
              <a:t>Develop additional initiatives to create a more inclusive or culturally responsive campus environment.  For example, increase designated global study sections, develop staff professional development trainings, and increase cultural experience/events on campus.</a:t>
            </a:r>
          </a:p>
          <a:p>
            <a:r>
              <a:rPr lang="en-US" sz="1200" b="0" i="0" u="none" strike="noStrike" kern="1200" dirty="0" smtClean="0">
                <a:solidFill>
                  <a:schemeClr val="tx1"/>
                </a:solidFill>
                <a:latin typeface="+mn-lt"/>
                <a:ea typeface="+mn-ea"/>
                <a:cs typeface="+mn-cs"/>
              </a:rPr>
              <a:t>Orientation of employees and students to build cultural competency</a:t>
            </a:r>
            <a:r>
              <a:rPr lang="en-US" dirty="0" smtClean="0"/>
              <a:t> </a:t>
            </a:r>
          </a:p>
          <a:p>
            <a:endParaRPr lang="en-US" dirty="0" smtClean="0"/>
          </a:p>
          <a:p>
            <a:r>
              <a:rPr lang="en-US" dirty="0" smtClean="0"/>
              <a:t>Tactic 3. </a:t>
            </a:r>
          </a:p>
          <a:p>
            <a:r>
              <a:rPr lang="en-US" sz="1200" b="0" i="0" u="none" strike="noStrike" kern="1200" dirty="0" smtClean="0">
                <a:solidFill>
                  <a:schemeClr val="tx1"/>
                </a:solidFill>
                <a:latin typeface="+mn-lt"/>
                <a:ea typeface="+mn-ea"/>
                <a:cs typeface="+mn-cs"/>
              </a:rPr>
              <a:t>Collect and evaluate data that is representative of various student populations</a:t>
            </a:r>
          </a:p>
          <a:p>
            <a:r>
              <a:rPr lang="en-US" sz="1200" b="0" i="0" u="none" strike="noStrike" kern="1200" dirty="0" smtClean="0">
                <a:solidFill>
                  <a:schemeClr val="tx1"/>
                </a:solidFill>
                <a:latin typeface="+mn-lt"/>
                <a:ea typeface="+mn-ea"/>
                <a:cs typeface="+mn-cs"/>
              </a:rPr>
              <a:t>Secure dedicated funding for meaningful scholarships for a diverse student body</a:t>
            </a:r>
          </a:p>
          <a:p>
            <a:r>
              <a:rPr lang="en-US" sz="1200" b="0" i="0" u="none" strike="noStrike" kern="1200" dirty="0" smtClean="0">
                <a:solidFill>
                  <a:schemeClr val="tx1"/>
                </a:solidFill>
                <a:latin typeface="+mn-lt"/>
                <a:ea typeface="+mn-ea"/>
                <a:cs typeface="+mn-cs"/>
              </a:rPr>
              <a:t>Evaluate current programming and practices</a:t>
            </a:r>
            <a:r>
              <a:rPr lang="en-US" dirty="0" smtClean="0"/>
              <a:t> </a:t>
            </a:r>
            <a:r>
              <a:rPr lang="en-US" sz="1200" b="0" i="0" u="none" strike="noStrike" kern="1200" dirty="0" smtClean="0">
                <a:solidFill>
                  <a:schemeClr val="tx1"/>
                </a:solidFill>
                <a:latin typeface="+mn-lt"/>
                <a:ea typeface="+mn-ea"/>
                <a:cs typeface="+mn-cs"/>
              </a:rPr>
              <a:t>Identify and pilot new initiatives that promote best practice</a:t>
            </a:r>
            <a:r>
              <a:rPr lang="en-US" dirty="0" smtClean="0"/>
              <a:t> </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Keith Barnes, our new executive director for diversity,</a:t>
            </a:r>
            <a:r>
              <a:rPr lang="en-US" baseline="0" dirty="0" smtClean="0"/>
              <a:t> equity and inclusion has been in the process of setting the groundwork and forming strategic diversity teams. If any of you are wishing to join those efforts, please contact him at keith.barnes@ppcc.edu.</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As I mentioned in the Strategic Plan, we're already working on an integration of diversity and global study efforts. Here's a look at how faculty can get more involved with that.</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By the way, speaking of Global Studies, students can still sign up for </a:t>
            </a:r>
            <a:r>
              <a:rPr lang="en-US" sz="1200" b="1" i="0" kern="1200" dirty="0" smtClean="0">
                <a:solidFill>
                  <a:schemeClr val="tx1"/>
                </a:solidFill>
                <a:latin typeface="+mn-lt"/>
                <a:ea typeface="+mn-ea"/>
                <a:cs typeface="+mn-cs"/>
              </a:rPr>
              <a:t>Study Abroad</a:t>
            </a:r>
            <a:r>
              <a:rPr lang="en-US" sz="1200" b="0" i="0" kern="1200" dirty="0" smtClean="0">
                <a:solidFill>
                  <a:schemeClr val="tx1"/>
                </a:solidFill>
                <a:latin typeface="+mn-lt"/>
                <a:ea typeface="+mn-ea"/>
                <a:cs typeface="+mn-cs"/>
              </a:rPr>
              <a:t> through February 7th. Students and faculty will travel to Costa Rica in May 2017. To teach abroad in 2018, submit a faculty Letter of Intent by April 30th. For more information: ppcc.edu/global.</a:t>
            </a:r>
            <a:endParaRPr lang="en-US" dirty="0"/>
          </a:p>
        </p:txBody>
      </p:sp>
      <p:sp>
        <p:nvSpPr>
          <p:cNvPr id="4" name="Slide Number Placeholder 3"/>
          <p:cNvSpPr>
            <a:spLocks noGrp="1"/>
          </p:cNvSpPr>
          <p:nvPr>
            <p:ph type="sldNum" sz="quarter" idx="10"/>
          </p:nvPr>
        </p:nvSpPr>
        <p:spPr/>
        <p:txBody>
          <a:bodyPr/>
          <a:lstStyle/>
          <a:p>
            <a:fld id="{89905E91-8616-4EA6-9F28-C6BC379B1BD5}"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pPr/>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pPr/>
              <a:t>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pPr/>
              <a:t>1/10/17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pPr/>
              <a:t>1/10/17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pPr/>
              <a:t>1/10/17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29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68C2560D-EC28-3B41-86E8-18F1CE0113B4}" type="datetimeFigureOut">
              <a:rPr lang="en-US" smtClean="0"/>
              <a:pPr/>
              <a:t>1/10/17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Lst>
  <p:txStyles>
    <p:titleStyle>
      <a:lvl1pPr algn="ctr" defTabSz="457200" rtl="0" eaLnBrk="1" latinLnBrk="0" hangingPunct="1">
        <a:spcBef>
          <a:spcPct val="0"/>
        </a:spcBef>
        <a:buNone/>
        <a:defRPr sz="3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Hexagon 5"/>
          <p:cNvSpPr/>
          <p:nvPr/>
        </p:nvSpPr>
        <p:spPr>
          <a:xfrm rot="16200000">
            <a:off x="914400" y="-1236528"/>
            <a:ext cx="7315200" cy="6400800"/>
          </a:xfrm>
          <a:prstGeom prst="hexagon">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870871"/>
            <a:ext cx="7772400" cy="914400"/>
          </a:xfrm>
        </p:spPr>
        <p:txBody>
          <a:bodyPr>
            <a:normAutofit/>
          </a:bodyPr>
          <a:lstStyle/>
          <a:p>
            <a:r>
              <a:rPr lang="en-US" sz="4200" dirty="0"/>
              <a:t>President's Address</a:t>
            </a:r>
          </a:p>
        </p:txBody>
      </p:sp>
      <p:sp>
        <p:nvSpPr>
          <p:cNvPr id="3" name="Subtitle 2"/>
          <p:cNvSpPr>
            <a:spLocks noGrp="1"/>
          </p:cNvSpPr>
          <p:nvPr>
            <p:ph type="subTitle" idx="1"/>
          </p:nvPr>
        </p:nvSpPr>
        <p:spPr>
          <a:xfrm>
            <a:off x="1371600" y="2869935"/>
            <a:ext cx="6400800" cy="342900"/>
          </a:xfrm>
        </p:spPr>
        <p:txBody>
          <a:bodyPr>
            <a:noAutofit/>
          </a:bodyPr>
          <a:lstStyle/>
          <a:p>
            <a:r>
              <a:rPr lang="en-US" sz="1800" dirty="0"/>
              <a:t>PROFESSIONAL DEVELOPMENT WEEK | </a:t>
            </a:r>
            <a:r>
              <a:rPr lang="en-US" sz="1800" b="1" dirty="0"/>
              <a:t>SPRING 2017</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44562" y="3991104"/>
            <a:ext cx="1650849" cy="914400"/>
          </a:xfrm>
          <a:prstGeom prst="rect">
            <a:avLst/>
          </a:prstGeom>
        </p:spPr>
      </p:pic>
      <p:cxnSp>
        <p:nvCxnSpPr>
          <p:cNvPr id="9" name="Straight Connector 8"/>
          <p:cNvCxnSpPr/>
          <p:nvPr/>
        </p:nvCxnSpPr>
        <p:spPr>
          <a:xfrm>
            <a:off x="4066340" y="2759329"/>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287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Diversity</a:t>
            </a:r>
            <a:endParaRPr lang="en-US" dirty="0"/>
          </a:p>
        </p:txBody>
      </p:sp>
      <p:sp>
        <p:nvSpPr>
          <p:cNvPr id="4" name="Content Placeholder 3"/>
          <p:cNvSpPr>
            <a:spLocks noGrp="1"/>
          </p:cNvSpPr>
          <p:nvPr>
            <p:ph idx="1"/>
          </p:nvPr>
        </p:nvSpPr>
        <p:spPr>
          <a:xfrm>
            <a:off x="1949450" y="1828800"/>
            <a:ext cx="5257800" cy="3977217"/>
          </a:xfrm>
        </p:spPr>
        <p:txBody>
          <a:bodyPr>
            <a:normAutofit/>
          </a:bodyPr>
          <a:lstStyle/>
          <a:p>
            <a:pPr marL="0" indent="0">
              <a:buNone/>
            </a:pPr>
            <a:r>
              <a:rPr lang="en-US" sz="2400" b="1" dirty="0"/>
              <a:t>The teams will include</a:t>
            </a:r>
            <a:r>
              <a:rPr lang="en-US" sz="2400" b="1" dirty="0" smtClean="0"/>
              <a:t>:</a:t>
            </a:r>
          </a:p>
          <a:p>
            <a:pPr marL="0" indent="0">
              <a:buNone/>
            </a:pPr>
            <a:endParaRPr lang="en-US" sz="1800" dirty="0"/>
          </a:p>
          <a:p>
            <a:r>
              <a:rPr lang="en-US" sz="1800" dirty="0"/>
              <a:t>Workforce Diversity Commission</a:t>
            </a:r>
          </a:p>
          <a:p>
            <a:r>
              <a:rPr lang="en-US" sz="1800" dirty="0"/>
              <a:t>Curriculum Development</a:t>
            </a:r>
          </a:p>
          <a:p>
            <a:r>
              <a:rPr lang="en-US" sz="1800" dirty="0"/>
              <a:t>Cultural Competence Training Consortium</a:t>
            </a:r>
          </a:p>
          <a:p>
            <a:r>
              <a:rPr lang="en-US" sz="1800" dirty="0"/>
              <a:t>Campus Programs, Events and Observances</a:t>
            </a:r>
          </a:p>
          <a:p>
            <a:r>
              <a:rPr lang="en-US" sz="1800" dirty="0"/>
              <a:t>Student Recruitment</a:t>
            </a:r>
          </a:p>
          <a:p>
            <a:r>
              <a:rPr lang="en-US" sz="1800" dirty="0"/>
              <a:t>Student Retention</a:t>
            </a:r>
          </a:p>
          <a:p>
            <a:r>
              <a:rPr lang="en-US" sz="1800" dirty="0"/>
              <a:t>Multicultural Student Affairs/Organizations</a:t>
            </a:r>
          </a:p>
          <a:p>
            <a:r>
              <a:rPr lang="en-US" sz="1800" dirty="0"/>
              <a:t>Community Relations</a:t>
            </a:r>
          </a:p>
          <a:p>
            <a:r>
              <a:rPr lang="en-US" sz="1800" dirty="0"/>
              <a:t>Diverse/Cultural Affinity </a:t>
            </a:r>
            <a:r>
              <a:rPr lang="en-US" sz="1800" dirty="0" smtClean="0"/>
              <a:t>Groups</a:t>
            </a:r>
            <a:endParaRPr lang="en-US" sz="1800" dirty="0"/>
          </a:p>
        </p:txBody>
      </p:sp>
      <p:cxnSp>
        <p:nvCxnSpPr>
          <p:cNvPr id="5" name="Straight Connector 4"/>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910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Studies</a:t>
            </a:r>
            <a:endParaRPr lang="en-US" dirty="0"/>
          </a:p>
        </p:txBody>
      </p:sp>
      <p:sp>
        <p:nvSpPr>
          <p:cNvPr id="3" name="Content Placeholder 2"/>
          <p:cNvSpPr>
            <a:spLocks noGrp="1"/>
          </p:cNvSpPr>
          <p:nvPr>
            <p:ph idx="1"/>
          </p:nvPr>
        </p:nvSpPr>
        <p:spPr>
          <a:xfrm>
            <a:off x="1028700" y="1828800"/>
            <a:ext cx="7086600" cy="4083050"/>
          </a:xfrm>
        </p:spPr>
        <p:txBody>
          <a:bodyPr/>
          <a:lstStyle/>
          <a:p>
            <a:pPr marL="0" indent="0">
              <a:buNone/>
            </a:pPr>
            <a:r>
              <a:rPr lang="en-US" sz="1800" b="1" dirty="0">
                <a:solidFill>
                  <a:srgbClr val="FFFFFF"/>
                </a:solidFill>
                <a:latin typeface="Helvetica"/>
                <a:cs typeface="Helvetica"/>
              </a:rPr>
              <a:t>Provide and promote opportunities to experience and honor local and global cultures</a:t>
            </a:r>
          </a:p>
          <a:p>
            <a:pPr marL="338138" lvl="1" indent="-338138">
              <a:buFont typeface="Arial" charset="0"/>
              <a:buChar char="•"/>
            </a:pPr>
            <a:r>
              <a:rPr lang="en-US" sz="1800" dirty="0">
                <a:solidFill>
                  <a:srgbClr val="FFFFFF"/>
                </a:solidFill>
                <a:latin typeface="Helvetica"/>
                <a:cs typeface="Helvetica"/>
              </a:rPr>
              <a:t>Anyone with a global background or outlook is welcome</a:t>
            </a:r>
          </a:p>
          <a:p>
            <a:pPr marL="338138" lvl="1" indent="-338138">
              <a:buFont typeface="Arial" charset="0"/>
              <a:buChar char="•"/>
            </a:pPr>
            <a:r>
              <a:rPr lang="en-US" sz="1800" dirty="0">
                <a:solidFill>
                  <a:srgbClr val="FFFFFF"/>
                </a:solidFill>
                <a:latin typeface="Helvetica"/>
                <a:cs typeface="Helvetica"/>
              </a:rPr>
              <a:t>Association of students, staff, faculty and community members</a:t>
            </a:r>
          </a:p>
          <a:p>
            <a:pPr marL="338138" lvl="1" indent="-338138">
              <a:buFont typeface="Arial" charset="0"/>
              <a:buChar char="•"/>
            </a:pPr>
            <a:r>
              <a:rPr lang="en-US" sz="1800" dirty="0">
                <a:solidFill>
                  <a:srgbClr val="FFFFFF"/>
                </a:solidFill>
                <a:latin typeface="Helvetica"/>
                <a:cs typeface="Helvetica"/>
              </a:rPr>
              <a:t>Two events a year</a:t>
            </a:r>
          </a:p>
          <a:p>
            <a:pPr marL="338138" lvl="1" indent="-338138">
              <a:buFont typeface="Arial" charset="0"/>
              <a:buChar char="•"/>
            </a:pPr>
            <a:r>
              <a:rPr lang="en-US" sz="1800" dirty="0">
                <a:solidFill>
                  <a:srgbClr val="FFFFFF"/>
                </a:solidFill>
                <a:latin typeface="Helvetica"/>
                <a:cs typeface="Helvetica"/>
              </a:rPr>
              <a:t>Weekly round </a:t>
            </a:r>
            <a:r>
              <a:rPr lang="en-US" sz="1800" dirty="0" smtClean="0">
                <a:solidFill>
                  <a:srgbClr val="FFFFFF"/>
                </a:solidFill>
                <a:latin typeface="Helvetica"/>
                <a:cs typeface="Helvetica"/>
              </a:rPr>
              <a:t>table</a:t>
            </a:r>
          </a:p>
          <a:p>
            <a:pPr marL="457200" lvl="1" indent="0">
              <a:buNone/>
            </a:pPr>
            <a:endParaRPr lang="en-US" sz="1800" dirty="0">
              <a:solidFill>
                <a:srgbClr val="FFFFFF"/>
              </a:solidFill>
              <a:latin typeface="Helvetica"/>
              <a:cs typeface="Helvetica"/>
            </a:endParaRPr>
          </a:p>
          <a:p>
            <a:pPr marL="0" indent="0">
              <a:buNone/>
            </a:pPr>
            <a:r>
              <a:rPr lang="en-US" sz="1800" b="1" dirty="0">
                <a:solidFill>
                  <a:srgbClr val="FFFFFF"/>
                </a:solidFill>
                <a:latin typeface="Helvetica"/>
                <a:cs typeface="Helvetica"/>
              </a:rPr>
              <a:t>Study Abroad</a:t>
            </a:r>
          </a:p>
          <a:p>
            <a:pPr marL="338138" lvl="1" indent="-338138">
              <a:buFont typeface="Arial" charset="0"/>
              <a:buChar char="•"/>
            </a:pPr>
            <a:r>
              <a:rPr lang="en-US" sz="1800" dirty="0">
                <a:solidFill>
                  <a:srgbClr val="FFFFFF"/>
                </a:solidFill>
                <a:latin typeface="Helvetica"/>
                <a:cs typeface="Helvetica"/>
              </a:rPr>
              <a:t>Costa Rica in May 2017–9 days</a:t>
            </a:r>
          </a:p>
          <a:p>
            <a:pPr marL="338138" lvl="1" indent="-338138">
              <a:buFont typeface="Arial" charset="0"/>
              <a:buChar char="•"/>
            </a:pPr>
            <a:r>
              <a:rPr lang="en-US" sz="1800" dirty="0">
                <a:solidFill>
                  <a:srgbClr val="FFFFFF"/>
                </a:solidFill>
                <a:latin typeface="Helvetica"/>
                <a:cs typeface="Helvetica"/>
              </a:rPr>
              <a:t>PPCC credit-bearing courses—Late Start Spring 17</a:t>
            </a:r>
          </a:p>
          <a:p>
            <a:pPr marL="338138" lvl="1" indent="-338138">
              <a:buFont typeface="Arial" charset="0"/>
              <a:buChar char="•"/>
            </a:pPr>
            <a:r>
              <a:rPr lang="en-US" sz="1800" dirty="0">
                <a:solidFill>
                  <a:srgbClr val="FFFFFF"/>
                </a:solidFill>
                <a:latin typeface="Helvetica"/>
                <a:cs typeface="Helvetica"/>
              </a:rPr>
              <a:t>Courses Offered: Business, Communication, English, History, Outdoor Leadership, Photography, Political Science and </a:t>
            </a:r>
            <a:r>
              <a:rPr lang="en-US" sz="1800" dirty="0" smtClean="0">
                <a:solidFill>
                  <a:srgbClr val="FFFFFF"/>
                </a:solidFill>
                <a:latin typeface="Helvetica"/>
                <a:cs typeface="Helvetica"/>
              </a:rPr>
              <a:t>Spanish</a:t>
            </a:r>
            <a:endParaRPr lang="en-US" sz="1800" dirty="0">
              <a:solidFill>
                <a:srgbClr val="FFFFFF"/>
              </a:solidFill>
              <a:latin typeface="Helvetica"/>
              <a:cs typeface="Helvetica"/>
            </a:endParaRPr>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17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1348"/>
          <a:stretch/>
        </p:blipFill>
        <p:spPr>
          <a:xfrm>
            <a:off x="1" y="0"/>
            <a:ext cx="9143999" cy="6858000"/>
          </a:xfrm>
          <a:prstGeom prst="rect">
            <a:avLst/>
          </a:prstGeom>
        </p:spPr>
      </p:pic>
      <p:sp>
        <p:nvSpPr>
          <p:cNvPr id="5" name="Rectangle 4"/>
          <p:cNvSpPr/>
          <p:nvPr/>
        </p:nvSpPr>
        <p:spPr>
          <a:xfrm>
            <a:off x="1" y="2514600"/>
            <a:ext cx="9143999" cy="1828800"/>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8621"/>
            <a:ext cx="9144000" cy="1143000"/>
          </a:xfrm>
          <a:noFill/>
        </p:spPr>
        <p:txBody>
          <a:bodyPr/>
          <a:lstStyle/>
          <a:p>
            <a:r>
              <a:rPr lang="en-US" dirty="0" smtClean="0"/>
              <a:t>Key Accomplishments</a:t>
            </a:r>
            <a:endParaRPr lang="en-US" dirty="0"/>
          </a:p>
        </p:txBody>
      </p:sp>
      <p:cxnSp>
        <p:nvCxnSpPr>
          <p:cNvPr id="6" name="Straight Connector 5"/>
          <p:cNvCxnSpPr/>
          <p:nvPr/>
        </p:nvCxnSpPr>
        <p:spPr>
          <a:xfrm>
            <a:off x="4066340" y="3659395"/>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628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PPCC Foundation</a:t>
            </a:r>
            <a:endParaRPr lang="en-US" dirty="0"/>
          </a:p>
        </p:txBody>
      </p:sp>
      <p:sp>
        <p:nvSpPr>
          <p:cNvPr id="3" name="Content Placeholder 2"/>
          <p:cNvSpPr>
            <a:spLocks noGrp="1"/>
          </p:cNvSpPr>
          <p:nvPr>
            <p:ph idx="1"/>
          </p:nvPr>
        </p:nvSpPr>
        <p:spPr>
          <a:xfrm>
            <a:off x="1016000" y="2514599"/>
            <a:ext cx="7086600" cy="3158068"/>
          </a:xfrm>
        </p:spPr>
        <p:txBody>
          <a:bodyPr>
            <a:noAutofit/>
          </a:bodyPr>
          <a:lstStyle/>
          <a:p>
            <a:pPr marL="0" indent="0">
              <a:buNone/>
            </a:pPr>
            <a:r>
              <a:rPr lang="en-US" sz="1800" dirty="0"/>
              <a:t>A record </a:t>
            </a:r>
            <a:r>
              <a:rPr lang="en-US" sz="1800" b="1" dirty="0"/>
              <a:t>$1 million NEW funds raised for Scholarship Campaign in </a:t>
            </a:r>
            <a:r>
              <a:rPr lang="en-US" sz="1800" b="1" dirty="0" smtClean="0"/>
              <a:t>2016</a:t>
            </a:r>
          </a:p>
          <a:p>
            <a:pPr marL="0" indent="0">
              <a:buNone/>
            </a:pPr>
            <a:r>
              <a:rPr lang="en-US" sz="1800" dirty="0" smtClean="0"/>
              <a:t>All </a:t>
            </a:r>
            <a:r>
              <a:rPr lang="en-US" sz="1800" dirty="0"/>
              <a:t>new or increased </a:t>
            </a:r>
            <a:r>
              <a:rPr lang="en-US" sz="1800" dirty="0" smtClean="0"/>
              <a:t>contributions</a:t>
            </a:r>
          </a:p>
          <a:p>
            <a:r>
              <a:rPr lang="en-US" sz="1800" dirty="0" smtClean="0"/>
              <a:t>150 </a:t>
            </a:r>
            <a:r>
              <a:rPr lang="en-US" sz="1800" dirty="0"/>
              <a:t>donors</a:t>
            </a:r>
          </a:p>
          <a:p>
            <a:r>
              <a:rPr lang="en-US" sz="1800" dirty="0"/>
              <a:t>44 donors from faculty, staff and student </a:t>
            </a:r>
            <a:r>
              <a:rPr lang="en-US" sz="1800" dirty="0" smtClean="0"/>
              <a:t>body</a:t>
            </a:r>
          </a:p>
          <a:p>
            <a:pPr marL="0" indent="0">
              <a:buNone/>
            </a:pPr>
            <a:endParaRPr lang="en-US" sz="1800" dirty="0"/>
          </a:p>
          <a:p>
            <a:pPr marL="0" indent="0">
              <a:buNone/>
            </a:pPr>
            <a:r>
              <a:rPr lang="en-US" sz="1800" dirty="0"/>
              <a:t>Amounts awarded for FYE16 vs. FYE17 for CTE scholarships.</a:t>
            </a:r>
          </a:p>
          <a:p>
            <a:r>
              <a:rPr lang="en-US" sz="1800" dirty="0" smtClean="0"/>
              <a:t>2016 </a:t>
            </a:r>
            <a:r>
              <a:rPr lang="en-US" sz="1800" dirty="0"/>
              <a:t>= $199,066</a:t>
            </a:r>
          </a:p>
          <a:p>
            <a:r>
              <a:rPr lang="en-US" sz="1800" b="1" dirty="0" smtClean="0"/>
              <a:t>2017 </a:t>
            </a:r>
            <a:r>
              <a:rPr lang="en-US" sz="1800" b="1" dirty="0"/>
              <a:t>= $774,482</a:t>
            </a:r>
            <a:endParaRPr lang="en-US" sz="1800" dirty="0"/>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13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Scholarship Campaign </a:t>
            </a:r>
            <a:r>
              <a:rPr lang="en-US" dirty="0" smtClean="0"/>
              <a:t/>
            </a:r>
            <a:br>
              <a:rPr lang="en-US" dirty="0" smtClean="0"/>
            </a:br>
            <a:r>
              <a:rPr lang="en-US" dirty="0" smtClean="0"/>
              <a:t>Significant </a:t>
            </a:r>
            <a:r>
              <a:rPr lang="en-US" dirty="0"/>
              <a:t>Donors</a:t>
            </a:r>
          </a:p>
        </p:txBody>
      </p:sp>
      <p:sp>
        <p:nvSpPr>
          <p:cNvPr id="3" name="Content Placeholder 2"/>
          <p:cNvSpPr>
            <a:spLocks noGrp="1"/>
          </p:cNvSpPr>
          <p:nvPr>
            <p:ph idx="1"/>
          </p:nvPr>
        </p:nvSpPr>
        <p:spPr>
          <a:xfrm>
            <a:off x="1028700" y="2514600"/>
            <a:ext cx="7086600" cy="2501900"/>
          </a:xfrm>
        </p:spPr>
        <p:txBody>
          <a:bodyPr>
            <a:noAutofit/>
          </a:bodyPr>
          <a:lstStyle/>
          <a:p>
            <a:r>
              <a:rPr lang="en-US" sz="1800" dirty="0" smtClean="0"/>
              <a:t>$</a:t>
            </a:r>
            <a:r>
              <a:rPr lang="en-US" sz="1800" dirty="0"/>
              <a:t>493,000 Colorado Opportunity Scholarship Initiative</a:t>
            </a:r>
          </a:p>
          <a:p>
            <a:r>
              <a:rPr lang="en-US" sz="1800" dirty="0" smtClean="0"/>
              <a:t>$</a:t>
            </a:r>
            <a:r>
              <a:rPr lang="en-US" sz="1800" dirty="0"/>
              <a:t>160,000 GE Johnson Construction Community Foundation *</a:t>
            </a:r>
          </a:p>
          <a:p>
            <a:r>
              <a:rPr lang="en-US" sz="1800" dirty="0" smtClean="0"/>
              <a:t>$</a:t>
            </a:r>
            <a:r>
              <a:rPr lang="en-US" sz="1800" dirty="0"/>
              <a:t>75,000 The Anschutz Foundation *</a:t>
            </a:r>
          </a:p>
          <a:p>
            <a:r>
              <a:rPr lang="en-US" sz="1800" dirty="0" smtClean="0"/>
              <a:t>$</a:t>
            </a:r>
            <a:r>
              <a:rPr lang="en-US" sz="1800" dirty="0"/>
              <a:t>75,000 El </a:t>
            </a:r>
            <a:r>
              <a:rPr lang="en-US" sz="1800" dirty="0" err="1"/>
              <a:t>Pomar</a:t>
            </a:r>
            <a:r>
              <a:rPr lang="en-US" sz="1800" dirty="0"/>
              <a:t> Foundation</a:t>
            </a:r>
          </a:p>
          <a:p>
            <a:r>
              <a:rPr lang="en-US" sz="1800" dirty="0" smtClean="0"/>
              <a:t>$</a:t>
            </a:r>
            <a:r>
              <a:rPr lang="en-US" sz="1800" dirty="0"/>
              <a:t>60,000 Executive Women International *</a:t>
            </a:r>
          </a:p>
          <a:p>
            <a:r>
              <a:rPr lang="en-US" sz="1800" dirty="0" smtClean="0"/>
              <a:t>$</a:t>
            </a:r>
            <a:r>
              <a:rPr lang="en-US" sz="1800" dirty="0"/>
              <a:t>16,600 The Richard </a:t>
            </a:r>
            <a:r>
              <a:rPr lang="en-US" sz="1800" dirty="0" err="1"/>
              <a:t>Petritz</a:t>
            </a:r>
            <a:r>
              <a:rPr lang="en-US" sz="1800" dirty="0"/>
              <a:t> Foundation </a:t>
            </a:r>
            <a:r>
              <a:rPr lang="en-US" sz="1800" dirty="0" smtClean="0"/>
              <a:t>*</a:t>
            </a:r>
            <a:endParaRPr lang="en-US" sz="1800" dirty="0"/>
          </a:p>
          <a:p>
            <a:r>
              <a:rPr lang="en-US" sz="1800" dirty="0" smtClean="0"/>
              <a:t>$</a:t>
            </a:r>
            <a:r>
              <a:rPr lang="en-US" sz="1800" dirty="0"/>
              <a:t>10,000 Pikes Peak Scholarship Club </a:t>
            </a:r>
            <a:r>
              <a:rPr lang="en-US" sz="1800" dirty="0" smtClean="0"/>
              <a:t>*</a:t>
            </a:r>
            <a:endParaRPr lang="en-US" sz="1800" dirty="0"/>
          </a:p>
        </p:txBody>
      </p:sp>
      <p:cxnSp>
        <p:nvCxnSpPr>
          <p:cNvPr id="4" name="Straight Connector 3"/>
          <p:cNvCxnSpPr/>
          <p:nvPr/>
        </p:nvCxnSpPr>
        <p:spPr>
          <a:xfrm>
            <a:off x="4071745" y="1476666"/>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28700" y="6051034"/>
            <a:ext cx="7086600" cy="307777"/>
          </a:xfrm>
          <a:prstGeom prst="rect">
            <a:avLst/>
          </a:prstGeom>
        </p:spPr>
        <p:txBody>
          <a:bodyPr wrap="square">
            <a:spAutoFit/>
          </a:bodyPr>
          <a:lstStyle/>
          <a:p>
            <a:pPr algn="ctr"/>
            <a:r>
              <a:rPr lang="en-US" sz="1400" dirty="0">
                <a:solidFill>
                  <a:srgbClr val="FFFFFF"/>
                </a:solidFill>
              </a:rPr>
              <a:t>* </a:t>
            </a:r>
            <a:r>
              <a:rPr lang="en-US" sz="1400" dirty="0" smtClean="0">
                <a:solidFill>
                  <a:srgbClr val="FFFFFF"/>
                </a:solidFill>
              </a:rPr>
              <a:t>first </a:t>
            </a:r>
            <a:r>
              <a:rPr lang="en-US" sz="1400" dirty="0">
                <a:solidFill>
                  <a:srgbClr val="FFFFFF"/>
                </a:solidFill>
              </a:rPr>
              <a:t>time donors</a:t>
            </a:r>
          </a:p>
        </p:txBody>
      </p:sp>
    </p:spTree>
    <p:extLst>
      <p:ext uri="{BB962C8B-B14F-4D97-AF65-F5344CB8AC3E}">
        <p14:creationId xmlns:p14="http://schemas.microsoft.com/office/powerpoint/2010/main" val="2896014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EAB (Education Advisory </a:t>
            </a:r>
            <a:r>
              <a:rPr lang="en-US" dirty="0" smtClean="0"/>
              <a:t/>
            </a:r>
            <a:br>
              <a:rPr lang="en-US" dirty="0" smtClean="0"/>
            </a:br>
            <a:r>
              <a:rPr lang="en-US" dirty="0" smtClean="0"/>
              <a:t>Board</a:t>
            </a:r>
            <a:r>
              <a:rPr lang="en-US" dirty="0"/>
              <a:t>) Navigate</a:t>
            </a:r>
          </a:p>
        </p:txBody>
      </p:sp>
      <p:sp>
        <p:nvSpPr>
          <p:cNvPr id="3" name="Content Placeholder 2"/>
          <p:cNvSpPr>
            <a:spLocks noGrp="1"/>
          </p:cNvSpPr>
          <p:nvPr>
            <p:ph idx="1"/>
          </p:nvPr>
        </p:nvSpPr>
        <p:spPr>
          <a:xfrm>
            <a:off x="1028700" y="2514599"/>
            <a:ext cx="7086600" cy="2353733"/>
          </a:xfrm>
        </p:spPr>
        <p:txBody>
          <a:bodyPr>
            <a:noAutofit/>
          </a:bodyPr>
          <a:lstStyle/>
          <a:p>
            <a:pPr marL="0" indent="0">
              <a:buNone/>
            </a:pPr>
            <a:r>
              <a:rPr lang="en-US" sz="1800" dirty="0"/>
              <a:t>System-wide initiative to assist new entering students with the enrollment process and career </a:t>
            </a:r>
            <a:r>
              <a:rPr lang="en-US" sz="1800" dirty="0" smtClean="0"/>
              <a:t>planning.</a:t>
            </a:r>
          </a:p>
          <a:p>
            <a:pPr marL="0" indent="0">
              <a:buNone/>
            </a:pPr>
            <a:endParaRPr lang="en-US" sz="1800" dirty="0"/>
          </a:p>
          <a:p>
            <a:pPr marL="0" indent="0">
              <a:buNone/>
            </a:pPr>
            <a:r>
              <a:rPr lang="en-US" sz="1800" b="1" dirty="0" smtClean="0"/>
              <a:t>Phase </a:t>
            </a:r>
            <a:r>
              <a:rPr lang="en-US" sz="1800" b="1" dirty="0"/>
              <a:t>1: </a:t>
            </a:r>
            <a:r>
              <a:rPr lang="en-US" sz="1800" dirty="0"/>
              <a:t>A system to guide careers and choose classes, starts in </a:t>
            </a:r>
            <a:r>
              <a:rPr lang="en-US" sz="1800" dirty="0" smtClean="0"/>
              <a:t>January</a:t>
            </a:r>
          </a:p>
          <a:p>
            <a:pPr marL="0" indent="0">
              <a:buNone/>
            </a:pPr>
            <a:r>
              <a:rPr lang="en-US" sz="1800" b="1" dirty="0" smtClean="0"/>
              <a:t>Phase </a:t>
            </a:r>
            <a:r>
              <a:rPr lang="en-US" sz="1800" b="1" dirty="0"/>
              <a:t>2: </a:t>
            </a:r>
            <a:r>
              <a:rPr lang="en-US" sz="1800" dirty="0"/>
              <a:t>Provides an improved registration and scheduling platform for all students, scheduled for implementation in spring of 2017.</a:t>
            </a:r>
          </a:p>
        </p:txBody>
      </p:sp>
      <p:cxnSp>
        <p:nvCxnSpPr>
          <p:cNvPr id="5" name="Straight Connector 4"/>
          <p:cNvCxnSpPr/>
          <p:nvPr/>
        </p:nvCxnSpPr>
        <p:spPr>
          <a:xfrm>
            <a:off x="4071745" y="1476666"/>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027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PPCC is becoming a </a:t>
            </a:r>
            <a:r>
              <a:rPr lang="en-US" dirty="0" smtClean="0"/>
              <a:t/>
            </a:r>
            <a:br>
              <a:rPr lang="en-US" dirty="0" smtClean="0"/>
            </a:br>
            <a:r>
              <a:rPr lang="en-US" dirty="0" smtClean="0"/>
              <a:t>leader </a:t>
            </a:r>
            <a:r>
              <a:rPr lang="en-US" dirty="0"/>
              <a:t>in </a:t>
            </a:r>
            <a:r>
              <a:rPr lang="en-US" dirty="0" err="1"/>
              <a:t>cybersecurity</a:t>
            </a:r>
            <a:r>
              <a:rPr lang="en-US" dirty="0"/>
              <a:t> </a:t>
            </a:r>
          </a:p>
        </p:txBody>
      </p:sp>
      <p:sp>
        <p:nvSpPr>
          <p:cNvPr id="3" name="Content Placeholder 2"/>
          <p:cNvSpPr>
            <a:spLocks noGrp="1"/>
          </p:cNvSpPr>
          <p:nvPr>
            <p:ph idx="1"/>
          </p:nvPr>
        </p:nvSpPr>
        <p:spPr>
          <a:xfrm>
            <a:off x="573617" y="1828800"/>
            <a:ext cx="8001000" cy="4358216"/>
          </a:xfrm>
        </p:spPr>
        <p:txBody>
          <a:bodyPr>
            <a:noAutofit/>
          </a:bodyPr>
          <a:lstStyle/>
          <a:p>
            <a:pPr marL="0" indent="0">
              <a:buNone/>
            </a:pPr>
            <a:r>
              <a:rPr lang="en-US" sz="1700" dirty="0"/>
              <a:t>The demand for </a:t>
            </a:r>
            <a:r>
              <a:rPr lang="en-US" sz="1700" dirty="0" err="1"/>
              <a:t>cybersecurity</a:t>
            </a:r>
            <a:r>
              <a:rPr lang="en-US" sz="1700" dirty="0"/>
              <a:t> jobs has grown 90% in the past five years.. In Colorado Springs, about 100 open positions await qualified workers. </a:t>
            </a:r>
            <a:endParaRPr lang="en-US" sz="1700" dirty="0" smtClean="0"/>
          </a:p>
          <a:p>
            <a:pPr marL="0" indent="0">
              <a:buNone/>
            </a:pPr>
            <a:endParaRPr lang="en-US" sz="1700" dirty="0"/>
          </a:p>
          <a:p>
            <a:pPr marL="0" indent="0">
              <a:buNone/>
            </a:pPr>
            <a:r>
              <a:rPr lang="en-US" sz="1700" dirty="0"/>
              <a:t>Being more nimble than many higher education institutions, </a:t>
            </a:r>
            <a:r>
              <a:rPr lang="en-US" sz="1700" dirty="0" smtClean="0"/>
              <a:t>PPCC </a:t>
            </a:r>
            <a:r>
              <a:rPr lang="en-US" sz="1700" dirty="0"/>
              <a:t>is uniquely positioned to become a major training facility for this growing field. </a:t>
            </a:r>
            <a:endParaRPr lang="en-US" sz="1700" dirty="0" smtClean="0"/>
          </a:p>
          <a:p>
            <a:pPr marL="0" indent="0">
              <a:buNone/>
            </a:pPr>
            <a:endParaRPr lang="en-US" sz="1700" dirty="0"/>
          </a:p>
          <a:p>
            <a:pPr marL="0" indent="0">
              <a:buNone/>
            </a:pPr>
            <a:r>
              <a:rPr lang="en-US" sz="1700" b="1" dirty="0"/>
              <a:t>In 2016, </a:t>
            </a:r>
            <a:r>
              <a:rPr lang="en-US" sz="1700" b="1" dirty="0" smtClean="0"/>
              <a:t>PPCC:</a:t>
            </a:r>
          </a:p>
          <a:p>
            <a:r>
              <a:rPr lang="en-US" sz="1700" dirty="0" smtClean="0"/>
              <a:t>Created </a:t>
            </a:r>
            <a:r>
              <a:rPr lang="en-US" sz="1700" dirty="0"/>
              <a:t>a partnership with </a:t>
            </a:r>
            <a:r>
              <a:rPr lang="en-US" sz="1700" dirty="0" err="1"/>
              <a:t>SecureSet</a:t>
            </a:r>
            <a:r>
              <a:rPr lang="en-US" sz="1700" dirty="0"/>
              <a:t> to create fast track to cyber certification </a:t>
            </a:r>
          </a:p>
          <a:p>
            <a:r>
              <a:rPr lang="en-US" sz="1700" dirty="0"/>
              <a:t>Added to the basic </a:t>
            </a:r>
            <a:r>
              <a:rPr lang="en-US" sz="1700" dirty="0" err="1"/>
              <a:t>cybersecurity</a:t>
            </a:r>
            <a:r>
              <a:rPr lang="en-US" sz="1700" dirty="0"/>
              <a:t> certificates that are part of an IT degree: </a:t>
            </a:r>
            <a:endParaRPr lang="en-US" sz="1700" dirty="0" smtClean="0"/>
          </a:p>
          <a:p>
            <a:pPr lvl="1"/>
            <a:r>
              <a:rPr lang="en-US" sz="1600" dirty="0" smtClean="0"/>
              <a:t>Network</a:t>
            </a:r>
            <a:r>
              <a:rPr lang="en-US" sz="1600" dirty="0"/>
              <a:t>+</a:t>
            </a:r>
          </a:p>
          <a:p>
            <a:pPr lvl="1"/>
            <a:r>
              <a:rPr lang="en-US" sz="1600" dirty="0"/>
              <a:t>Security+</a:t>
            </a:r>
          </a:p>
          <a:p>
            <a:pPr marL="0" indent="0">
              <a:buNone/>
            </a:pPr>
            <a:endParaRPr lang="en-US" sz="1700" dirty="0" smtClean="0"/>
          </a:p>
          <a:p>
            <a:pPr marL="0" indent="0">
              <a:buNone/>
            </a:pPr>
            <a:r>
              <a:rPr lang="en-US" sz="1700" dirty="0" smtClean="0"/>
              <a:t>Also</a:t>
            </a:r>
            <a:r>
              <a:rPr lang="en-US" sz="1700" dirty="0"/>
              <a:t>, to develop interest in the field, we're now offering regular Cyber Capture the Flag Computer Security Exercises.</a:t>
            </a:r>
          </a:p>
        </p:txBody>
      </p:sp>
      <p:cxnSp>
        <p:nvCxnSpPr>
          <p:cNvPr id="5" name="Straight Connector 4"/>
          <p:cNvCxnSpPr/>
          <p:nvPr/>
        </p:nvCxnSpPr>
        <p:spPr>
          <a:xfrm>
            <a:off x="4071745" y="1476666"/>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72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NICE grant helps us expand efforts </a:t>
            </a:r>
          </a:p>
        </p:txBody>
      </p:sp>
      <p:sp>
        <p:nvSpPr>
          <p:cNvPr id="3" name="Content Placeholder 2"/>
          <p:cNvSpPr>
            <a:spLocks noGrp="1"/>
          </p:cNvSpPr>
          <p:nvPr>
            <p:ph idx="1"/>
          </p:nvPr>
        </p:nvSpPr>
        <p:spPr>
          <a:xfrm>
            <a:off x="1028700" y="1600200"/>
            <a:ext cx="7277100" cy="2669117"/>
          </a:xfrm>
        </p:spPr>
        <p:txBody>
          <a:bodyPr>
            <a:noAutofit/>
          </a:bodyPr>
          <a:lstStyle/>
          <a:p>
            <a:pPr marL="0" indent="0">
              <a:buNone/>
            </a:pPr>
            <a:r>
              <a:rPr lang="en-US" sz="1800" dirty="0"/>
              <a:t>National Initiative for </a:t>
            </a:r>
            <a:r>
              <a:rPr lang="en-US" sz="1800" dirty="0" err="1"/>
              <a:t>Cybersecurity</a:t>
            </a:r>
            <a:r>
              <a:rPr lang="en-US" sz="1800" dirty="0"/>
              <a:t> Education (NICE) grant for $</a:t>
            </a:r>
            <a:r>
              <a:rPr lang="en-US" sz="1800" dirty="0" smtClean="0"/>
              <a:t>199,681</a:t>
            </a:r>
          </a:p>
          <a:p>
            <a:pPr marL="0" indent="0">
              <a:buNone/>
            </a:pPr>
            <a:endParaRPr lang="en-US" sz="1800" dirty="0" smtClean="0"/>
          </a:p>
          <a:p>
            <a:pPr marL="0" indent="0">
              <a:buNone/>
            </a:pPr>
            <a:r>
              <a:rPr lang="en-US" sz="1800" dirty="0" smtClean="0"/>
              <a:t>Expands </a:t>
            </a:r>
            <a:r>
              <a:rPr lang="en-US" sz="1800" dirty="0"/>
              <a:t>efforts and creates new partnerships </a:t>
            </a:r>
            <a:r>
              <a:rPr lang="en-US" sz="1800" dirty="0" smtClean="0"/>
              <a:t>with:</a:t>
            </a:r>
          </a:p>
          <a:p>
            <a:r>
              <a:rPr lang="en-US" sz="1800" dirty="0" smtClean="0"/>
              <a:t>Local </a:t>
            </a:r>
            <a:r>
              <a:rPr lang="en-US" sz="1800" dirty="0"/>
              <a:t>cyber companies, including </a:t>
            </a:r>
            <a:r>
              <a:rPr lang="en-US" sz="1800" dirty="0" err="1"/>
              <a:t>rootB</a:t>
            </a:r>
            <a:r>
              <a:rPr lang="en-US" sz="1800" dirty="0"/>
              <a:t> and </a:t>
            </a:r>
            <a:r>
              <a:rPr lang="en-US" sz="1800" dirty="0" err="1"/>
              <a:t>Boecore</a:t>
            </a:r>
            <a:endParaRPr lang="en-US" sz="1800" dirty="0"/>
          </a:p>
          <a:p>
            <a:r>
              <a:rPr lang="en-US" sz="1800" dirty="0"/>
              <a:t>Area high schools to start programs at Colorado Springs School District 11, </a:t>
            </a:r>
            <a:r>
              <a:rPr lang="en-US" sz="1800" dirty="0" err="1"/>
              <a:t>Widefield</a:t>
            </a:r>
            <a:r>
              <a:rPr lang="en-US" sz="1800" dirty="0"/>
              <a:t> School District 3 and Fountain-Fort Carson School District 8</a:t>
            </a:r>
            <a:r>
              <a:rPr lang="en-US" sz="1800" dirty="0" smtClean="0"/>
              <a:t>.</a:t>
            </a:r>
            <a:endParaRPr lang="en-US" sz="1800" dirty="0"/>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998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struction.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Rectangle 7"/>
          <p:cNvSpPr/>
          <p:nvPr/>
        </p:nvSpPr>
        <p:spPr>
          <a:xfrm>
            <a:off x="1" y="2514600"/>
            <a:ext cx="9143999" cy="18288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a:xfrm>
            <a:off x="457200" y="2338398"/>
            <a:ext cx="8229600" cy="1143000"/>
          </a:xfrm>
        </p:spPr>
        <p:txBody>
          <a:bodyPr/>
          <a:lstStyle/>
          <a:p>
            <a:r>
              <a:rPr lang="en-US" dirty="0"/>
              <a:t>A new construction program</a:t>
            </a:r>
          </a:p>
        </p:txBody>
      </p:sp>
      <p:sp>
        <p:nvSpPr>
          <p:cNvPr id="4" name="Rectangle 3"/>
          <p:cNvSpPr/>
          <p:nvPr/>
        </p:nvSpPr>
        <p:spPr>
          <a:xfrm>
            <a:off x="457200" y="3481398"/>
            <a:ext cx="8229600" cy="646331"/>
          </a:xfrm>
          <a:prstGeom prst="rect">
            <a:avLst/>
          </a:prstGeom>
        </p:spPr>
        <p:txBody>
          <a:bodyPr wrap="square">
            <a:spAutoFit/>
          </a:bodyPr>
          <a:lstStyle/>
          <a:p>
            <a:pPr algn="ctr"/>
            <a:r>
              <a:rPr lang="en-US" dirty="0">
                <a:solidFill>
                  <a:srgbClr val="FFFFFF"/>
                </a:solidFill>
              </a:rPr>
              <a:t>THANKS TO THE GIFT FROM THE GE JOHNSON CONSTRUCTION COMMUNITY FOUNDATION</a:t>
            </a:r>
          </a:p>
        </p:txBody>
      </p:sp>
      <p:cxnSp>
        <p:nvCxnSpPr>
          <p:cNvPr id="6" name="Straight Connector 5"/>
          <p:cNvCxnSpPr/>
          <p:nvPr/>
        </p:nvCxnSpPr>
        <p:spPr>
          <a:xfrm>
            <a:off x="4071745" y="329701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59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Marketing Campaign</a:t>
            </a:r>
          </a:p>
        </p:txBody>
      </p:sp>
      <p:sp>
        <p:nvSpPr>
          <p:cNvPr id="3" name="Content Placeholder 2"/>
          <p:cNvSpPr>
            <a:spLocks noGrp="1"/>
          </p:cNvSpPr>
          <p:nvPr>
            <p:ph idx="1"/>
          </p:nvPr>
        </p:nvSpPr>
        <p:spPr>
          <a:xfrm>
            <a:off x="1028700" y="1663700"/>
            <a:ext cx="7086600" cy="2696633"/>
          </a:xfrm>
        </p:spPr>
        <p:txBody>
          <a:bodyPr>
            <a:normAutofit/>
          </a:bodyPr>
          <a:lstStyle/>
          <a:p>
            <a:pPr marL="0" indent="0">
              <a:buNone/>
            </a:pPr>
            <a:r>
              <a:rPr lang="en-US" sz="1800" dirty="0"/>
              <a:t>In June, our marketing department launched its first digital campaign, segmenting out nine audiences, from traditional high school students to military to those trying to change careers</a:t>
            </a:r>
            <a:r>
              <a:rPr lang="en-US" sz="1800" dirty="0" smtClean="0"/>
              <a:t>.</a:t>
            </a:r>
          </a:p>
          <a:p>
            <a:pPr marL="0" indent="0">
              <a:buNone/>
            </a:pPr>
            <a:endParaRPr lang="en-US" sz="1800" dirty="0"/>
          </a:p>
          <a:p>
            <a:pPr marL="0" indent="0">
              <a:buNone/>
            </a:pPr>
            <a:r>
              <a:rPr lang="en-US" sz="2400" b="1" dirty="0" smtClean="0"/>
              <a:t>Results</a:t>
            </a:r>
          </a:p>
          <a:p>
            <a:r>
              <a:rPr lang="en-US" sz="1800" dirty="0"/>
              <a:t>Impressions: 7.4 million</a:t>
            </a:r>
          </a:p>
          <a:p>
            <a:r>
              <a:rPr lang="sv-SE" sz="1800" dirty="0" err="1"/>
              <a:t>Clicks</a:t>
            </a:r>
            <a:r>
              <a:rPr lang="sv-SE" sz="1800" dirty="0"/>
              <a:t>: 10,643</a:t>
            </a:r>
            <a:endParaRPr lang="en-US" sz="1800" dirty="0"/>
          </a:p>
        </p:txBody>
      </p:sp>
      <p:cxnSp>
        <p:nvCxnSpPr>
          <p:cNvPr id="5" name="Straight Connector 4"/>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Civilian DIGITAL.jpg"/>
          <p:cNvPicPr>
            <a:picLocks noChangeAspect="1"/>
          </p:cNvPicPr>
          <p:nvPr/>
        </p:nvPicPr>
        <p:blipFill>
          <a:blip r:embed="rId3"/>
          <a:stretch>
            <a:fillRect/>
          </a:stretch>
        </p:blipFill>
        <p:spPr>
          <a:xfrm>
            <a:off x="6026999" y="3886200"/>
            <a:ext cx="2760133" cy="2760133"/>
          </a:xfrm>
          <a:prstGeom prst="rect">
            <a:avLst/>
          </a:prstGeom>
        </p:spPr>
      </p:pic>
      <p:pic>
        <p:nvPicPr>
          <p:cNvPr id="8" name="Picture 7" descr="Reinvent DIGITAL.jpg"/>
          <p:cNvPicPr>
            <a:picLocks noChangeAspect="1"/>
          </p:cNvPicPr>
          <p:nvPr/>
        </p:nvPicPr>
        <p:blipFill>
          <a:blip r:embed="rId4"/>
          <a:stretch>
            <a:fillRect/>
          </a:stretch>
        </p:blipFill>
        <p:spPr>
          <a:xfrm>
            <a:off x="4260850" y="4868333"/>
            <a:ext cx="1766150" cy="1766150"/>
          </a:xfrm>
          <a:prstGeom prst="rect">
            <a:avLst/>
          </a:prstGeom>
        </p:spPr>
      </p:pic>
      <p:pic>
        <p:nvPicPr>
          <p:cNvPr id="9" name="Picture 8" descr="Afford DIGITAL.jpg"/>
          <p:cNvPicPr>
            <a:picLocks noChangeAspect="1"/>
          </p:cNvPicPr>
          <p:nvPr/>
        </p:nvPicPr>
        <p:blipFill>
          <a:blip r:embed="rId5"/>
          <a:stretch>
            <a:fillRect/>
          </a:stretch>
        </p:blipFill>
        <p:spPr>
          <a:xfrm>
            <a:off x="2482850" y="4868333"/>
            <a:ext cx="1778000" cy="1778000"/>
          </a:xfrm>
          <a:prstGeom prst="rect">
            <a:avLst/>
          </a:prstGeom>
        </p:spPr>
      </p:pic>
      <p:pic>
        <p:nvPicPr>
          <p:cNvPr id="10" name="Picture 9" descr="Mother and child DIGITAL.jpg"/>
          <p:cNvPicPr>
            <a:picLocks noChangeAspect="1"/>
          </p:cNvPicPr>
          <p:nvPr/>
        </p:nvPicPr>
        <p:blipFill>
          <a:blip r:embed="rId6"/>
          <a:stretch>
            <a:fillRect/>
          </a:stretch>
        </p:blipFill>
        <p:spPr>
          <a:xfrm>
            <a:off x="716700" y="4874683"/>
            <a:ext cx="1766150" cy="1766150"/>
          </a:xfrm>
          <a:prstGeom prst="rect">
            <a:avLst/>
          </a:prstGeom>
        </p:spPr>
      </p:pic>
    </p:spTree>
    <p:extLst>
      <p:ext uri="{BB962C8B-B14F-4D97-AF65-F5344CB8AC3E}">
        <p14:creationId xmlns:p14="http://schemas.microsoft.com/office/powerpoint/2010/main" val="156970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itehous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Rectangle 4"/>
          <p:cNvSpPr/>
          <p:nvPr/>
        </p:nvSpPr>
        <p:spPr>
          <a:xfrm>
            <a:off x="1" y="2514600"/>
            <a:ext cx="9143999" cy="1828800"/>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8621"/>
            <a:ext cx="9144000" cy="1143000"/>
          </a:xfrm>
          <a:noFill/>
        </p:spPr>
        <p:txBody>
          <a:bodyPr/>
          <a:lstStyle/>
          <a:p>
            <a:r>
              <a:rPr lang="en-US" dirty="0" smtClean="0"/>
              <a:t>The Big Picture</a:t>
            </a:r>
            <a:endParaRPr lang="en-US" dirty="0"/>
          </a:p>
        </p:txBody>
      </p:sp>
      <p:cxnSp>
        <p:nvCxnSpPr>
          <p:cNvPr id="6" name="Straight Connector 5"/>
          <p:cNvCxnSpPr/>
          <p:nvPr/>
        </p:nvCxnSpPr>
        <p:spPr>
          <a:xfrm>
            <a:off x="4066340" y="3659395"/>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815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a:t>
            </a:r>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1144348236"/>
              </p:ext>
            </p:extLst>
          </p:nvPr>
        </p:nvGraphicFramePr>
        <p:xfrm>
          <a:off x="457200" y="2677160"/>
          <a:ext cx="8229600" cy="1483360"/>
        </p:xfrm>
        <a:graphic>
          <a:graphicData uri="http://schemas.openxmlformats.org/drawingml/2006/table">
            <a:tbl>
              <a:tblPr firstRow="1" bandRow="1">
                <a:tableStyleId>{5C22544A-7EE6-4342-B048-85BDC9FD1C3A}</a:tableStyleId>
              </a:tblPr>
              <a:tblGrid>
                <a:gridCol w="1270000"/>
                <a:gridCol w="1259840"/>
                <a:gridCol w="914400"/>
                <a:gridCol w="2164080"/>
                <a:gridCol w="2621280"/>
              </a:tblGrid>
              <a:tr h="370840">
                <a:tc>
                  <a:txBody>
                    <a:bodyPr/>
                    <a:lstStyle/>
                    <a:p>
                      <a:endParaRPr lang="en-US" dirty="0"/>
                    </a:p>
                  </a:txBody>
                  <a:tcPr/>
                </a:tc>
                <a:tc>
                  <a:txBody>
                    <a:bodyPr/>
                    <a:lstStyle/>
                    <a:p>
                      <a:r>
                        <a:rPr lang="en-US" sz="1800" b="1" dirty="0" smtClean="0"/>
                        <a:t>Summer</a:t>
                      </a:r>
                      <a:endParaRPr lang="en-US" dirty="0"/>
                    </a:p>
                  </a:txBody>
                  <a:tcPr/>
                </a:tc>
                <a:tc>
                  <a:txBody>
                    <a:bodyPr/>
                    <a:lstStyle/>
                    <a:p>
                      <a:r>
                        <a:rPr lang="en-US" dirty="0" smtClean="0"/>
                        <a:t>Fall</a:t>
                      </a:r>
                      <a:endParaRPr lang="en-US" dirty="0"/>
                    </a:p>
                  </a:txBody>
                  <a:tcPr/>
                </a:tc>
                <a:tc>
                  <a:txBody>
                    <a:bodyPr/>
                    <a:lstStyle/>
                    <a:p>
                      <a:r>
                        <a:rPr lang="en-US" dirty="0" smtClean="0"/>
                        <a:t>Spring</a:t>
                      </a:r>
                      <a:endParaRPr lang="en-US" dirty="0"/>
                    </a:p>
                  </a:txBody>
                  <a:tcPr/>
                </a:tc>
                <a:tc>
                  <a:txBody>
                    <a:bodyPr/>
                    <a:lstStyle/>
                    <a:p>
                      <a:r>
                        <a:rPr lang="en-US" dirty="0" smtClean="0"/>
                        <a:t>AY</a:t>
                      </a:r>
                      <a:endParaRPr lang="en-US" dirty="0"/>
                    </a:p>
                  </a:txBody>
                  <a:tcPr/>
                </a:tc>
              </a:tr>
              <a:tr h="370840">
                <a:tc>
                  <a:txBody>
                    <a:bodyPr/>
                    <a:lstStyle/>
                    <a:p>
                      <a:r>
                        <a:rPr lang="en-US" sz="1600" dirty="0" smtClean="0">
                          <a:solidFill>
                            <a:schemeClr val="bg1"/>
                          </a:solidFill>
                        </a:rPr>
                        <a:t>AY 15/16</a:t>
                      </a:r>
                      <a:endParaRPr lang="en-US" sz="1600" dirty="0">
                        <a:solidFill>
                          <a:schemeClr val="bg1"/>
                        </a:solidFill>
                      </a:endParaRPr>
                    </a:p>
                  </a:txBody>
                  <a:tcPr>
                    <a:solidFill>
                      <a:schemeClr val="bg1">
                        <a:alpha val="20000"/>
                      </a:schemeClr>
                    </a:solidFill>
                  </a:tcPr>
                </a:tc>
                <a:tc>
                  <a:txBody>
                    <a:bodyPr/>
                    <a:lstStyle/>
                    <a:p>
                      <a:r>
                        <a:rPr lang="en-US" sz="1600" dirty="0" smtClean="0">
                          <a:solidFill>
                            <a:schemeClr val="bg1"/>
                          </a:solidFill>
                        </a:rPr>
                        <a:t>2,347</a:t>
                      </a:r>
                      <a:endParaRPr lang="en-US" sz="1600" dirty="0">
                        <a:solidFill>
                          <a:schemeClr val="bg1"/>
                        </a:solidFill>
                      </a:endParaRPr>
                    </a:p>
                  </a:txBody>
                  <a:tcPr>
                    <a:solidFill>
                      <a:schemeClr val="bg1">
                        <a:alpha val="20000"/>
                      </a:schemeClr>
                    </a:solidFill>
                  </a:tcPr>
                </a:tc>
                <a:tc>
                  <a:txBody>
                    <a:bodyPr/>
                    <a:lstStyle/>
                    <a:p>
                      <a:r>
                        <a:rPr lang="en-US" sz="1600" dirty="0" smtClean="0">
                          <a:solidFill>
                            <a:schemeClr val="bg1"/>
                          </a:solidFill>
                        </a:rPr>
                        <a:t>8,170</a:t>
                      </a:r>
                      <a:endParaRPr lang="en-US" sz="1600" dirty="0">
                        <a:solidFill>
                          <a:schemeClr val="bg1"/>
                        </a:solidFill>
                      </a:endParaRPr>
                    </a:p>
                  </a:txBody>
                  <a:tcPr>
                    <a:solidFill>
                      <a:schemeClr val="bg1">
                        <a:alpha val="20000"/>
                      </a:schemeClr>
                    </a:solidFill>
                  </a:tcPr>
                </a:tc>
                <a:tc>
                  <a:txBody>
                    <a:bodyPr/>
                    <a:lstStyle/>
                    <a:p>
                      <a:r>
                        <a:rPr lang="en-US" sz="1600" dirty="0" smtClean="0">
                          <a:solidFill>
                            <a:schemeClr val="bg1"/>
                          </a:solidFill>
                        </a:rPr>
                        <a:t>7,703 (as of Jan</a:t>
                      </a:r>
                      <a:r>
                        <a:rPr lang="en-US" sz="1600" baseline="0" dirty="0" smtClean="0">
                          <a:solidFill>
                            <a:schemeClr val="bg1"/>
                          </a:solidFill>
                        </a:rPr>
                        <a:t> 10</a:t>
                      </a:r>
                      <a:r>
                        <a:rPr lang="en-US" sz="1600" dirty="0" smtClean="0">
                          <a:solidFill>
                            <a:schemeClr val="bg1"/>
                          </a:solidFill>
                        </a:rPr>
                        <a:t>)</a:t>
                      </a:r>
                      <a:endParaRPr lang="en-US" sz="1600" dirty="0">
                        <a:solidFill>
                          <a:schemeClr val="bg1"/>
                        </a:solidFill>
                      </a:endParaRPr>
                    </a:p>
                  </a:txBody>
                  <a:tcPr>
                    <a:solidFill>
                      <a:schemeClr val="bg1">
                        <a:alpha val="20000"/>
                      </a:schemeClr>
                    </a:solidFill>
                  </a:tcPr>
                </a:tc>
                <a:tc>
                  <a:txBody>
                    <a:bodyPr/>
                    <a:lstStyle/>
                    <a:p>
                      <a:r>
                        <a:rPr lang="en-US" sz="1600" dirty="0" smtClean="0">
                          <a:solidFill>
                            <a:schemeClr val="bg1"/>
                          </a:solidFill>
                        </a:rPr>
                        <a:t>18,221 ( as of Jan</a:t>
                      </a:r>
                      <a:r>
                        <a:rPr lang="en-US" sz="1600" baseline="0" dirty="0" smtClean="0">
                          <a:solidFill>
                            <a:schemeClr val="bg1"/>
                          </a:solidFill>
                        </a:rPr>
                        <a:t> 10</a:t>
                      </a:r>
                      <a:r>
                        <a:rPr lang="en-US" sz="1600" dirty="0" smtClean="0">
                          <a:solidFill>
                            <a:schemeClr val="bg1"/>
                          </a:solidFill>
                        </a:rPr>
                        <a:t>)</a:t>
                      </a:r>
                      <a:endParaRPr lang="en-US" sz="1600" dirty="0">
                        <a:solidFill>
                          <a:schemeClr val="bg1"/>
                        </a:solidFill>
                      </a:endParaRPr>
                    </a:p>
                  </a:txBody>
                  <a:tcPr>
                    <a:solidFill>
                      <a:schemeClr val="bg1">
                        <a:alpha val="20000"/>
                      </a:schemeClr>
                    </a:solidFill>
                  </a:tcPr>
                </a:tc>
              </a:tr>
              <a:tr h="370840">
                <a:tc>
                  <a:txBody>
                    <a:bodyPr/>
                    <a:lstStyle/>
                    <a:p>
                      <a:r>
                        <a:rPr lang="en-US" sz="1600" b="1" dirty="0" smtClean="0">
                          <a:solidFill>
                            <a:schemeClr val="bg1"/>
                          </a:solidFill>
                        </a:rPr>
                        <a:t>AY 16/17</a:t>
                      </a:r>
                      <a:endParaRPr lang="en-US" sz="1600" b="1" dirty="0">
                        <a:solidFill>
                          <a:schemeClr val="bg1"/>
                        </a:solidFill>
                      </a:endParaRPr>
                    </a:p>
                  </a:txBody>
                  <a:tcPr>
                    <a:solidFill>
                      <a:schemeClr val="bg1">
                        <a:alpha val="35000"/>
                      </a:schemeClr>
                    </a:solidFill>
                  </a:tcPr>
                </a:tc>
                <a:tc>
                  <a:txBody>
                    <a:bodyPr/>
                    <a:lstStyle/>
                    <a:p>
                      <a:r>
                        <a:rPr lang="en-US" sz="1600" b="1" dirty="0" smtClean="0">
                          <a:solidFill>
                            <a:schemeClr val="bg1"/>
                          </a:solidFill>
                        </a:rPr>
                        <a:t>2,175</a:t>
                      </a:r>
                      <a:endParaRPr lang="en-US" sz="1600" b="1" dirty="0">
                        <a:solidFill>
                          <a:schemeClr val="bg1"/>
                        </a:solidFill>
                      </a:endParaRPr>
                    </a:p>
                  </a:txBody>
                  <a:tcPr>
                    <a:solidFill>
                      <a:schemeClr val="bg1">
                        <a:alpha val="35000"/>
                      </a:schemeClr>
                    </a:solidFill>
                  </a:tcPr>
                </a:tc>
                <a:tc>
                  <a:txBody>
                    <a:bodyPr/>
                    <a:lstStyle/>
                    <a:p>
                      <a:r>
                        <a:rPr lang="en-US" sz="1600" b="1" dirty="0" smtClean="0">
                          <a:solidFill>
                            <a:schemeClr val="bg1"/>
                          </a:solidFill>
                        </a:rPr>
                        <a:t>8,025</a:t>
                      </a:r>
                      <a:endParaRPr lang="en-US" sz="1600" b="1" dirty="0">
                        <a:solidFill>
                          <a:schemeClr val="bg1"/>
                        </a:solidFill>
                      </a:endParaRPr>
                    </a:p>
                  </a:txBody>
                  <a:tcPr>
                    <a:solidFill>
                      <a:schemeClr val="bg1">
                        <a:alpha val="35000"/>
                      </a:schemeClr>
                    </a:solidFill>
                  </a:tcPr>
                </a:tc>
                <a:tc>
                  <a:txBody>
                    <a:bodyPr/>
                    <a:lstStyle/>
                    <a:p>
                      <a:r>
                        <a:rPr lang="en-US" sz="1600" dirty="0" smtClean="0">
                          <a:solidFill>
                            <a:schemeClr val="bg1"/>
                          </a:solidFill>
                        </a:rPr>
                        <a:t>7,515 (as of Jan 8)</a:t>
                      </a:r>
                      <a:endParaRPr lang="en-US" sz="1600" dirty="0">
                        <a:solidFill>
                          <a:schemeClr val="bg1"/>
                        </a:solidFill>
                      </a:endParaRPr>
                    </a:p>
                  </a:txBody>
                  <a:tcPr>
                    <a:solidFill>
                      <a:schemeClr val="bg1">
                        <a:alpha val="35000"/>
                      </a:schemeClr>
                    </a:solidFill>
                  </a:tcPr>
                </a:tc>
                <a:tc>
                  <a:txBody>
                    <a:bodyPr/>
                    <a:lstStyle/>
                    <a:p>
                      <a:r>
                        <a:rPr lang="en-US" sz="1600" dirty="0" smtClean="0">
                          <a:solidFill>
                            <a:schemeClr val="bg1"/>
                          </a:solidFill>
                        </a:rPr>
                        <a:t>17,715 (as of Jan 8)</a:t>
                      </a:r>
                      <a:endParaRPr lang="en-US" sz="1600" dirty="0">
                        <a:solidFill>
                          <a:schemeClr val="bg1"/>
                        </a:solidFill>
                      </a:endParaRPr>
                    </a:p>
                  </a:txBody>
                  <a:tcPr>
                    <a:solidFill>
                      <a:schemeClr val="bg1">
                        <a:alpha val="35000"/>
                      </a:schemeClr>
                    </a:solidFill>
                  </a:tcPr>
                </a:tc>
              </a:tr>
              <a:tr h="370840">
                <a:tc>
                  <a:txBody>
                    <a:bodyPr/>
                    <a:lstStyle/>
                    <a:p>
                      <a:r>
                        <a:rPr lang="en-US" sz="1600" dirty="0" smtClean="0">
                          <a:solidFill>
                            <a:schemeClr val="bg1"/>
                          </a:solidFill>
                        </a:rPr>
                        <a:t>% change</a:t>
                      </a:r>
                      <a:endParaRPr lang="en-US" sz="1600" dirty="0">
                        <a:solidFill>
                          <a:schemeClr val="bg1"/>
                        </a:solidFill>
                      </a:endParaRPr>
                    </a:p>
                  </a:txBody>
                  <a:tcPr>
                    <a:solidFill>
                      <a:schemeClr val="bg1">
                        <a:alpha val="20000"/>
                      </a:schemeClr>
                    </a:solidFill>
                  </a:tcPr>
                </a:tc>
                <a:tc>
                  <a:txBody>
                    <a:bodyPr/>
                    <a:lstStyle/>
                    <a:p>
                      <a:r>
                        <a:rPr lang="en-US" sz="1600" dirty="0" smtClean="0">
                          <a:solidFill>
                            <a:schemeClr val="bg1"/>
                          </a:solidFill>
                        </a:rPr>
                        <a:t>-7.3%</a:t>
                      </a:r>
                      <a:endParaRPr lang="en-US" sz="1600" dirty="0">
                        <a:solidFill>
                          <a:schemeClr val="bg1"/>
                        </a:solidFill>
                      </a:endParaRPr>
                    </a:p>
                  </a:txBody>
                  <a:tcPr>
                    <a:solidFill>
                      <a:schemeClr val="bg1">
                        <a:alpha val="20000"/>
                      </a:schemeClr>
                    </a:solidFill>
                  </a:tcPr>
                </a:tc>
                <a:tc>
                  <a:txBody>
                    <a:bodyPr/>
                    <a:lstStyle/>
                    <a:p>
                      <a:r>
                        <a:rPr lang="en-US" sz="1600" dirty="0" smtClean="0">
                          <a:solidFill>
                            <a:schemeClr val="bg1"/>
                          </a:solidFill>
                        </a:rPr>
                        <a:t>-1.8%</a:t>
                      </a:r>
                      <a:endParaRPr lang="en-US" sz="1600" dirty="0">
                        <a:solidFill>
                          <a:schemeClr val="bg1"/>
                        </a:solidFill>
                      </a:endParaRPr>
                    </a:p>
                  </a:txBody>
                  <a:tcPr>
                    <a:solidFill>
                      <a:schemeClr val="bg1">
                        <a:alpha val="20000"/>
                      </a:schemeClr>
                    </a:solidFill>
                  </a:tcPr>
                </a:tc>
                <a:tc>
                  <a:txBody>
                    <a:bodyPr/>
                    <a:lstStyle/>
                    <a:p>
                      <a:r>
                        <a:rPr lang="en-US" sz="1600" dirty="0" smtClean="0">
                          <a:solidFill>
                            <a:schemeClr val="bg1"/>
                          </a:solidFill>
                        </a:rPr>
                        <a:t>-2.4%</a:t>
                      </a:r>
                      <a:endParaRPr lang="en-US" sz="1600" dirty="0">
                        <a:solidFill>
                          <a:schemeClr val="bg1"/>
                        </a:solidFill>
                      </a:endParaRPr>
                    </a:p>
                  </a:txBody>
                  <a:tcPr>
                    <a:solidFill>
                      <a:schemeClr val="bg1">
                        <a:alpha val="20000"/>
                      </a:schemeClr>
                    </a:solidFill>
                  </a:tcPr>
                </a:tc>
                <a:tc>
                  <a:txBody>
                    <a:bodyPr/>
                    <a:lstStyle/>
                    <a:p>
                      <a:r>
                        <a:rPr lang="en-US" sz="1600" dirty="0" smtClean="0">
                          <a:solidFill>
                            <a:schemeClr val="bg1"/>
                          </a:solidFill>
                        </a:rPr>
                        <a:t>-2.8%</a:t>
                      </a:r>
                      <a:endParaRPr lang="en-US" sz="1600" dirty="0">
                        <a:solidFill>
                          <a:schemeClr val="bg1"/>
                        </a:solidFill>
                      </a:endParaRPr>
                    </a:p>
                  </a:txBody>
                  <a:tcPr>
                    <a:solidFill>
                      <a:schemeClr val="bg1">
                        <a:alpha val="20000"/>
                      </a:schemeClr>
                    </a:solidFill>
                  </a:tcPr>
                </a:tc>
              </a:tr>
            </a:tbl>
          </a:graphicData>
        </a:graphic>
      </p:graphicFrame>
      <p:sp>
        <p:nvSpPr>
          <p:cNvPr id="3" name="TextBox 2"/>
          <p:cNvSpPr txBox="1"/>
          <p:nvPr/>
        </p:nvSpPr>
        <p:spPr>
          <a:xfrm>
            <a:off x="3090333" y="1312332"/>
            <a:ext cx="2963334" cy="369332"/>
          </a:xfrm>
          <a:prstGeom prst="rect">
            <a:avLst/>
          </a:prstGeom>
          <a:noFill/>
        </p:spPr>
        <p:txBody>
          <a:bodyPr wrap="square" rtlCol="0">
            <a:spAutoFit/>
          </a:bodyPr>
          <a:lstStyle/>
          <a:p>
            <a:pPr algn="ctr"/>
            <a:r>
              <a:rPr lang="en-US" smtClean="0">
                <a:solidFill>
                  <a:schemeClr val="bg1"/>
                </a:solidFill>
              </a:rPr>
              <a:t>By FTE</a:t>
            </a:r>
            <a:endParaRPr lang="en-US">
              <a:solidFill>
                <a:schemeClr val="bg1"/>
              </a:solidFill>
            </a:endParaRPr>
          </a:p>
        </p:txBody>
      </p:sp>
    </p:spTree>
    <p:extLst>
      <p:ext uri="{BB962C8B-B14F-4D97-AF65-F5344CB8AC3E}">
        <p14:creationId xmlns:p14="http://schemas.microsoft.com/office/powerpoint/2010/main" val="1325913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Fall-to-fall student retention trends</a:t>
            </a:r>
          </a:p>
        </p:txBody>
      </p:sp>
      <p:graphicFrame>
        <p:nvGraphicFramePr>
          <p:cNvPr id="3" name="Content Placeholder 7"/>
          <p:cNvGraphicFramePr>
            <a:graphicFrameLocks/>
          </p:cNvGraphicFramePr>
          <p:nvPr>
            <p:extLst>
              <p:ext uri="{D42A27DB-BD31-4B8C-83A1-F6EECF244321}">
                <p14:modId xmlns:p14="http://schemas.microsoft.com/office/powerpoint/2010/main" val="1965992855"/>
              </p:ext>
            </p:extLst>
          </p:nvPr>
        </p:nvGraphicFramePr>
        <p:xfrm>
          <a:off x="457200" y="1825625"/>
          <a:ext cx="8229600" cy="435133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587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rrow.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Enrollment by </a:t>
            </a:r>
            <a:r>
              <a:rPr lang="en-US" dirty="0" smtClean="0"/>
              <a:t>Race</a:t>
            </a:r>
            <a:endParaRPr lang="en-US" dirty="0"/>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820071445"/>
              </p:ext>
            </p:extLst>
          </p:nvPr>
        </p:nvGraphicFramePr>
        <p:xfrm>
          <a:off x="457200" y="2118782"/>
          <a:ext cx="8229597" cy="4051303"/>
        </p:xfrm>
        <a:graphic>
          <a:graphicData uri="http://schemas.openxmlformats.org/drawingml/2006/table">
            <a:tbl>
              <a:tblPr firstRow="1" bandRow="1">
                <a:tableStyleId>{5C22544A-7EE6-4342-B048-85BDC9FD1C3A}</a:tableStyleId>
              </a:tblPr>
              <a:tblGrid>
                <a:gridCol w="685800"/>
                <a:gridCol w="618067"/>
                <a:gridCol w="567266"/>
                <a:gridCol w="706496"/>
                <a:gridCol w="706496"/>
                <a:gridCol w="706496"/>
                <a:gridCol w="706496"/>
                <a:gridCol w="706496"/>
                <a:gridCol w="706496"/>
                <a:gridCol w="706496"/>
                <a:gridCol w="706496"/>
                <a:gridCol w="706496"/>
              </a:tblGrid>
              <a:tr h="647647">
                <a:tc>
                  <a:txBody>
                    <a:bodyPr/>
                    <a:lstStyle/>
                    <a:p>
                      <a:r>
                        <a:rPr lang="en-US" sz="900" dirty="0" smtClean="0">
                          <a:solidFill>
                            <a:schemeClr val="bg1"/>
                          </a:solidFill>
                        </a:rPr>
                        <a:t>College</a:t>
                      </a:r>
                      <a:endParaRPr lang="en-US" sz="900" dirty="0">
                        <a:solidFill>
                          <a:schemeClr val="bg1"/>
                        </a:solidFill>
                      </a:endParaRPr>
                    </a:p>
                  </a:txBody>
                  <a:tcPr anchor="b"/>
                </a:tc>
                <a:tc>
                  <a:txBody>
                    <a:bodyPr/>
                    <a:lstStyle/>
                    <a:p>
                      <a:r>
                        <a:rPr lang="en-US" sz="900" dirty="0" smtClean="0">
                          <a:solidFill>
                            <a:schemeClr val="bg1"/>
                          </a:solidFill>
                        </a:rPr>
                        <a:t>Year</a:t>
                      </a:r>
                      <a:endParaRPr lang="en-US" sz="900" dirty="0">
                        <a:solidFill>
                          <a:schemeClr val="bg1"/>
                        </a:solidFill>
                      </a:endParaRPr>
                    </a:p>
                  </a:txBody>
                  <a:tcPr anchor="b"/>
                </a:tc>
                <a:tc>
                  <a:txBody>
                    <a:bodyPr/>
                    <a:lstStyle/>
                    <a:p>
                      <a:r>
                        <a:rPr lang="en-US" sz="900" dirty="0" smtClean="0">
                          <a:solidFill>
                            <a:schemeClr val="bg1"/>
                          </a:solidFill>
                        </a:rPr>
                        <a:t>Asian</a:t>
                      </a:r>
                      <a:endParaRPr lang="en-US" sz="900" dirty="0">
                        <a:solidFill>
                          <a:schemeClr val="bg1"/>
                        </a:solidFill>
                      </a:endParaRPr>
                    </a:p>
                  </a:txBody>
                  <a:tcPr anchor="b"/>
                </a:tc>
                <a:tc>
                  <a:txBody>
                    <a:bodyPr/>
                    <a:lstStyle/>
                    <a:p>
                      <a:r>
                        <a:rPr lang="en-US" sz="900" dirty="0" smtClean="0">
                          <a:solidFill>
                            <a:schemeClr val="bg1"/>
                          </a:solidFill>
                        </a:rPr>
                        <a:t>Black or African</a:t>
                      </a:r>
                      <a:r>
                        <a:rPr lang="en-US" sz="900" baseline="0" dirty="0" smtClean="0">
                          <a:solidFill>
                            <a:schemeClr val="bg1"/>
                          </a:solidFill>
                        </a:rPr>
                        <a:t> American</a:t>
                      </a:r>
                      <a:endParaRPr lang="en-US" sz="900" dirty="0">
                        <a:solidFill>
                          <a:schemeClr val="bg1"/>
                        </a:solidFill>
                      </a:endParaRPr>
                    </a:p>
                  </a:txBody>
                  <a:tcPr anchor="b"/>
                </a:tc>
                <a:tc>
                  <a:txBody>
                    <a:bodyPr/>
                    <a:lstStyle/>
                    <a:p>
                      <a:r>
                        <a:rPr lang="en-US" sz="900" dirty="0" smtClean="0">
                          <a:solidFill>
                            <a:schemeClr val="bg1"/>
                          </a:solidFill>
                        </a:rPr>
                        <a:t>Hispanic</a:t>
                      </a:r>
                      <a:endParaRPr lang="en-US" sz="900" dirty="0">
                        <a:solidFill>
                          <a:schemeClr val="bg1"/>
                        </a:solidFill>
                      </a:endParaRPr>
                    </a:p>
                  </a:txBody>
                  <a:tcPr anchor="b"/>
                </a:tc>
                <a:tc>
                  <a:txBody>
                    <a:bodyPr/>
                    <a:lstStyle/>
                    <a:p>
                      <a:r>
                        <a:rPr lang="en-US" sz="900" dirty="0" smtClean="0">
                          <a:solidFill>
                            <a:schemeClr val="bg1"/>
                          </a:solidFill>
                        </a:rPr>
                        <a:t>More than One Race/Ethnicity</a:t>
                      </a:r>
                      <a:endParaRPr lang="en-US" sz="900" dirty="0">
                        <a:solidFill>
                          <a:schemeClr val="bg1"/>
                        </a:solidFill>
                      </a:endParaRPr>
                    </a:p>
                  </a:txBody>
                  <a:tcPr anchor="b"/>
                </a:tc>
                <a:tc>
                  <a:txBody>
                    <a:bodyPr/>
                    <a:lstStyle/>
                    <a:p>
                      <a:r>
                        <a:rPr lang="en-US" sz="900" dirty="0" smtClean="0">
                          <a:solidFill>
                            <a:schemeClr val="bg1"/>
                          </a:solidFill>
                        </a:rPr>
                        <a:t>Native American or Alaska Native</a:t>
                      </a:r>
                      <a:endParaRPr lang="en-US" sz="900" dirty="0">
                        <a:solidFill>
                          <a:schemeClr val="bg1"/>
                        </a:solidFill>
                      </a:endParaRPr>
                    </a:p>
                  </a:txBody>
                  <a:tcPr anchor="b"/>
                </a:tc>
                <a:tc>
                  <a:txBody>
                    <a:bodyPr/>
                    <a:lstStyle/>
                    <a:p>
                      <a:r>
                        <a:rPr lang="en-US" sz="900" dirty="0" smtClean="0">
                          <a:solidFill>
                            <a:schemeClr val="bg1"/>
                          </a:solidFill>
                        </a:rPr>
                        <a:t>Hawaiian</a:t>
                      </a:r>
                      <a:endParaRPr lang="en-US" sz="900" dirty="0">
                        <a:solidFill>
                          <a:schemeClr val="bg1"/>
                        </a:solidFill>
                      </a:endParaRPr>
                    </a:p>
                  </a:txBody>
                  <a:tcPr anchor="b"/>
                </a:tc>
                <a:tc>
                  <a:txBody>
                    <a:bodyPr/>
                    <a:lstStyle/>
                    <a:p>
                      <a:r>
                        <a:rPr lang="en-US" sz="900" dirty="0" smtClean="0">
                          <a:solidFill>
                            <a:schemeClr val="bg1"/>
                          </a:solidFill>
                        </a:rPr>
                        <a:t>Non-resident Alien</a:t>
                      </a:r>
                      <a:endParaRPr lang="en-US" sz="900" dirty="0">
                        <a:solidFill>
                          <a:schemeClr val="bg1"/>
                        </a:solidFill>
                      </a:endParaRPr>
                    </a:p>
                  </a:txBody>
                  <a:tcPr anchor="b"/>
                </a:tc>
                <a:tc>
                  <a:txBody>
                    <a:bodyPr/>
                    <a:lstStyle/>
                    <a:p>
                      <a:r>
                        <a:rPr lang="en-US" sz="900" dirty="0" smtClean="0">
                          <a:solidFill>
                            <a:schemeClr val="bg1"/>
                          </a:solidFill>
                        </a:rPr>
                        <a:t>White</a:t>
                      </a:r>
                      <a:endParaRPr lang="en-US" sz="900" dirty="0">
                        <a:solidFill>
                          <a:schemeClr val="bg1"/>
                        </a:solidFill>
                      </a:endParaRPr>
                    </a:p>
                  </a:txBody>
                  <a:tcPr anchor="b"/>
                </a:tc>
                <a:tc>
                  <a:txBody>
                    <a:bodyPr/>
                    <a:lstStyle/>
                    <a:p>
                      <a:r>
                        <a:rPr lang="en-US" sz="900" dirty="0" smtClean="0">
                          <a:solidFill>
                            <a:schemeClr val="bg1"/>
                          </a:solidFill>
                        </a:rPr>
                        <a:t>Total</a:t>
                      </a:r>
                      <a:endParaRPr lang="en-US" sz="900" dirty="0">
                        <a:solidFill>
                          <a:schemeClr val="bg1"/>
                        </a:solidFill>
                      </a:endParaRPr>
                    </a:p>
                  </a:txBody>
                  <a:tcPr anchor="b"/>
                </a:tc>
                <a:tc>
                  <a:txBody>
                    <a:bodyPr/>
                    <a:lstStyle/>
                    <a:p>
                      <a:r>
                        <a:rPr lang="en-US" sz="900" dirty="0" smtClean="0">
                          <a:solidFill>
                            <a:schemeClr val="bg1"/>
                          </a:solidFill>
                        </a:rPr>
                        <a:t>Total Minority</a:t>
                      </a:r>
                      <a:endParaRPr lang="en-US" sz="900" dirty="0">
                        <a:solidFill>
                          <a:schemeClr val="bg1"/>
                        </a:solidFill>
                      </a:endParaRPr>
                    </a:p>
                  </a:txBody>
                  <a:tcPr anchor="b"/>
                </a:tc>
              </a:tr>
              <a:tr h="378184">
                <a:tc>
                  <a:txBody>
                    <a:bodyPr/>
                    <a:lstStyle/>
                    <a:p>
                      <a:r>
                        <a:rPr lang="en-US" sz="900" dirty="0" smtClean="0">
                          <a:solidFill>
                            <a:schemeClr val="bg1"/>
                          </a:solidFill>
                        </a:rPr>
                        <a:t>PPCC</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2011-12</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574</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1,788</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2,654</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874</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282</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131</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71</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12,982</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19,356</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6,303</a:t>
                      </a:r>
                      <a:endParaRPr lang="en-US" sz="900" dirty="0">
                        <a:solidFill>
                          <a:schemeClr val="bg1"/>
                        </a:solidFill>
                      </a:endParaRPr>
                    </a:p>
                  </a:txBody>
                  <a:tcPr anchor="ctr">
                    <a:solidFill>
                      <a:srgbClr val="FFFFFF">
                        <a:alpha val="20000"/>
                      </a:srgbClr>
                    </a:solidFill>
                  </a:tcPr>
                </a:tc>
              </a:tr>
              <a:tr h="378184">
                <a:tc>
                  <a:txBody>
                    <a:bodyPr/>
                    <a:lstStyle/>
                    <a:p>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2012-13</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560</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1,929</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2,781</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1,075</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250</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140</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74</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13,505</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20,314</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6,735</a:t>
                      </a:r>
                      <a:endParaRPr lang="en-US" sz="900" dirty="0">
                        <a:solidFill>
                          <a:schemeClr val="bg1"/>
                        </a:solidFill>
                      </a:endParaRPr>
                    </a:p>
                  </a:txBody>
                  <a:tcPr anchor="ctr">
                    <a:solidFill>
                      <a:srgbClr val="FFFFFF">
                        <a:alpha val="35000"/>
                      </a:srgbClr>
                    </a:solidFill>
                  </a:tcPr>
                </a:tc>
              </a:tr>
              <a:tr h="378184">
                <a:tc>
                  <a:txBody>
                    <a:bodyPr/>
                    <a:lstStyle/>
                    <a:p>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2013-14</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486</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1,735</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2,780</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1,167</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187</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116</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109</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13,247</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20,962</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6,471</a:t>
                      </a:r>
                      <a:endParaRPr lang="en-US" sz="900" dirty="0">
                        <a:solidFill>
                          <a:schemeClr val="bg1"/>
                        </a:solidFill>
                      </a:endParaRPr>
                    </a:p>
                  </a:txBody>
                  <a:tcPr anchor="ctr">
                    <a:solidFill>
                      <a:srgbClr val="FFFFFF">
                        <a:alpha val="20000"/>
                      </a:srgbClr>
                    </a:solidFill>
                  </a:tcPr>
                </a:tc>
              </a:tr>
              <a:tr h="378184">
                <a:tc>
                  <a:txBody>
                    <a:bodyPr/>
                    <a:lstStyle/>
                    <a:p>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2014-15</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451</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1,617</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2,748</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1,188</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177</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116</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140</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12,611</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19,048</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6,297</a:t>
                      </a:r>
                      <a:endParaRPr lang="en-US" sz="900" dirty="0">
                        <a:solidFill>
                          <a:schemeClr val="bg1"/>
                        </a:solidFill>
                      </a:endParaRPr>
                    </a:p>
                  </a:txBody>
                  <a:tcPr anchor="ctr">
                    <a:solidFill>
                      <a:srgbClr val="FFFFFF">
                        <a:alpha val="35000"/>
                      </a:srgbClr>
                    </a:solidFill>
                  </a:tcPr>
                </a:tc>
              </a:tr>
              <a:tr h="378184">
                <a:tc>
                  <a:txBody>
                    <a:bodyPr/>
                    <a:lstStyle/>
                    <a:p>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2015-16</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480</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1,522</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2,766</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1,166</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174</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122</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154</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11,799</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18,183</a:t>
                      </a:r>
                      <a:endParaRPr lang="en-US" sz="900" dirty="0">
                        <a:solidFill>
                          <a:schemeClr val="bg1"/>
                        </a:solidFill>
                      </a:endParaRPr>
                    </a:p>
                  </a:txBody>
                  <a:tcPr anchor="ctr">
                    <a:solidFill>
                      <a:srgbClr val="FFFFFF">
                        <a:alpha val="20000"/>
                      </a:srgbClr>
                    </a:solidFill>
                  </a:tcPr>
                </a:tc>
                <a:tc>
                  <a:txBody>
                    <a:bodyPr/>
                    <a:lstStyle/>
                    <a:p>
                      <a:r>
                        <a:rPr lang="en-US" sz="900" dirty="0" smtClean="0">
                          <a:solidFill>
                            <a:schemeClr val="bg1"/>
                          </a:solidFill>
                        </a:rPr>
                        <a:t>6,230</a:t>
                      </a:r>
                      <a:endParaRPr lang="en-US" sz="900" dirty="0">
                        <a:solidFill>
                          <a:schemeClr val="bg1"/>
                        </a:solidFill>
                      </a:endParaRPr>
                    </a:p>
                  </a:txBody>
                  <a:tcPr anchor="ctr">
                    <a:solidFill>
                      <a:srgbClr val="FFFFFF">
                        <a:alpha val="20000"/>
                      </a:srgbClr>
                    </a:solidFill>
                  </a:tcPr>
                </a:tc>
              </a:tr>
              <a:tr h="378184">
                <a:tc>
                  <a:txBody>
                    <a:bodyPr/>
                    <a:lstStyle/>
                    <a:p>
                      <a:r>
                        <a:rPr lang="en-US" sz="900" dirty="0" smtClean="0">
                          <a:solidFill>
                            <a:schemeClr val="bg1"/>
                          </a:solidFill>
                        </a:rPr>
                        <a:t>1</a:t>
                      </a:r>
                      <a:r>
                        <a:rPr lang="en-US" sz="900" baseline="0" dirty="0" smtClean="0">
                          <a:solidFill>
                            <a:schemeClr val="bg1"/>
                          </a:solidFill>
                        </a:rPr>
                        <a:t> Year Change</a:t>
                      </a:r>
                      <a:endParaRPr lang="en-US" sz="900" dirty="0">
                        <a:solidFill>
                          <a:schemeClr val="bg1"/>
                        </a:solidFill>
                      </a:endParaRPr>
                    </a:p>
                  </a:txBody>
                  <a:tcPr anchor="ctr">
                    <a:solidFill>
                      <a:srgbClr val="FFFFFF">
                        <a:alpha val="35000"/>
                      </a:srgbClr>
                    </a:solidFill>
                  </a:tcPr>
                </a:tc>
                <a:tc>
                  <a:txBody>
                    <a:bodyPr/>
                    <a:lstStyle/>
                    <a:p>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29</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(95)</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18</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(22)</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(3)</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6</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14</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(812)</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(865)</a:t>
                      </a:r>
                      <a:endParaRPr lang="en-US" sz="900" dirty="0">
                        <a:solidFill>
                          <a:schemeClr val="bg1"/>
                        </a:solidFill>
                      </a:endParaRPr>
                    </a:p>
                  </a:txBody>
                  <a:tcPr anchor="ctr">
                    <a:solidFill>
                      <a:srgbClr val="FFFFFF">
                        <a:alpha val="35000"/>
                      </a:srgbClr>
                    </a:solidFill>
                  </a:tcPr>
                </a:tc>
                <a:tc>
                  <a:txBody>
                    <a:bodyPr/>
                    <a:lstStyle/>
                    <a:p>
                      <a:r>
                        <a:rPr lang="en-US" sz="900" dirty="0" smtClean="0">
                          <a:solidFill>
                            <a:schemeClr val="bg1"/>
                          </a:solidFill>
                        </a:rPr>
                        <a:t>(67)</a:t>
                      </a:r>
                      <a:endParaRPr lang="en-US" sz="900" dirty="0">
                        <a:solidFill>
                          <a:schemeClr val="bg1"/>
                        </a:solidFill>
                      </a:endParaRPr>
                    </a:p>
                  </a:txBody>
                  <a:tcPr anchor="ctr">
                    <a:solidFill>
                      <a:srgbClr val="FFFFFF">
                        <a:alpha val="35000"/>
                      </a:srgbClr>
                    </a:solidFill>
                  </a:tcPr>
                </a:tc>
              </a:tr>
              <a:tr h="378184">
                <a:tc>
                  <a:txBody>
                    <a:bodyPr/>
                    <a:lstStyle/>
                    <a:p>
                      <a:r>
                        <a:rPr lang="en-US" sz="900" dirty="0" smtClean="0">
                          <a:solidFill>
                            <a:schemeClr val="bg1"/>
                          </a:solidFill>
                        </a:rPr>
                        <a:t>% 1 Year Change</a:t>
                      </a:r>
                      <a:endParaRPr lang="en-US" sz="900" dirty="0">
                        <a:solidFill>
                          <a:schemeClr val="bg1"/>
                        </a:solidFill>
                      </a:endParaRPr>
                    </a:p>
                  </a:txBody>
                  <a:tcPr anchor="ctr">
                    <a:solidFill>
                      <a:schemeClr val="accent1">
                        <a:alpha val="70000"/>
                      </a:schemeClr>
                    </a:solidFill>
                  </a:tcPr>
                </a:tc>
                <a:tc>
                  <a:txBody>
                    <a:bodyPr/>
                    <a:lstStyle/>
                    <a:p>
                      <a:endParaRPr lang="en-US" sz="900" dirty="0">
                        <a:solidFill>
                          <a:schemeClr val="bg1"/>
                        </a:solidFill>
                      </a:endParaRPr>
                    </a:p>
                  </a:txBody>
                  <a:tcPr anchor="ctr">
                    <a:solidFill>
                      <a:schemeClr val="accent1">
                        <a:alpha val="70000"/>
                      </a:schemeClr>
                    </a:solidFill>
                  </a:tcPr>
                </a:tc>
                <a:tc>
                  <a:txBody>
                    <a:bodyPr/>
                    <a:lstStyle/>
                    <a:p>
                      <a:r>
                        <a:rPr lang="en-US" sz="900" dirty="0" smtClean="0">
                          <a:solidFill>
                            <a:schemeClr val="bg1"/>
                          </a:solidFill>
                        </a:rPr>
                        <a:t>6.4%</a:t>
                      </a:r>
                      <a:endParaRPr lang="en-US" sz="900" dirty="0">
                        <a:solidFill>
                          <a:schemeClr val="bg1"/>
                        </a:solidFill>
                      </a:endParaRPr>
                    </a:p>
                  </a:txBody>
                  <a:tcPr anchor="ctr">
                    <a:solidFill>
                      <a:schemeClr val="accent1">
                        <a:alpha val="70000"/>
                      </a:schemeClr>
                    </a:solidFill>
                  </a:tcPr>
                </a:tc>
                <a:tc>
                  <a:txBody>
                    <a:bodyPr/>
                    <a:lstStyle/>
                    <a:p>
                      <a:r>
                        <a:rPr lang="en-US" sz="900" dirty="0" smtClean="0">
                          <a:solidFill>
                            <a:schemeClr val="bg1"/>
                          </a:solidFill>
                        </a:rPr>
                        <a:t>-5.9%</a:t>
                      </a:r>
                      <a:endParaRPr lang="en-US" sz="900" dirty="0">
                        <a:solidFill>
                          <a:schemeClr val="bg1"/>
                        </a:solidFill>
                      </a:endParaRPr>
                    </a:p>
                  </a:txBody>
                  <a:tcPr anchor="ctr">
                    <a:solidFill>
                      <a:schemeClr val="accent1">
                        <a:alpha val="70000"/>
                      </a:schemeClr>
                    </a:solidFill>
                  </a:tcPr>
                </a:tc>
                <a:tc>
                  <a:txBody>
                    <a:bodyPr/>
                    <a:lstStyle/>
                    <a:p>
                      <a:r>
                        <a:rPr lang="en-US" sz="900" dirty="0" smtClean="0">
                          <a:solidFill>
                            <a:schemeClr val="bg1"/>
                          </a:solidFill>
                        </a:rPr>
                        <a:t>0.7%</a:t>
                      </a:r>
                      <a:endParaRPr lang="en-US" sz="900" dirty="0">
                        <a:solidFill>
                          <a:schemeClr val="bg1"/>
                        </a:solidFill>
                      </a:endParaRPr>
                    </a:p>
                  </a:txBody>
                  <a:tcPr anchor="ctr">
                    <a:solidFill>
                      <a:schemeClr val="accent1">
                        <a:alpha val="70000"/>
                      </a:schemeClr>
                    </a:solidFill>
                  </a:tcPr>
                </a:tc>
                <a:tc>
                  <a:txBody>
                    <a:bodyPr/>
                    <a:lstStyle/>
                    <a:p>
                      <a:r>
                        <a:rPr lang="en-US" sz="900" dirty="0" smtClean="0">
                          <a:solidFill>
                            <a:schemeClr val="bg1"/>
                          </a:solidFill>
                        </a:rPr>
                        <a:t>-1.9%</a:t>
                      </a:r>
                      <a:endParaRPr lang="en-US" sz="900" dirty="0">
                        <a:solidFill>
                          <a:schemeClr val="bg1"/>
                        </a:solidFill>
                      </a:endParaRPr>
                    </a:p>
                  </a:txBody>
                  <a:tcPr anchor="ctr">
                    <a:solidFill>
                      <a:schemeClr val="accent1">
                        <a:alpha val="70000"/>
                      </a:schemeClr>
                    </a:solidFill>
                  </a:tcPr>
                </a:tc>
                <a:tc>
                  <a:txBody>
                    <a:bodyPr/>
                    <a:lstStyle/>
                    <a:p>
                      <a:r>
                        <a:rPr lang="en-US" sz="900" dirty="0" smtClean="0">
                          <a:solidFill>
                            <a:schemeClr val="bg1"/>
                          </a:solidFill>
                        </a:rPr>
                        <a:t>-1.7%</a:t>
                      </a:r>
                      <a:endParaRPr lang="en-US" sz="900" dirty="0">
                        <a:solidFill>
                          <a:schemeClr val="bg1"/>
                        </a:solidFill>
                      </a:endParaRPr>
                    </a:p>
                  </a:txBody>
                  <a:tcPr anchor="ctr">
                    <a:solidFill>
                      <a:schemeClr val="accent1">
                        <a:alpha val="70000"/>
                      </a:schemeClr>
                    </a:solidFill>
                  </a:tcPr>
                </a:tc>
                <a:tc>
                  <a:txBody>
                    <a:bodyPr/>
                    <a:lstStyle/>
                    <a:p>
                      <a:r>
                        <a:rPr lang="en-US" sz="900" dirty="0" smtClean="0">
                          <a:solidFill>
                            <a:schemeClr val="bg1"/>
                          </a:solidFill>
                        </a:rPr>
                        <a:t>5.2%</a:t>
                      </a:r>
                      <a:endParaRPr lang="en-US" sz="900" dirty="0">
                        <a:solidFill>
                          <a:schemeClr val="bg1"/>
                        </a:solidFill>
                      </a:endParaRPr>
                    </a:p>
                  </a:txBody>
                  <a:tcPr anchor="ctr">
                    <a:solidFill>
                      <a:schemeClr val="accent1">
                        <a:alpha val="70000"/>
                      </a:schemeClr>
                    </a:solidFill>
                  </a:tcPr>
                </a:tc>
                <a:tc>
                  <a:txBody>
                    <a:bodyPr/>
                    <a:lstStyle/>
                    <a:p>
                      <a:r>
                        <a:rPr lang="en-US" sz="900" dirty="0" smtClean="0">
                          <a:solidFill>
                            <a:schemeClr val="bg1"/>
                          </a:solidFill>
                        </a:rPr>
                        <a:t>10.0%</a:t>
                      </a:r>
                      <a:endParaRPr lang="en-US" sz="900" dirty="0">
                        <a:solidFill>
                          <a:schemeClr val="bg1"/>
                        </a:solidFill>
                      </a:endParaRPr>
                    </a:p>
                  </a:txBody>
                  <a:tcPr anchor="ctr">
                    <a:solidFill>
                      <a:schemeClr val="accent1">
                        <a:alpha val="70000"/>
                      </a:schemeClr>
                    </a:solidFill>
                  </a:tcPr>
                </a:tc>
                <a:tc>
                  <a:txBody>
                    <a:bodyPr/>
                    <a:lstStyle/>
                    <a:p>
                      <a:r>
                        <a:rPr lang="en-US" sz="900" dirty="0" smtClean="0">
                          <a:solidFill>
                            <a:schemeClr val="bg1"/>
                          </a:solidFill>
                        </a:rPr>
                        <a:t>-6.4%</a:t>
                      </a:r>
                      <a:endParaRPr lang="en-US" sz="900" dirty="0">
                        <a:solidFill>
                          <a:schemeClr val="bg1"/>
                        </a:solidFill>
                      </a:endParaRPr>
                    </a:p>
                  </a:txBody>
                  <a:tcPr anchor="ctr">
                    <a:solidFill>
                      <a:schemeClr val="accent1">
                        <a:alpha val="70000"/>
                      </a:schemeClr>
                    </a:solidFill>
                  </a:tcPr>
                </a:tc>
                <a:tc>
                  <a:txBody>
                    <a:bodyPr/>
                    <a:lstStyle/>
                    <a:p>
                      <a:r>
                        <a:rPr lang="en-US" sz="900" dirty="0" smtClean="0">
                          <a:solidFill>
                            <a:schemeClr val="bg1"/>
                          </a:solidFill>
                        </a:rPr>
                        <a:t>-4.5%</a:t>
                      </a:r>
                      <a:endParaRPr lang="en-US" sz="900" dirty="0">
                        <a:solidFill>
                          <a:schemeClr val="bg1"/>
                        </a:solidFill>
                      </a:endParaRPr>
                    </a:p>
                  </a:txBody>
                  <a:tcPr anchor="ctr">
                    <a:solidFill>
                      <a:schemeClr val="accent1">
                        <a:alpha val="70000"/>
                      </a:schemeClr>
                    </a:solidFill>
                  </a:tcPr>
                </a:tc>
                <a:tc>
                  <a:txBody>
                    <a:bodyPr/>
                    <a:lstStyle/>
                    <a:p>
                      <a:r>
                        <a:rPr lang="en-US" sz="900" dirty="0" smtClean="0">
                          <a:solidFill>
                            <a:schemeClr val="bg1"/>
                          </a:solidFill>
                        </a:rPr>
                        <a:t>-1.1%</a:t>
                      </a:r>
                      <a:endParaRPr lang="en-US" sz="900" dirty="0">
                        <a:solidFill>
                          <a:schemeClr val="bg1"/>
                        </a:solidFill>
                      </a:endParaRPr>
                    </a:p>
                  </a:txBody>
                  <a:tcPr anchor="ctr">
                    <a:solidFill>
                      <a:schemeClr val="accent1">
                        <a:alpha val="70000"/>
                      </a:schemeClr>
                    </a:solidFill>
                  </a:tcPr>
                </a:tc>
              </a:tr>
              <a:tr h="378184">
                <a:tc>
                  <a:txBody>
                    <a:bodyPr/>
                    <a:lstStyle/>
                    <a:p>
                      <a:r>
                        <a:rPr lang="en-US" sz="900" dirty="0" smtClean="0">
                          <a:solidFill>
                            <a:schemeClr val="bg1"/>
                          </a:solidFill>
                        </a:rPr>
                        <a:t>5 Year Change</a:t>
                      </a:r>
                      <a:endParaRPr lang="en-US" sz="900" dirty="0">
                        <a:solidFill>
                          <a:schemeClr val="bg1"/>
                        </a:solidFill>
                      </a:endParaRPr>
                    </a:p>
                  </a:txBody>
                  <a:tcPr anchor="ctr">
                    <a:solidFill>
                      <a:schemeClr val="bg1">
                        <a:alpha val="20000"/>
                      </a:schemeClr>
                    </a:solidFill>
                  </a:tcPr>
                </a:tc>
                <a:tc>
                  <a:txBody>
                    <a:bodyPr/>
                    <a:lstStyle/>
                    <a:p>
                      <a:endParaRPr lang="en-US" sz="900" dirty="0">
                        <a:solidFill>
                          <a:schemeClr val="bg1"/>
                        </a:solidFill>
                      </a:endParaRPr>
                    </a:p>
                  </a:txBody>
                  <a:tcPr anchor="ctr">
                    <a:solidFill>
                      <a:schemeClr val="bg1">
                        <a:alpha val="20000"/>
                      </a:schemeClr>
                    </a:solidFill>
                  </a:tcPr>
                </a:tc>
                <a:tc>
                  <a:txBody>
                    <a:bodyPr/>
                    <a:lstStyle/>
                    <a:p>
                      <a:r>
                        <a:rPr lang="en-US" sz="900" dirty="0" smtClean="0">
                          <a:solidFill>
                            <a:schemeClr val="bg1"/>
                          </a:solidFill>
                        </a:rPr>
                        <a:t>(94)</a:t>
                      </a:r>
                      <a:endParaRPr lang="en-US" sz="900" dirty="0">
                        <a:solidFill>
                          <a:schemeClr val="bg1"/>
                        </a:solidFill>
                      </a:endParaRPr>
                    </a:p>
                  </a:txBody>
                  <a:tcPr anchor="ctr">
                    <a:solidFill>
                      <a:schemeClr val="bg1">
                        <a:alpha val="20000"/>
                      </a:schemeClr>
                    </a:solidFill>
                  </a:tcPr>
                </a:tc>
                <a:tc>
                  <a:txBody>
                    <a:bodyPr/>
                    <a:lstStyle/>
                    <a:p>
                      <a:r>
                        <a:rPr lang="en-US" sz="900" dirty="0" smtClean="0">
                          <a:solidFill>
                            <a:schemeClr val="bg1"/>
                          </a:solidFill>
                        </a:rPr>
                        <a:t>(266)</a:t>
                      </a:r>
                      <a:endParaRPr lang="en-US" sz="900" dirty="0">
                        <a:solidFill>
                          <a:schemeClr val="bg1"/>
                        </a:solidFill>
                      </a:endParaRPr>
                    </a:p>
                  </a:txBody>
                  <a:tcPr anchor="ctr">
                    <a:solidFill>
                      <a:schemeClr val="bg1">
                        <a:alpha val="20000"/>
                      </a:schemeClr>
                    </a:solidFill>
                  </a:tcPr>
                </a:tc>
                <a:tc>
                  <a:txBody>
                    <a:bodyPr/>
                    <a:lstStyle/>
                    <a:p>
                      <a:r>
                        <a:rPr lang="en-US" sz="900" dirty="0" smtClean="0">
                          <a:solidFill>
                            <a:schemeClr val="bg1"/>
                          </a:solidFill>
                        </a:rPr>
                        <a:t>112</a:t>
                      </a:r>
                      <a:endParaRPr lang="en-US" sz="900" dirty="0">
                        <a:solidFill>
                          <a:schemeClr val="bg1"/>
                        </a:solidFill>
                      </a:endParaRPr>
                    </a:p>
                  </a:txBody>
                  <a:tcPr anchor="ctr">
                    <a:solidFill>
                      <a:schemeClr val="bg1">
                        <a:alpha val="20000"/>
                      </a:schemeClr>
                    </a:solidFill>
                  </a:tcPr>
                </a:tc>
                <a:tc>
                  <a:txBody>
                    <a:bodyPr/>
                    <a:lstStyle/>
                    <a:p>
                      <a:r>
                        <a:rPr lang="en-US" sz="900" dirty="0" smtClean="0">
                          <a:solidFill>
                            <a:schemeClr val="bg1"/>
                          </a:solidFill>
                        </a:rPr>
                        <a:t>292</a:t>
                      </a:r>
                      <a:endParaRPr lang="en-US" sz="900" dirty="0">
                        <a:solidFill>
                          <a:schemeClr val="bg1"/>
                        </a:solidFill>
                      </a:endParaRPr>
                    </a:p>
                  </a:txBody>
                  <a:tcPr anchor="ctr">
                    <a:solidFill>
                      <a:schemeClr val="bg1">
                        <a:alpha val="20000"/>
                      </a:schemeClr>
                    </a:solidFill>
                  </a:tcPr>
                </a:tc>
                <a:tc>
                  <a:txBody>
                    <a:bodyPr/>
                    <a:lstStyle/>
                    <a:p>
                      <a:r>
                        <a:rPr lang="en-US" sz="900" dirty="0" smtClean="0">
                          <a:solidFill>
                            <a:schemeClr val="bg1"/>
                          </a:solidFill>
                        </a:rPr>
                        <a:t>(108)</a:t>
                      </a:r>
                      <a:endParaRPr lang="en-US" sz="900" dirty="0">
                        <a:solidFill>
                          <a:schemeClr val="bg1"/>
                        </a:solidFill>
                      </a:endParaRPr>
                    </a:p>
                  </a:txBody>
                  <a:tcPr anchor="ctr">
                    <a:solidFill>
                      <a:schemeClr val="bg1">
                        <a:alpha val="20000"/>
                      </a:schemeClr>
                    </a:solidFill>
                  </a:tcPr>
                </a:tc>
                <a:tc>
                  <a:txBody>
                    <a:bodyPr/>
                    <a:lstStyle/>
                    <a:p>
                      <a:r>
                        <a:rPr lang="en-US" sz="900" dirty="0" smtClean="0">
                          <a:solidFill>
                            <a:schemeClr val="bg1"/>
                          </a:solidFill>
                        </a:rPr>
                        <a:t>(9)</a:t>
                      </a:r>
                      <a:endParaRPr lang="en-US" sz="900" dirty="0">
                        <a:solidFill>
                          <a:schemeClr val="bg1"/>
                        </a:solidFill>
                      </a:endParaRPr>
                    </a:p>
                  </a:txBody>
                  <a:tcPr anchor="ctr">
                    <a:solidFill>
                      <a:schemeClr val="bg1">
                        <a:alpha val="20000"/>
                      </a:schemeClr>
                    </a:solidFill>
                  </a:tcPr>
                </a:tc>
                <a:tc>
                  <a:txBody>
                    <a:bodyPr/>
                    <a:lstStyle/>
                    <a:p>
                      <a:r>
                        <a:rPr lang="en-US" sz="900" dirty="0" smtClean="0">
                          <a:solidFill>
                            <a:schemeClr val="bg1"/>
                          </a:solidFill>
                        </a:rPr>
                        <a:t>83</a:t>
                      </a:r>
                      <a:endParaRPr lang="en-US" sz="900" dirty="0">
                        <a:solidFill>
                          <a:schemeClr val="bg1"/>
                        </a:solidFill>
                      </a:endParaRPr>
                    </a:p>
                  </a:txBody>
                  <a:tcPr anchor="ctr">
                    <a:solidFill>
                      <a:schemeClr val="bg1">
                        <a:alpha val="20000"/>
                      </a:schemeClr>
                    </a:solidFill>
                  </a:tcPr>
                </a:tc>
                <a:tc>
                  <a:txBody>
                    <a:bodyPr/>
                    <a:lstStyle/>
                    <a:p>
                      <a:r>
                        <a:rPr lang="en-US" sz="900" dirty="0" smtClean="0">
                          <a:solidFill>
                            <a:schemeClr val="bg1"/>
                          </a:solidFill>
                        </a:rPr>
                        <a:t>(1,183)</a:t>
                      </a:r>
                      <a:endParaRPr lang="en-US" sz="900" dirty="0">
                        <a:solidFill>
                          <a:schemeClr val="bg1"/>
                        </a:solidFill>
                      </a:endParaRPr>
                    </a:p>
                  </a:txBody>
                  <a:tcPr anchor="ctr">
                    <a:solidFill>
                      <a:schemeClr val="bg1">
                        <a:alpha val="20000"/>
                      </a:schemeClr>
                    </a:solidFill>
                  </a:tcPr>
                </a:tc>
                <a:tc>
                  <a:txBody>
                    <a:bodyPr/>
                    <a:lstStyle/>
                    <a:p>
                      <a:r>
                        <a:rPr lang="en-US" sz="900" dirty="0" smtClean="0">
                          <a:solidFill>
                            <a:schemeClr val="bg1"/>
                          </a:solidFill>
                        </a:rPr>
                        <a:t>(1,173)</a:t>
                      </a:r>
                      <a:endParaRPr lang="en-US" sz="900" dirty="0">
                        <a:solidFill>
                          <a:schemeClr val="bg1"/>
                        </a:solidFill>
                      </a:endParaRPr>
                    </a:p>
                  </a:txBody>
                  <a:tcPr anchor="ctr">
                    <a:solidFill>
                      <a:schemeClr val="bg1">
                        <a:alpha val="20000"/>
                      </a:schemeClr>
                    </a:solidFill>
                  </a:tcPr>
                </a:tc>
                <a:tc>
                  <a:txBody>
                    <a:bodyPr/>
                    <a:lstStyle/>
                    <a:p>
                      <a:r>
                        <a:rPr lang="en-US" sz="900" dirty="0" smtClean="0">
                          <a:solidFill>
                            <a:schemeClr val="bg1"/>
                          </a:solidFill>
                        </a:rPr>
                        <a:t>(73)</a:t>
                      </a:r>
                      <a:endParaRPr lang="en-US" sz="900" dirty="0">
                        <a:solidFill>
                          <a:schemeClr val="bg1"/>
                        </a:solidFill>
                      </a:endParaRPr>
                    </a:p>
                  </a:txBody>
                  <a:tcPr anchor="ctr">
                    <a:solidFill>
                      <a:schemeClr val="bg1">
                        <a:alpha val="20000"/>
                      </a:schemeClr>
                    </a:solidFill>
                  </a:tcPr>
                </a:tc>
              </a:tr>
              <a:tr h="378184">
                <a:tc>
                  <a:txBody>
                    <a:bodyPr/>
                    <a:lstStyle/>
                    <a:p>
                      <a:r>
                        <a:rPr lang="en-US" sz="900" dirty="0" smtClean="0">
                          <a:solidFill>
                            <a:schemeClr val="bg1"/>
                          </a:solidFill>
                        </a:rPr>
                        <a:t>% 5 Year Change</a:t>
                      </a:r>
                      <a:endParaRPr lang="en-US" sz="900" dirty="0">
                        <a:solidFill>
                          <a:schemeClr val="bg1"/>
                        </a:solidFill>
                      </a:endParaRPr>
                    </a:p>
                  </a:txBody>
                  <a:tcPr anchor="ctr">
                    <a:solidFill>
                      <a:srgbClr val="B23021">
                        <a:alpha val="70000"/>
                      </a:srgbClr>
                    </a:solidFill>
                  </a:tcPr>
                </a:tc>
                <a:tc>
                  <a:txBody>
                    <a:bodyPr/>
                    <a:lstStyle/>
                    <a:p>
                      <a:endParaRPr lang="en-US" sz="900" dirty="0">
                        <a:solidFill>
                          <a:schemeClr val="bg1"/>
                        </a:solidFill>
                      </a:endParaRPr>
                    </a:p>
                  </a:txBody>
                  <a:tcPr anchor="ctr">
                    <a:solidFill>
                      <a:srgbClr val="B23021">
                        <a:alpha val="70000"/>
                      </a:srgbClr>
                    </a:solidFill>
                  </a:tcPr>
                </a:tc>
                <a:tc>
                  <a:txBody>
                    <a:bodyPr/>
                    <a:lstStyle/>
                    <a:p>
                      <a:r>
                        <a:rPr lang="en-US" sz="900" dirty="0" smtClean="0">
                          <a:solidFill>
                            <a:schemeClr val="bg1"/>
                          </a:solidFill>
                        </a:rPr>
                        <a:t>-16.4%</a:t>
                      </a:r>
                      <a:endParaRPr lang="en-US" sz="900" dirty="0">
                        <a:solidFill>
                          <a:schemeClr val="bg1"/>
                        </a:solidFill>
                      </a:endParaRPr>
                    </a:p>
                  </a:txBody>
                  <a:tcPr anchor="ctr">
                    <a:solidFill>
                      <a:srgbClr val="B23021">
                        <a:alpha val="70000"/>
                      </a:srgbClr>
                    </a:solidFill>
                  </a:tcPr>
                </a:tc>
                <a:tc>
                  <a:txBody>
                    <a:bodyPr/>
                    <a:lstStyle/>
                    <a:p>
                      <a:r>
                        <a:rPr lang="en-US" sz="900" dirty="0" smtClean="0">
                          <a:solidFill>
                            <a:schemeClr val="bg1"/>
                          </a:solidFill>
                        </a:rPr>
                        <a:t>-14.9%</a:t>
                      </a:r>
                      <a:endParaRPr lang="en-US" sz="900" dirty="0">
                        <a:solidFill>
                          <a:schemeClr val="bg1"/>
                        </a:solidFill>
                      </a:endParaRPr>
                    </a:p>
                  </a:txBody>
                  <a:tcPr anchor="ctr">
                    <a:solidFill>
                      <a:srgbClr val="B23021">
                        <a:alpha val="70000"/>
                      </a:srgbClr>
                    </a:solidFill>
                  </a:tcPr>
                </a:tc>
                <a:tc>
                  <a:txBody>
                    <a:bodyPr/>
                    <a:lstStyle/>
                    <a:p>
                      <a:r>
                        <a:rPr lang="en-US" sz="900" b="1" dirty="0" smtClean="0">
                          <a:solidFill>
                            <a:schemeClr val="bg1"/>
                          </a:solidFill>
                        </a:rPr>
                        <a:t>4.2%</a:t>
                      </a:r>
                      <a:endParaRPr lang="en-US" sz="900" b="1" dirty="0">
                        <a:solidFill>
                          <a:schemeClr val="bg1"/>
                        </a:solidFill>
                      </a:endParaRPr>
                    </a:p>
                  </a:txBody>
                  <a:tcPr anchor="ctr">
                    <a:solidFill>
                      <a:srgbClr val="FFFF00">
                        <a:alpha val="70000"/>
                      </a:srgbClr>
                    </a:solidFill>
                  </a:tcPr>
                </a:tc>
                <a:tc>
                  <a:txBody>
                    <a:bodyPr/>
                    <a:lstStyle/>
                    <a:p>
                      <a:r>
                        <a:rPr lang="en-US" sz="900" dirty="0" smtClean="0">
                          <a:solidFill>
                            <a:schemeClr val="bg1"/>
                          </a:solidFill>
                        </a:rPr>
                        <a:t>33.4%</a:t>
                      </a:r>
                      <a:endParaRPr lang="en-US" sz="900" dirty="0">
                        <a:solidFill>
                          <a:schemeClr val="bg1"/>
                        </a:solidFill>
                      </a:endParaRPr>
                    </a:p>
                  </a:txBody>
                  <a:tcPr anchor="ctr">
                    <a:solidFill>
                      <a:srgbClr val="B23021">
                        <a:alpha val="70000"/>
                      </a:srgbClr>
                    </a:solidFill>
                  </a:tcPr>
                </a:tc>
                <a:tc>
                  <a:txBody>
                    <a:bodyPr/>
                    <a:lstStyle/>
                    <a:p>
                      <a:r>
                        <a:rPr lang="en-US" sz="900" dirty="0" smtClean="0">
                          <a:solidFill>
                            <a:schemeClr val="bg1"/>
                          </a:solidFill>
                        </a:rPr>
                        <a:t>-38.3%</a:t>
                      </a:r>
                      <a:endParaRPr lang="en-US" sz="900" dirty="0">
                        <a:solidFill>
                          <a:schemeClr val="bg1"/>
                        </a:solidFill>
                      </a:endParaRPr>
                    </a:p>
                  </a:txBody>
                  <a:tcPr anchor="ctr">
                    <a:solidFill>
                      <a:srgbClr val="B23021">
                        <a:alpha val="70000"/>
                      </a:srgbClr>
                    </a:solidFill>
                  </a:tcPr>
                </a:tc>
                <a:tc>
                  <a:txBody>
                    <a:bodyPr/>
                    <a:lstStyle/>
                    <a:p>
                      <a:r>
                        <a:rPr lang="en-US" sz="900" dirty="0" smtClean="0">
                          <a:solidFill>
                            <a:schemeClr val="bg1"/>
                          </a:solidFill>
                        </a:rPr>
                        <a:t>-6.9%</a:t>
                      </a:r>
                      <a:endParaRPr lang="en-US" sz="900" dirty="0">
                        <a:solidFill>
                          <a:schemeClr val="bg1"/>
                        </a:solidFill>
                      </a:endParaRPr>
                    </a:p>
                  </a:txBody>
                  <a:tcPr anchor="ctr">
                    <a:solidFill>
                      <a:srgbClr val="B23021">
                        <a:alpha val="70000"/>
                      </a:srgbClr>
                    </a:solidFill>
                  </a:tcPr>
                </a:tc>
                <a:tc>
                  <a:txBody>
                    <a:bodyPr/>
                    <a:lstStyle/>
                    <a:p>
                      <a:r>
                        <a:rPr lang="en-US" sz="900" dirty="0" smtClean="0">
                          <a:solidFill>
                            <a:schemeClr val="bg1"/>
                          </a:solidFill>
                        </a:rPr>
                        <a:t>116.9%</a:t>
                      </a:r>
                      <a:endParaRPr lang="en-US" sz="900" dirty="0">
                        <a:solidFill>
                          <a:schemeClr val="bg1"/>
                        </a:solidFill>
                      </a:endParaRPr>
                    </a:p>
                  </a:txBody>
                  <a:tcPr anchor="ctr">
                    <a:solidFill>
                      <a:srgbClr val="B23021">
                        <a:alpha val="70000"/>
                      </a:srgbClr>
                    </a:solidFill>
                  </a:tcPr>
                </a:tc>
                <a:tc>
                  <a:txBody>
                    <a:bodyPr/>
                    <a:lstStyle/>
                    <a:p>
                      <a:r>
                        <a:rPr lang="en-US" sz="900" dirty="0" smtClean="0">
                          <a:solidFill>
                            <a:schemeClr val="bg1"/>
                          </a:solidFill>
                        </a:rPr>
                        <a:t>-9.1%</a:t>
                      </a:r>
                      <a:endParaRPr lang="en-US" sz="900" dirty="0">
                        <a:solidFill>
                          <a:schemeClr val="bg1"/>
                        </a:solidFill>
                      </a:endParaRPr>
                    </a:p>
                  </a:txBody>
                  <a:tcPr anchor="ctr">
                    <a:solidFill>
                      <a:srgbClr val="B23021">
                        <a:alpha val="70000"/>
                      </a:srgbClr>
                    </a:solidFill>
                  </a:tcPr>
                </a:tc>
                <a:tc>
                  <a:txBody>
                    <a:bodyPr/>
                    <a:lstStyle/>
                    <a:p>
                      <a:r>
                        <a:rPr lang="en-US" sz="900" dirty="0" smtClean="0">
                          <a:solidFill>
                            <a:schemeClr val="bg1"/>
                          </a:solidFill>
                        </a:rPr>
                        <a:t>-6.1%</a:t>
                      </a:r>
                      <a:endParaRPr lang="en-US" sz="900" dirty="0">
                        <a:solidFill>
                          <a:schemeClr val="bg1"/>
                        </a:solidFill>
                      </a:endParaRPr>
                    </a:p>
                  </a:txBody>
                  <a:tcPr anchor="ctr">
                    <a:solidFill>
                      <a:srgbClr val="B23021">
                        <a:alpha val="70000"/>
                      </a:srgbClr>
                    </a:solidFill>
                  </a:tcPr>
                </a:tc>
                <a:tc>
                  <a:txBody>
                    <a:bodyPr/>
                    <a:lstStyle/>
                    <a:p>
                      <a:r>
                        <a:rPr lang="en-US" sz="900" dirty="0" smtClean="0">
                          <a:solidFill>
                            <a:schemeClr val="bg1"/>
                          </a:solidFill>
                        </a:rPr>
                        <a:t>-1.2%</a:t>
                      </a:r>
                      <a:endParaRPr lang="en-US" sz="900" dirty="0">
                        <a:solidFill>
                          <a:schemeClr val="bg1"/>
                        </a:solidFill>
                      </a:endParaRPr>
                    </a:p>
                  </a:txBody>
                  <a:tcPr anchor="ctr">
                    <a:solidFill>
                      <a:srgbClr val="B23021">
                        <a:alpha val="70000"/>
                      </a:srgbClr>
                    </a:solidFill>
                  </a:tcPr>
                </a:tc>
              </a:tr>
            </a:tbl>
          </a:graphicData>
        </a:graphic>
      </p:graphicFrame>
      <p:sp>
        <p:nvSpPr>
          <p:cNvPr id="8" name="Rectangle 7"/>
          <p:cNvSpPr/>
          <p:nvPr/>
        </p:nvSpPr>
        <p:spPr>
          <a:xfrm>
            <a:off x="457200" y="1417638"/>
            <a:ext cx="8229600" cy="307777"/>
          </a:xfrm>
          <a:prstGeom prst="rect">
            <a:avLst/>
          </a:prstGeom>
        </p:spPr>
        <p:txBody>
          <a:bodyPr wrap="square">
            <a:spAutoFit/>
          </a:bodyPr>
          <a:lstStyle/>
          <a:p>
            <a:pPr algn="ctr"/>
            <a:r>
              <a:rPr lang="en-US" sz="1400" dirty="0">
                <a:solidFill>
                  <a:schemeClr val="bg1"/>
                </a:solidFill>
              </a:rPr>
              <a:t>HISPANIC STUDENTS: ENROLLMENT INCREASED BY 4.2% BETWEEN AY11/12 AND AY15/16</a:t>
            </a:r>
          </a:p>
        </p:txBody>
      </p:sp>
    </p:spTree>
    <p:extLst>
      <p:ext uri="{BB962C8B-B14F-4D97-AF65-F5344CB8AC3E}">
        <p14:creationId xmlns:p14="http://schemas.microsoft.com/office/powerpoint/2010/main" val="3584695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Reserves</a:t>
            </a:r>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340719" y="1532038"/>
            <a:ext cx="2017139" cy="4764503"/>
            <a:chOff x="611389" y="1268208"/>
            <a:chExt cx="2017139" cy="4764503"/>
          </a:xfrm>
        </p:grpSpPr>
        <p:sp>
          <p:nvSpPr>
            <p:cNvPr id="37" name="Rectangle 36"/>
            <p:cNvSpPr/>
            <p:nvPr/>
          </p:nvSpPr>
          <p:spPr>
            <a:xfrm>
              <a:off x="611389" y="1935651"/>
              <a:ext cx="2017139" cy="352403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Helvetica" charset="0"/>
                  <a:ea typeface="Helvetica" charset="0"/>
                  <a:cs typeface="Helvetica" charset="0"/>
                </a:rPr>
                <a:t>Unrestricted Net Assets</a:t>
              </a:r>
            </a:p>
            <a:p>
              <a:pPr algn="ctr"/>
              <a:r>
                <a:rPr lang="en-US" sz="2400" b="1" dirty="0">
                  <a:solidFill>
                    <a:srgbClr val="FFFFFF"/>
                  </a:solidFill>
                  <a:latin typeface="Helvetica" charset="0"/>
                  <a:ea typeface="Helvetica" charset="0"/>
                  <a:cs typeface="Helvetica" charset="0"/>
                </a:rPr>
                <a:t>$33,905,898</a:t>
              </a:r>
            </a:p>
          </p:txBody>
        </p:sp>
        <p:sp>
          <p:nvSpPr>
            <p:cNvPr id="38" name="Oval 37"/>
            <p:cNvSpPr/>
            <p:nvPr/>
          </p:nvSpPr>
          <p:spPr>
            <a:xfrm>
              <a:off x="978677" y="4750149"/>
              <a:ext cx="1282562" cy="1282562"/>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039390" y="4821837"/>
              <a:ext cx="1161136" cy="11611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47%</a:t>
              </a:r>
            </a:p>
            <a:p>
              <a:pPr algn="ctr"/>
              <a:r>
                <a:rPr lang="en-US" sz="1000" b="1" dirty="0" smtClean="0">
                  <a:latin typeface="Helvetica" charset="0"/>
                  <a:ea typeface="Helvetica" charset="0"/>
                  <a:cs typeface="Helvetica" charset="0"/>
                </a:rPr>
                <a:t>NET RESERVE</a:t>
              </a:r>
              <a:endParaRPr lang="en-US" sz="1000" b="1" dirty="0">
                <a:latin typeface="Helvetica" charset="0"/>
                <a:ea typeface="Helvetica" charset="0"/>
                <a:cs typeface="Helvetica" charset="0"/>
              </a:endParaRPr>
            </a:p>
          </p:txBody>
        </p:sp>
        <p:cxnSp>
          <p:nvCxnSpPr>
            <p:cNvPr id="40" name="Straight Connector 39"/>
            <p:cNvCxnSpPr/>
            <p:nvPr/>
          </p:nvCxnSpPr>
          <p:spPr>
            <a:xfrm>
              <a:off x="611389" y="1824478"/>
              <a:ext cx="2017139" cy="15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09458" y="1816581"/>
              <a:ext cx="15635" cy="1496338"/>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625093" y="4095301"/>
              <a:ext cx="5365" cy="642702"/>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43" name="Off-page Connector 42"/>
            <p:cNvSpPr/>
            <p:nvPr/>
          </p:nvSpPr>
          <p:spPr>
            <a:xfrm>
              <a:off x="1265500" y="1268208"/>
              <a:ext cx="708917" cy="708917"/>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Helvetica" charset="0"/>
                  <a:ea typeface="Helvetica" charset="0"/>
                  <a:cs typeface="Helvetica" charset="0"/>
                </a:rPr>
                <a:t>FY 13</a:t>
              </a:r>
              <a:endParaRPr lang="en-US" sz="1400" b="1" dirty="0">
                <a:solidFill>
                  <a:schemeClr val="bg1"/>
                </a:solidFill>
                <a:latin typeface="Helvetica" charset="0"/>
                <a:ea typeface="Helvetica" charset="0"/>
                <a:cs typeface="Helvetica" charset="0"/>
              </a:endParaRPr>
            </a:p>
          </p:txBody>
        </p:sp>
      </p:grpSp>
      <p:grpSp>
        <p:nvGrpSpPr>
          <p:cNvPr id="44" name="Group 43"/>
          <p:cNvGrpSpPr/>
          <p:nvPr/>
        </p:nvGrpSpPr>
        <p:grpSpPr>
          <a:xfrm>
            <a:off x="2478160" y="1532038"/>
            <a:ext cx="2017139" cy="4764503"/>
            <a:chOff x="611389" y="1268208"/>
            <a:chExt cx="2017139" cy="4764503"/>
          </a:xfrm>
        </p:grpSpPr>
        <p:sp>
          <p:nvSpPr>
            <p:cNvPr id="45" name="Rectangle 44"/>
            <p:cNvSpPr/>
            <p:nvPr/>
          </p:nvSpPr>
          <p:spPr>
            <a:xfrm>
              <a:off x="611389" y="1935651"/>
              <a:ext cx="2017139" cy="352403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Helvetica" charset="0"/>
                  <a:ea typeface="Helvetica" charset="0"/>
                  <a:cs typeface="Helvetica" charset="0"/>
                </a:rPr>
                <a:t>Unrestricted Net Assets</a:t>
              </a:r>
            </a:p>
            <a:p>
              <a:pPr algn="ctr"/>
              <a:r>
                <a:rPr lang="en-US" sz="2400" b="1" dirty="0" smtClean="0">
                  <a:solidFill>
                    <a:srgbClr val="FFFFFF"/>
                  </a:solidFill>
                  <a:latin typeface="Helvetica" charset="0"/>
                  <a:ea typeface="Helvetica" charset="0"/>
                  <a:cs typeface="Helvetica" charset="0"/>
                </a:rPr>
                <a:t>$</a:t>
              </a:r>
              <a:r>
                <a:rPr lang="is-IS" sz="2400" b="1" dirty="0">
                  <a:solidFill>
                    <a:srgbClr val="FFFFFF"/>
                  </a:solidFill>
                  <a:latin typeface="Helvetica" charset="0"/>
                  <a:ea typeface="Helvetica" charset="0"/>
                  <a:cs typeface="Helvetica" charset="0"/>
                </a:rPr>
                <a:t> 35,648,025</a:t>
              </a:r>
              <a:endParaRPr lang="en-US" sz="2400" b="1" dirty="0">
                <a:solidFill>
                  <a:srgbClr val="FFFFFF"/>
                </a:solidFill>
                <a:latin typeface="Helvetica" charset="0"/>
                <a:ea typeface="Helvetica" charset="0"/>
                <a:cs typeface="Helvetica" charset="0"/>
              </a:endParaRPr>
            </a:p>
          </p:txBody>
        </p:sp>
        <p:sp>
          <p:nvSpPr>
            <p:cNvPr id="46" name="Oval 45"/>
            <p:cNvSpPr/>
            <p:nvPr/>
          </p:nvSpPr>
          <p:spPr>
            <a:xfrm>
              <a:off x="978677" y="4750149"/>
              <a:ext cx="1282562" cy="1282562"/>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039390" y="4821837"/>
              <a:ext cx="1161136" cy="11611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49%</a:t>
              </a:r>
            </a:p>
            <a:p>
              <a:pPr algn="ctr"/>
              <a:r>
                <a:rPr lang="en-US" sz="1000" b="1" dirty="0" smtClean="0">
                  <a:latin typeface="Helvetica" charset="0"/>
                  <a:ea typeface="Helvetica" charset="0"/>
                  <a:cs typeface="Helvetica" charset="0"/>
                </a:rPr>
                <a:t>NET RESERVE</a:t>
              </a:r>
              <a:endParaRPr lang="en-US" sz="1000" b="1" dirty="0">
                <a:latin typeface="Helvetica" charset="0"/>
                <a:ea typeface="Helvetica" charset="0"/>
                <a:cs typeface="Helvetica" charset="0"/>
              </a:endParaRPr>
            </a:p>
          </p:txBody>
        </p:sp>
        <p:cxnSp>
          <p:nvCxnSpPr>
            <p:cNvPr id="48" name="Straight Connector 47"/>
            <p:cNvCxnSpPr/>
            <p:nvPr/>
          </p:nvCxnSpPr>
          <p:spPr>
            <a:xfrm>
              <a:off x="611389" y="1824478"/>
              <a:ext cx="2017139" cy="15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09458" y="1816581"/>
              <a:ext cx="15635" cy="1496338"/>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625093" y="4095301"/>
              <a:ext cx="5365" cy="642702"/>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51" name="Off-page Connector 50"/>
            <p:cNvSpPr/>
            <p:nvPr/>
          </p:nvSpPr>
          <p:spPr>
            <a:xfrm>
              <a:off x="1265500" y="1268208"/>
              <a:ext cx="708917" cy="708917"/>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Helvetica" charset="0"/>
                  <a:ea typeface="Helvetica" charset="0"/>
                  <a:cs typeface="Helvetica" charset="0"/>
                </a:rPr>
                <a:t>FY 14</a:t>
              </a:r>
              <a:endParaRPr lang="en-US" sz="1400" b="1" dirty="0">
                <a:solidFill>
                  <a:schemeClr val="bg1"/>
                </a:solidFill>
                <a:latin typeface="Helvetica" charset="0"/>
                <a:ea typeface="Helvetica" charset="0"/>
                <a:cs typeface="Helvetica" charset="0"/>
              </a:endParaRPr>
            </a:p>
          </p:txBody>
        </p:sp>
      </p:grpSp>
      <p:grpSp>
        <p:nvGrpSpPr>
          <p:cNvPr id="52" name="Group 51"/>
          <p:cNvGrpSpPr/>
          <p:nvPr/>
        </p:nvGrpSpPr>
        <p:grpSpPr>
          <a:xfrm>
            <a:off x="4615600" y="1532038"/>
            <a:ext cx="2017139" cy="4764503"/>
            <a:chOff x="611389" y="1268208"/>
            <a:chExt cx="2017139" cy="4764503"/>
          </a:xfrm>
        </p:grpSpPr>
        <p:sp>
          <p:nvSpPr>
            <p:cNvPr id="53" name="Rectangle 52"/>
            <p:cNvSpPr/>
            <p:nvPr/>
          </p:nvSpPr>
          <p:spPr>
            <a:xfrm>
              <a:off x="611389" y="1935651"/>
              <a:ext cx="2017139" cy="352403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Helvetica" charset="0"/>
                  <a:ea typeface="Helvetica" charset="0"/>
                  <a:cs typeface="Helvetica" charset="0"/>
                </a:rPr>
                <a:t>Unrestricted Net Assets</a:t>
              </a:r>
            </a:p>
            <a:p>
              <a:pPr algn="ctr"/>
              <a:r>
                <a:rPr lang="en-US" sz="2400" b="1" dirty="0" smtClean="0">
                  <a:solidFill>
                    <a:srgbClr val="FFFFFF"/>
                  </a:solidFill>
                  <a:latin typeface="Helvetica" charset="0"/>
                  <a:ea typeface="Helvetica" charset="0"/>
                  <a:cs typeface="Helvetica" charset="0"/>
                </a:rPr>
                <a:t>$</a:t>
              </a:r>
              <a:r>
                <a:rPr lang="is-IS" sz="2400" b="1" dirty="0">
                  <a:solidFill>
                    <a:srgbClr val="FFFFFF"/>
                  </a:solidFill>
                  <a:latin typeface="Helvetica" charset="0"/>
                  <a:ea typeface="Helvetica" charset="0"/>
                  <a:cs typeface="Helvetica" charset="0"/>
                </a:rPr>
                <a:t> </a:t>
              </a:r>
              <a:r>
                <a:rPr lang="is-IS" sz="2400" dirty="0"/>
                <a:t>38,396,402</a:t>
              </a:r>
              <a:endParaRPr lang="en-US" sz="2400" b="1" dirty="0">
                <a:solidFill>
                  <a:srgbClr val="FFFFFF"/>
                </a:solidFill>
                <a:latin typeface="Helvetica" charset="0"/>
                <a:ea typeface="Helvetica" charset="0"/>
                <a:cs typeface="Helvetica" charset="0"/>
              </a:endParaRPr>
            </a:p>
          </p:txBody>
        </p:sp>
        <p:sp>
          <p:nvSpPr>
            <p:cNvPr id="54" name="Oval 53"/>
            <p:cNvSpPr/>
            <p:nvPr/>
          </p:nvSpPr>
          <p:spPr>
            <a:xfrm>
              <a:off x="978677" y="4750149"/>
              <a:ext cx="1282562" cy="1282562"/>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039390" y="4821837"/>
              <a:ext cx="1161136" cy="1161136"/>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51%</a:t>
              </a:r>
            </a:p>
            <a:p>
              <a:pPr algn="ctr"/>
              <a:r>
                <a:rPr lang="en-US" sz="1000" b="1" dirty="0" smtClean="0">
                  <a:latin typeface="Helvetica" charset="0"/>
                  <a:ea typeface="Helvetica" charset="0"/>
                  <a:cs typeface="Helvetica" charset="0"/>
                </a:rPr>
                <a:t>NET RESERVE</a:t>
              </a:r>
              <a:endParaRPr lang="en-US" sz="1000" b="1" dirty="0">
                <a:latin typeface="Helvetica" charset="0"/>
                <a:ea typeface="Helvetica" charset="0"/>
                <a:cs typeface="Helvetica" charset="0"/>
              </a:endParaRPr>
            </a:p>
          </p:txBody>
        </p:sp>
        <p:cxnSp>
          <p:nvCxnSpPr>
            <p:cNvPr id="58" name="Straight Connector 57"/>
            <p:cNvCxnSpPr/>
            <p:nvPr/>
          </p:nvCxnSpPr>
          <p:spPr>
            <a:xfrm>
              <a:off x="1609458" y="1816581"/>
              <a:ext cx="15635" cy="1496338"/>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11389" y="1824478"/>
              <a:ext cx="2017139" cy="15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625093" y="4095301"/>
              <a:ext cx="5365" cy="642702"/>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55" name="Off-page Connector 54"/>
            <p:cNvSpPr/>
            <p:nvPr/>
          </p:nvSpPr>
          <p:spPr>
            <a:xfrm>
              <a:off x="1265500" y="1268208"/>
              <a:ext cx="708917" cy="708917"/>
            </a:xfrm>
            <a:prstGeom prst="flowChartOffpageConnec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Helvetica" charset="0"/>
                  <a:ea typeface="Helvetica" charset="0"/>
                  <a:cs typeface="Helvetica" charset="0"/>
                </a:rPr>
                <a:t>FY 15</a:t>
              </a:r>
              <a:endParaRPr lang="en-US" sz="1400" b="1" dirty="0">
                <a:solidFill>
                  <a:schemeClr val="bg1"/>
                </a:solidFill>
                <a:latin typeface="Helvetica" charset="0"/>
                <a:ea typeface="Helvetica" charset="0"/>
                <a:cs typeface="Helvetica" charset="0"/>
              </a:endParaRPr>
            </a:p>
          </p:txBody>
        </p:sp>
      </p:grpSp>
      <p:sp>
        <p:nvSpPr>
          <p:cNvPr id="60" name="Rectangle 59"/>
          <p:cNvSpPr/>
          <p:nvPr/>
        </p:nvSpPr>
        <p:spPr>
          <a:xfrm>
            <a:off x="6753039" y="1908008"/>
            <a:ext cx="2017139" cy="404423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Helvetica" charset="0"/>
                <a:ea typeface="Helvetica" charset="0"/>
                <a:cs typeface="Helvetica" charset="0"/>
              </a:rPr>
              <a:t>Unrestricted Net Assets</a:t>
            </a:r>
          </a:p>
          <a:p>
            <a:pPr algn="ctr"/>
            <a:r>
              <a:rPr lang="en-US" sz="2400" b="1" dirty="0" smtClean="0">
                <a:solidFill>
                  <a:srgbClr val="FFFFFF"/>
                </a:solidFill>
                <a:latin typeface="Helvetica" charset="0"/>
                <a:ea typeface="Helvetica" charset="0"/>
                <a:cs typeface="Helvetica" charset="0"/>
              </a:rPr>
              <a:t>$</a:t>
            </a:r>
            <a:r>
              <a:rPr lang="en-US" sz="2400" dirty="0">
                <a:solidFill>
                  <a:srgbClr val="FFFFFF"/>
                </a:solidFill>
              </a:rPr>
              <a:t>45,863,403</a:t>
            </a:r>
            <a:endParaRPr lang="en-US" sz="2400" b="1" dirty="0">
              <a:solidFill>
                <a:srgbClr val="FFFFFF"/>
              </a:solidFill>
              <a:latin typeface="Helvetica" charset="0"/>
              <a:ea typeface="Helvetica" charset="0"/>
              <a:cs typeface="Helvetica" charset="0"/>
            </a:endParaRPr>
          </a:p>
        </p:txBody>
      </p:sp>
      <p:sp>
        <p:nvSpPr>
          <p:cNvPr id="61" name="Oval 60"/>
          <p:cNvSpPr/>
          <p:nvPr/>
        </p:nvSpPr>
        <p:spPr>
          <a:xfrm>
            <a:off x="7120328" y="5269296"/>
            <a:ext cx="1282562" cy="128256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181041" y="5340984"/>
            <a:ext cx="1161136" cy="1161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B23021"/>
                </a:solidFill>
              </a:rPr>
              <a:t>59%</a:t>
            </a:r>
          </a:p>
          <a:p>
            <a:pPr algn="ctr"/>
            <a:r>
              <a:rPr lang="en-US" sz="1000" b="1" dirty="0" smtClean="0">
                <a:solidFill>
                  <a:srgbClr val="B23021"/>
                </a:solidFill>
                <a:latin typeface="Helvetica" charset="0"/>
                <a:ea typeface="Helvetica" charset="0"/>
                <a:cs typeface="Helvetica" charset="0"/>
              </a:rPr>
              <a:t>NET RESERVE</a:t>
            </a:r>
            <a:endParaRPr lang="en-US" sz="1000" b="1" dirty="0">
              <a:solidFill>
                <a:srgbClr val="B23021"/>
              </a:solidFill>
              <a:latin typeface="Helvetica" charset="0"/>
              <a:ea typeface="Helvetica" charset="0"/>
              <a:cs typeface="Helvetica" charset="0"/>
            </a:endParaRPr>
          </a:p>
        </p:txBody>
      </p:sp>
      <p:cxnSp>
        <p:nvCxnSpPr>
          <p:cNvPr id="64" name="Straight Connector 63"/>
          <p:cNvCxnSpPr/>
          <p:nvPr/>
        </p:nvCxnSpPr>
        <p:spPr>
          <a:xfrm>
            <a:off x="6753039" y="1795775"/>
            <a:ext cx="2017139" cy="15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2"/>
          </p:cNvCxnSpPr>
          <p:nvPr/>
        </p:nvCxnSpPr>
        <p:spPr>
          <a:xfrm>
            <a:off x="7761609" y="1958696"/>
            <a:ext cx="5134" cy="151748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761608" y="4359131"/>
            <a:ext cx="0" cy="91016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2" name="Off-page Connector 61"/>
          <p:cNvSpPr/>
          <p:nvPr/>
        </p:nvSpPr>
        <p:spPr>
          <a:xfrm>
            <a:off x="7407150" y="1249779"/>
            <a:ext cx="708917" cy="708917"/>
          </a:xfrm>
          <a:prstGeom prst="flowChartOffpage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B23021"/>
                </a:solidFill>
                <a:latin typeface="Helvetica" charset="0"/>
                <a:ea typeface="Helvetica" charset="0"/>
                <a:cs typeface="Helvetica" charset="0"/>
              </a:rPr>
              <a:t>FY 16</a:t>
            </a:r>
            <a:endParaRPr lang="en-US" sz="1400" b="1" dirty="0">
              <a:solidFill>
                <a:srgbClr val="B23021"/>
              </a:solidFill>
              <a:latin typeface="Helvetica" charset="0"/>
              <a:ea typeface="Helvetica" charset="0"/>
              <a:cs typeface="Helvetica" charset="0"/>
            </a:endParaRPr>
          </a:p>
        </p:txBody>
      </p:sp>
    </p:spTree>
    <p:extLst>
      <p:ext uri="{BB962C8B-B14F-4D97-AF65-F5344CB8AC3E}">
        <p14:creationId xmlns:p14="http://schemas.microsoft.com/office/powerpoint/2010/main" val="250657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a:t>
            </a:r>
            <a:endParaRPr lang="en-US" dirty="0"/>
          </a:p>
        </p:txBody>
      </p:sp>
      <p:sp>
        <p:nvSpPr>
          <p:cNvPr id="3" name="Content Placeholder 2"/>
          <p:cNvSpPr>
            <a:spLocks noGrp="1"/>
          </p:cNvSpPr>
          <p:nvPr>
            <p:ph idx="1"/>
          </p:nvPr>
        </p:nvSpPr>
        <p:spPr>
          <a:xfrm>
            <a:off x="1026160" y="2286000"/>
            <a:ext cx="7086600" cy="3348567"/>
          </a:xfrm>
        </p:spPr>
        <p:txBody>
          <a:bodyPr>
            <a:noAutofit/>
          </a:bodyPr>
          <a:lstStyle/>
          <a:p>
            <a:r>
              <a:rPr lang="en-US" sz="1800" dirty="0"/>
              <a:t>Kristen Johnson and Patricia </a:t>
            </a:r>
            <a:r>
              <a:rPr lang="en-US" sz="1800" dirty="0" err="1"/>
              <a:t>Diawara</a:t>
            </a:r>
            <a:r>
              <a:rPr lang="en-US" sz="1800" dirty="0"/>
              <a:t> officially joined the HLC Peer Corps program after attending the HLC Peer Reviewer training in </a:t>
            </a:r>
            <a:r>
              <a:rPr lang="en-US" sz="1800" dirty="0" smtClean="0"/>
              <a:t>October</a:t>
            </a:r>
          </a:p>
          <a:p>
            <a:r>
              <a:rPr lang="en-US" sz="1800" dirty="0" smtClean="0"/>
              <a:t>Date </a:t>
            </a:r>
            <a:r>
              <a:rPr lang="en-US" sz="1800" dirty="0"/>
              <a:t>of the next Accreditation review: July </a:t>
            </a:r>
            <a:r>
              <a:rPr lang="en-US" sz="1800" dirty="0" smtClean="0"/>
              <a:t>29, 2019 </a:t>
            </a:r>
            <a:r>
              <a:rPr lang="en-US" sz="1800" dirty="0"/>
              <a:t>(virtual visit</a:t>
            </a:r>
            <a:r>
              <a:rPr lang="en-US" sz="1800" dirty="0" smtClean="0"/>
              <a:t>)</a:t>
            </a:r>
          </a:p>
          <a:p>
            <a:r>
              <a:rPr lang="en-US" sz="1800" dirty="0" smtClean="0"/>
              <a:t>What </a:t>
            </a:r>
            <a:r>
              <a:rPr lang="en-US" sz="1800" dirty="0"/>
              <a:t>do we need to do between now and </a:t>
            </a:r>
            <a:r>
              <a:rPr lang="en-US" sz="1800" dirty="0" smtClean="0"/>
              <a:t>July </a:t>
            </a:r>
            <a:r>
              <a:rPr lang="en-US" sz="1800" dirty="0"/>
              <a:t>2019</a:t>
            </a:r>
            <a:r>
              <a:rPr lang="en-US" sz="1800" dirty="0" smtClean="0"/>
              <a:t>?</a:t>
            </a:r>
          </a:p>
          <a:p>
            <a:pPr lvl="1"/>
            <a:r>
              <a:rPr lang="en-US" sz="1600" dirty="0" smtClean="0"/>
              <a:t>Rewrite </a:t>
            </a:r>
            <a:r>
              <a:rPr lang="en-US" sz="1600" dirty="0"/>
              <a:t>our 2014 self-study report (now called “Assurance Argument”</a:t>
            </a:r>
            <a:r>
              <a:rPr lang="en-US" sz="1600" dirty="0" smtClean="0"/>
              <a:t>)</a:t>
            </a:r>
          </a:p>
          <a:p>
            <a:pPr lvl="1"/>
            <a:r>
              <a:rPr lang="en-US" sz="1600" dirty="0" smtClean="0"/>
              <a:t>Collect </a:t>
            </a:r>
            <a:r>
              <a:rPr lang="en-US" sz="1600" dirty="0"/>
              <a:t>evidence showing that PPCC meets all 5 criteria (“Evidence file”</a:t>
            </a:r>
            <a:r>
              <a:rPr lang="en-US" sz="1600" dirty="0" smtClean="0"/>
              <a:t>)</a:t>
            </a:r>
          </a:p>
          <a:p>
            <a:pPr lvl="1"/>
            <a:r>
              <a:rPr lang="en-US" sz="1600" dirty="0" smtClean="0"/>
              <a:t>Prepare </a:t>
            </a:r>
            <a:r>
              <a:rPr lang="en-US" sz="1600" dirty="0"/>
              <a:t>a monitoring report on Program Review and Assessment (in both instructional and support services)</a:t>
            </a:r>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907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a:xfrm>
            <a:off x="571077" y="1600201"/>
            <a:ext cx="8001000" cy="5003799"/>
          </a:xfrm>
        </p:spPr>
        <p:txBody>
          <a:bodyPr>
            <a:normAutofit lnSpcReduction="10000"/>
          </a:bodyPr>
          <a:lstStyle/>
          <a:p>
            <a:pPr marL="0" indent="0">
              <a:buNone/>
            </a:pPr>
            <a:r>
              <a:rPr lang="en-US" sz="2400" b="1" dirty="0"/>
              <a:t>In </a:t>
            </a:r>
            <a:r>
              <a:rPr lang="en-US" sz="2400" b="1" dirty="0" smtClean="0"/>
              <a:t>AY 16/17</a:t>
            </a:r>
            <a:endParaRPr lang="en-US" sz="2400" b="1" dirty="0"/>
          </a:p>
          <a:p>
            <a:r>
              <a:rPr lang="en-US" sz="1800" dirty="0" smtClean="0"/>
              <a:t>All </a:t>
            </a:r>
            <a:r>
              <a:rPr lang="en-US" sz="1800" dirty="0"/>
              <a:t>general education departments will be collecting data on the revised statewide competencies using course-embedded, signature assignments. Most departments will be using the statewide rubrics to assess student learning, thus allowing PPCC to aggregate assessment results across multiple </a:t>
            </a:r>
            <a:r>
              <a:rPr lang="en-US" sz="1800" dirty="0" smtClean="0"/>
              <a:t>disciplines.</a:t>
            </a:r>
          </a:p>
          <a:p>
            <a:r>
              <a:rPr lang="en-US" sz="1800" dirty="0" smtClean="0"/>
              <a:t>Two </a:t>
            </a:r>
            <a:r>
              <a:rPr lang="en-US" sz="1800" dirty="0"/>
              <a:t>additional departments and more than 10 additional courses will start collecting assessment </a:t>
            </a:r>
            <a:r>
              <a:rPr lang="en-US" sz="1800" dirty="0" smtClean="0"/>
              <a:t>results.</a:t>
            </a:r>
          </a:p>
          <a:p>
            <a:r>
              <a:rPr lang="en-US" sz="1800" dirty="0" smtClean="0"/>
              <a:t>PPCC </a:t>
            </a:r>
            <a:r>
              <a:rPr lang="en-US" sz="1800" dirty="0"/>
              <a:t>officially adopted the statewide competencies as its new general education outcomes (Faculty Senate vote). Those </a:t>
            </a:r>
            <a:r>
              <a:rPr lang="en-US" sz="1800" dirty="0" smtClean="0"/>
              <a:t>include: </a:t>
            </a:r>
            <a:r>
              <a:rPr lang="en-US" sz="1800" dirty="0"/>
              <a:t>Critical Thinking, Written </a:t>
            </a:r>
            <a:r>
              <a:rPr lang="en-US" sz="1800" dirty="0" smtClean="0"/>
              <a:t>Communication</a:t>
            </a:r>
            <a:r>
              <a:rPr lang="en-US" sz="1800" dirty="0"/>
              <a:t>, Oral/Presentational Communication, Quantitative Literacy, Inquiry and </a:t>
            </a:r>
            <a:r>
              <a:rPr lang="en-US" sz="1800" dirty="0" smtClean="0"/>
              <a:t>Analysis.</a:t>
            </a:r>
          </a:p>
          <a:p>
            <a:r>
              <a:rPr lang="en-US" sz="1800" dirty="0" smtClean="0"/>
              <a:t>Two </a:t>
            </a:r>
            <a:r>
              <a:rPr lang="en-US" sz="1800" dirty="0"/>
              <a:t>PDW Assessment </a:t>
            </a:r>
            <a:r>
              <a:rPr lang="en-US" sz="1800" dirty="0" smtClean="0"/>
              <a:t>Workshops</a:t>
            </a:r>
          </a:p>
          <a:p>
            <a:pPr lvl="1"/>
            <a:r>
              <a:rPr lang="en-US" sz="1600" dirty="0" smtClean="0"/>
              <a:t>Tuesday </a:t>
            </a:r>
            <a:r>
              <a:rPr lang="en-US" sz="1600" dirty="0"/>
              <a:t>(12:30 </a:t>
            </a:r>
            <a:r>
              <a:rPr lang="en-US" sz="1600" dirty="0" smtClean="0"/>
              <a:t>p.m. </a:t>
            </a:r>
            <a:r>
              <a:rPr lang="en-US" sz="1600" dirty="0"/>
              <a:t>– 1:40 </a:t>
            </a:r>
            <a:r>
              <a:rPr lang="en-US" sz="1600" dirty="0" smtClean="0"/>
              <a:t>p.m.): </a:t>
            </a:r>
            <a:r>
              <a:rPr lang="en-US" sz="1600" dirty="0"/>
              <a:t>How to analyze and report assessment </a:t>
            </a:r>
            <a:r>
              <a:rPr lang="en-US" sz="1600" dirty="0" smtClean="0"/>
              <a:t>results</a:t>
            </a:r>
          </a:p>
          <a:p>
            <a:pPr lvl="1"/>
            <a:r>
              <a:rPr lang="en-US" sz="1600" dirty="0" smtClean="0"/>
              <a:t>Thursday </a:t>
            </a:r>
            <a:r>
              <a:rPr lang="en-US" sz="1600" dirty="0"/>
              <a:t>(</a:t>
            </a:r>
            <a:r>
              <a:rPr lang="en-US" sz="1600" dirty="0" smtClean="0"/>
              <a:t>8 a.m. </a:t>
            </a:r>
            <a:r>
              <a:rPr lang="en-US" sz="1600" dirty="0"/>
              <a:t>– noon): Opportunity to work with colleagues on plans and reports (Two tracks: CTE and Gen Ed)</a:t>
            </a:r>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989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to Become 100% ACCESSIBLE </a:t>
            </a:r>
          </a:p>
        </p:txBody>
      </p:sp>
      <p:sp>
        <p:nvSpPr>
          <p:cNvPr id="3" name="Content Placeholder 2"/>
          <p:cNvSpPr>
            <a:spLocks noGrp="1"/>
          </p:cNvSpPr>
          <p:nvPr>
            <p:ph idx="1"/>
          </p:nvPr>
        </p:nvSpPr>
        <p:spPr>
          <a:xfrm>
            <a:off x="1026160" y="1828800"/>
            <a:ext cx="7086600" cy="3742267"/>
          </a:xfrm>
        </p:spPr>
        <p:txBody>
          <a:bodyPr>
            <a:noAutofit/>
          </a:bodyPr>
          <a:lstStyle/>
          <a:p>
            <a:pPr marL="0" indent="0">
              <a:buNone/>
            </a:pPr>
            <a:r>
              <a:rPr lang="en-US" sz="2400" b="1" dirty="0"/>
              <a:t>What is </a:t>
            </a:r>
            <a:r>
              <a:rPr lang="en-US" sz="2400" b="1" dirty="0" smtClean="0"/>
              <a:t>accessibility?</a:t>
            </a:r>
          </a:p>
          <a:p>
            <a:r>
              <a:rPr lang="en-US" sz="1800" dirty="0" smtClean="0"/>
              <a:t>Accessibility means </a:t>
            </a:r>
            <a:r>
              <a:rPr lang="en-US" sz="1800" dirty="0"/>
              <a:t>much more than elevators and wheelchair ramps. It means assuring we implement best practices so that students with disabilities can be successful in our institution. Not only is it the right thing to do, we must do it by federal mandate.</a:t>
            </a:r>
          </a:p>
          <a:p>
            <a:r>
              <a:rPr lang="en-US" sz="1800" dirty="0"/>
              <a:t>In April of 2014 the CCCS System </a:t>
            </a:r>
            <a:r>
              <a:rPr lang="en-US" sz="1800" dirty="0" smtClean="0"/>
              <a:t>President </a:t>
            </a:r>
            <a:r>
              <a:rPr lang="en-US" sz="1800" dirty="0"/>
              <a:t>enacted a Web Accessibility Procedure</a:t>
            </a:r>
          </a:p>
          <a:p>
            <a:pPr marL="0" indent="0">
              <a:buNone/>
            </a:pPr>
            <a:endParaRPr lang="en-US" sz="1800" b="1" dirty="0" smtClean="0"/>
          </a:p>
          <a:p>
            <a:pPr marL="0" indent="0">
              <a:buNone/>
            </a:pPr>
            <a:r>
              <a:rPr lang="en-US" sz="2400" b="1" dirty="0" smtClean="0"/>
              <a:t>What </a:t>
            </a:r>
            <a:r>
              <a:rPr lang="en-US" sz="2400" b="1" dirty="0"/>
              <a:t>does it mean for you</a:t>
            </a:r>
            <a:r>
              <a:rPr lang="en-US" sz="2400" b="1" dirty="0" smtClean="0"/>
              <a:t>?</a:t>
            </a:r>
            <a:endParaRPr lang="en-US" sz="2400" dirty="0" smtClean="0"/>
          </a:p>
          <a:p>
            <a:r>
              <a:rPr lang="en-US" sz="1800" dirty="0"/>
              <a:t>All external communication and digital educational materials need to comply to accessibility standards</a:t>
            </a:r>
            <a:r>
              <a:rPr lang="en-US" sz="1800" dirty="0" smtClean="0"/>
              <a:t>.</a:t>
            </a:r>
            <a:endParaRPr lang="en-US" sz="1800" dirty="0"/>
          </a:p>
        </p:txBody>
      </p:sp>
      <p:cxnSp>
        <p:nvCxnSpPr>
          <p:cNvPr id="5" name="Straight Connector 4"/>
          <p:cNvCxnSpPr/>
          <p:nvPr/>
        </p:nvCxnSpPr>
        <p:spPr>
          <a:xfrm>
            <a:off x="4071745" y="1476666"/>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999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Rectangle 4"/>
          <p:cNvSpPr/>
          <p:nvPr/>
        </p:nvSpPr>
        <p:spPr>
          <a:xfrm>
            <a:off x="1" y="2514600"/>
            <a:ext cx="9143999" cy="1828800"/>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8621"/>
            <a:ext cx="9144000" cy="1143000"/>
          </a:xfrm>
          <a:noFill/>
        </p:spPr>
        <p:txBody>
          <a:bodyPr/>
          <a:lstStyle/>
          <a:p>
            <a:r>
              <a:rPr lang="en-US" dirty="0" smtClean="0"/>
              <a:t>Capital Updates</a:t>
            </a:r>
            <a:endParaRPr lang="en-US" dirty="0"/>
          </a:p>
        </p:txBody>
      </p:sp>
      <p:cxnSp>
        <p:nvCxnSpPr>
          <p:cNvPr id="6" name="Straight Connector 5"/>
          <p:cNvCxnSpPr/>
          <p:nvPr/>
        </p:nvCxnSpPr>
        <p:spPr>
          <a:xfrm>
            <a:off x="4066340" y="3659395"/>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955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Aspen.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0" y="0"/>
            <a:ext cx="4572000" cy="6858000"/>
          </a:xfrm>
          <a:prstGeom prst="rect">
            <a:avLst/>
          </a:prstGeom>
        </p:spPr>
      </p:pic>
      <p:sp>
        <p:nvSpPr>
          <p:cNvPr id="3" name="Title 2"/>
          <p:cNvSpPr>
            <a:spLocks noGrp="1"/>
          </p:cNvSpPr>
          <p:nvPr>
            <p:ph type="title"/>
          </p:nvPr>
        </p:nvSpPr>
        <p:spPr/>
        <p:txBody>
          <a:bodyPr/>
          <a:lstStyle/>
          <a:p>
            <a:r>
              <a:rPr lang="en-US" dirty="0"/>
              <a:t> Aspen 1st Floor / Learning Commons:</a:t>
            </a:r>
          </a:p>
        </p:txBody>
      </p:sp>
      <p:sp>
        <p:nvSpPr>
          <p:cNvPr id="4" name="Content Placeholder 3"/>
          <p:cNvSpPr>
            <a:spLocks noGrp="1"/>
          </p:cNvSpPr>
          <p:nvPr>
            <p:ph idx="1"/>
          </p:nvPr>
        </p:nvSpPr>
        <p:spPr>
          <a:xfrm>
            <a:off x="457200" y="2667848"/>
            <a:ext cx="3511550" cy="2295736"/>
          </a:xfrm>
        </p:spPr>
        <p:txBody>
          <a:bodyPr>
            <a:noAutofit/>
          </a:bodyPr>
          <a:lstStyle/>
          <a:p>
            <a:r>
              <a:rPr lang="en-US" sz="1800" dirty="0" smtClean="0"/>
              <a:t>1st </a:t>
            </a:r>
            <a:r>
              <a:rPr lang="en-US" sz="1800" dirty="0"/>
              <a:t>Floor planned move in dates: </a:t>
            </a:r>
            <a:r>
              <a:rPr lang="en-US" sz="1800" dirty="0" smtClean="0"/>
              <a:t>Feb. </a:t>
            </a:r>
            <a:r>
              <a:rPr lang="en-US" sz="1800" dirty="0"/>
              <a:t>2-13 </a:t>
            </a:r>
          </a:p>
          <a:p>
            <a:r>
              <a:rPr lang="en-US" sz="1800" dirty="0" smtClean="0"/>
              <a:t>Begin </a:t>
            </a:r>
            <a:r>
              <a:rPr lang="en-US" sz="1800" dirty="0"/>
              <a:t>construction Phase 2 (Learning Commons</a:t>
            </a:r>
            <a:r>
              <a:rPr lang="en-US" sz="1800" dirty="0" smtClean="0"/>
              <a:t>) – </a:t>
            </a:r>
            <a:br>
              <a:rPr lang="en-US" sz="1800" dirty="0" smtClean="0"/>
            </a:br>
            <a:r>
              <a:rPr lang="en-US" sz="1800" dirty="0" smtClean="0"/>
              <a:t>Feb</a:t>
            </a:r>
            <a:r>
              <a:rPr lang="en-US" sz="1800" dirty="0"/>
              <a:t>. 13</a:t>
            </a:r>
          </a:p>
          <a:p>
            <a:r>
              <a:rPr lang="en-US" sz="1800" dirty="0" smtClean="0"/>
              <a:t>Estimated </a:t>
            </a:r>
            <a:r>
              <a:rPr lang="en-US" sz="1800" dirty="0"/>
              <a:t>Completion: </a:t>
            </a:r>
            <a:r>
              <a:rPr lang="en-US" sz="1800" dirty="0" smtClean="0"/>
              <a:t/>
            </a:r>
            <a:br>
              <a:rPr lang="en-US" sz="1800" dirty="0" smtClean="0"/>
            </a:br>
            <a:r>
              <a:rPr lang="en-US" sz="1800" dirty="0" smtClean="0"/>
              <a:t>June 2017</a:t>
            </a:r>
            <a:endParaRPr lang="en-US" sz="1800" dirty="0"/>
          </a:p>
        </p:txBody>
      </p:sp>
      <p:cxnSp>
        <p:nvCxnSpPr>
          <p:cNvPr id="5" name="Straight Connector 4"/>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832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D-Lot </a:t>
            </a:r>
            <a:r>
              <a:rPr lang="en-US" dirty="0" smtClean="0"/>
              <a:t>Hillside </a:t>
            </a:r>
            <a:br>
              <a:rPr lang="en-US" dirty="0" smtClean="0"/>
            </a:br>
            <a:r>
              <a:rPr lang="en-US" b="0" dirty="0" smtClean="0"/>
              <a:t>(completed </a:t>
            </a:r>
            <a:r>
              <a:rPr lang="en-US" b="0" dirty="0"/>
              <a:t>construction Nov. </a:t>
            </a:r>
            <a:r>
              <a:rPr lang="en-US" b="0" dirty="0" smtClean="0"/>
              <a:t>1)</a:t>
            </a:r>
            <a:endParaRPr lang="en-US" b="0" dirty="0"/>
          </a:p>
        </p:txBody>
      </p:sp>
      <p:cxnSp>
        <p:nvCxnSpPr>
          <p:cNvPr id="5" name="Straight Connector 4"/>
          <p:cNvCxnSpPr/>
          <p:nvPr/>
        </p:nvCxnSpPr>
        <p:spPr>
          <a:xfrm>
            <a:off x="4071745" y="1476666"/>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Hillside_Pic_Final.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869016"/>
            <a:ext cx="9144000" cy="4988984"/>
          </a:xfrm>
          <a:prstGeom prst="rect">
            <a:avLst/>
          </a:prstGeom>
        </p:spPr>
      </p:pic>
    </p:spTree>
    <p:extLst>
      <p:ext uri="{BB962C8B-B14F-4D97-AF65-F5344CB8AC3E}">
        <p14:creationId xmlns:p14="http://schemas.microsoft.com/office/powerpoint/2010/main" val="172060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97399" y="229428"/>
            <a:ext cx="4572000" cy="6858000"/>
          </a:xfrm>
          <a:prstGeom prst="rect">
            <a:avLst/>
          </a:prstGeom>
        </p:spPr>
      </p:pic>
      <p:sp>
        <p:nvSpPr>
          <p:cNvPr id="2" name="Title 1"/>
          <p:cNvSpPr>
            <a:spLocks noGrp="1"/>
          </p:cNvSpPr>
          <p:nvPr>
            <p:ph type="title"/>
          </p:nvPr>
        </p:nvSpPr>
        <p:spPr>
          <a:xfrm>
            <a:off x="457200" y="274638"/>
            <a:ext cx="3920067" cy="1143000"/>
          </a:xfrm>
        </p:spPr>
        <p:txBody>
          <a:bodyPr>
            <a:normAutofit fontScale="90000"/>
          </a:bodyPr>
          <a:lstStyle/>
          <a:p>
            <a:r>
              <a:rPr lang="en-US" sz="4800" dirty="0" smtClean="0"/>
              <a:t>DESTINATION</a:t>
            </a:r>
            <a:r>
              <a:rPr lang="en-US" sz="4800" dirty="0" smtClean="0">
                <a:solidFill>
                  <a:srgbClr val="FF0000"/>
                </a:solidFill>
              </a:rPr>
              <a:t> </a:t>
            </a:r>
            <a:r>
              <a:rPr lang="en-US" sz="4800" dirty="0" smtClean="0"/>
              <a:t>2022</a:t>
            </a:r>
            <a:endParaRPr lang="en-US" sz="4800" dirty="0"/>
          </a:p>
        </p:txBody>
      </p:sp>
      <p:sp>
        <p:nvSpPr>
          <p:cNvPr id="3" name="Content Placeholder 2"/>
          <p:cNvSpPr>
            <a:spLocks noGrp="1"/>
          </p:cNvSpPr>
          <p:nvPr>
            <p:ph idx="1"/>
          </p:nvPr>
        </p:nvSpPr>
        <p:spPr>
          <a:xfrm>
            <a:off x="457200" y="1600200"/>
            <a:ext cx="3429000" cy="4685570"/>
          </a:xfrm>
        </p:spPr>
        <p:txBody>
          <a:bodyPr>
            <a:normAutofit lnSpcReduction="10000"/>
          </a:bodyPr>
          <a:lstStyle/>
          <a:p>
            <a:pPr marL="0" indent="0" algn="ctr">
              <a:buNone/>
            </a:pPr>
            <a:r>
              <a:rPr lang="en-US" sz="2400" b="1" dirty="0"/>
              <a:t>A road map for the next five </a:t>
            </a:r>
            <a:r>
              <a:rPr lang="en-US" sz="2400" b="1" dirty="0" smtClean="0"/>
              <a:t>years</a:t>
            </a:r>
            <a:endParaRPr lang="en-US" sz="2400" b="1" dirty="0"/>
          </a:p>
          <a:p>
            <a:pPr marL="0" indent="0">
              <a:buNone/>
            </a:pPr>
            <a:endParaRPr lang="en-US" sz="1800" dirty="0" smtClean="0"/>
          </a:p>
          <a:p>
            <a:pPr marL="0" indent="0">
              <a:buNone/>
            </a:pPr>
            <a:r>
              <a:rPr lang="en-US" sz="1800" dirty="0" smtClean="0"/>
              <a:t>Our </a:t>
            </a:r>
            <a:r>
              <a:rPr lang="en-US" sz="1800" dirty="0"/>
              <a:t>Strategic Planning Task Force, composed of students, faculty, staff and community </a:t>
            </a:r>
            <a:r>
              <a:rPr lang="en-US" sz="1800" dirty="0" smtClean="0"/>
              <a:t>leaders:</a:t>
            </a:r>
          </a:p>
          <a:p>
            <a:r>
              <a:rPr lang="en-US" sz="1800" dirty="0" smtClean="0"/>
              <a:t>Examined </a:t>
            </a:r>
            <a:r>
              <a:rPr lang="en-US" sz="1800" dirty="0"/>
              <a:t>data, including new research</a:t>
            </a:r>
          </a:p>
          <a:p>
            <a:r>
              <a:rPr lang="en-US" sz="1800" dirty="0"/>
              <a:t>Through an inclusive process, we gathered input, using </a:t>
            </a:r>
            <a:r>
              <a:rPr lang="en-US" sz="1800" dirty="0" smtClean="0"/>
              <a:t>surveys of the college community </a:t>
            </a:r>
            <a:r>
              <a:rPr lang="en-US" sz="1800" dirty="0"/>
              <a:t>and posting updates on the </a:t>
            </a:r>
            <a:r>
              <a:rPr lang="en-US" sz="1800" dirty="0" smtClean="0"/>
              <a:t>website</a:t>
            </a:r>
          </a:p>
          <a:p>
            <a:r>
              <a:rPr lang="en-US" sz="1800" dirty="0" smtClean="0"/>
              <a:t>Brainstormed </a:t>
            </a:r>
            <a:r>
              <a:rPr lang="en-US" sz="1800" dirty="0"/>
              <a:t>goals and </a:t>
            </a:r>
            <a:r>
              <a:rPr lang="en-US" sz="1800" dirty="0" smtClean="0"/>
              <a:t>tactics</a:t>
            </a:r>
            <a:endParaRPr lang="en-US" sz="1800" dirty="0"/>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544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Marie Walsh Sharpe </a:t>
            </a:r>
            <a:r>
              <a:rPr lang="en-US" dirty="0" smtClean="0"/>
              <a:t/>
            </a:r>
            <a:br>
              <a:rPr lang="en-US" dirty="0" smtClean="0"/>
            </a:br>
            <a:r>
              <a:rPr lang="en-US" dirty="0" smtClean="0"/>
              <a:t>Creative </a:t>
            </a:r>
            <a:r>
              <a:rPr lang="en-US" dirty="0"/>
              <a:t>Commons</a:t>
            </a:r>
          </a:p>
        </p:txBody>
      </p:sp>
      <p:sp>
        <p:nvSpPr>
          <p:cNvPr id="3" name="Content Placeholder 2"/>
          <p:cNvSpPr>
            <a:spLocks noGrp="1"/>
          </p:cNvSpPr>
          <p:nvPr>
            <p:ph idx="1"/>
          </p:nvPr>
        </p:nvSpPr>
        <p:spPr>
          <a:xfrm>
            <a:off x="1949450" y="2971800"/>
            <a:ext cx="5257800" cy="1198033"/>
          </a:xfrm>
        </p:spPr>
        <p:txBody>
          <a:bodyPr>
            <a:noAutofit/>
          </a:bodyPr>
          <a:lstStyle/>
          <a:p>
            <a:r>
              <a:rPr lang="en-US" sz="1800" dirty="0"/>
              <a:t>Completing Final </a:t>
            </a:r>
            <a:r>
              <a:rPr lang="en-US" sz="1800" dirty="0" smtClean="0"/>
              <a:t>Design</a:t>
            </a:r>
          </a:p>
          <a:p>
            <a:r>
              <a:rPr lang="en-US" sz="1800" dirty="0" smtClean="0"/>
              <a:t>Estimated </a:t>
            </a:r>
            <a:r>
              <a:rPr lang="en-US" sz="1800" dirty="0"/>
              <a:t>begin construction – March </a:t>
            </a:r>
            <a:r>
              <a:rPr lang="en-US" sz="1800" dirty="0" smtClean="0"/>
              <a:t>2017</a:t>
            </a:r>
          </a:p>
          <a:p>
            <a:r>
              <a:rPr lang="en-US" sz="1800" dirty="0" smtClean="0"/>
              <a:t>Estimated </a:t>
            </a:r>
            <a:r>
              <a:rPr lang="en-US" sz="1800" dirty="0"/>
              <a:t>Completion: early August 2017</a:t>
            </a:r>
          </a:p>
        </p:txBody>
      </p:sp>
      <p:cxnSp>
        <p:nvCxnSpPr>
          <p:cNvPr id="5" name="Straight Connector 4"/>
          <p:cNvCxnSpPr/>
          <p:nvPr/>
        </p:nvCxnSpPr>
        <p:spPr>
          <a:xfrm>
            <a:off x="4071745" y="1476666"/>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184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3429000" y="1143000"/>
            <a:ext cx="6858000" cy="4572000"/>
          </a:xfrm>
          <a:prstGeom prst="rect">
            <a:avLst/>
          </a:prstGeom>
        </p:spPr>
      </p:pic>
      <p:sp>
        <p:nvSpPr>
          <p:cNvPr id="2" name="Title 1"/>
          <p:cNvSpPr>
            <a:spLocks noGrp="1"/>
          </p:cNvSpPr>
          <p:nvPr>
            <p:ph type="title"/>
          </p:nvPr>
        </p:nvSpPr>
        <p:spPr/>
        <p:txBody>
          <a:bodyPr/>
          <a:lstStyle/>
          <a:p>
            <a:r>
              <a:rPr lang="en-US" dirty="0"/>
              <a:t>RRC Walking Path</a:t>
            </a:r>
          </a:p>
        </p:txBody>
      </p:sp>
      <p:sp>
        <p:nvSpPr>
          <p:cNvPr id="3" name="Content Placeholder 2"/>
          <p:cNvSpPr>
            <a:spLocks noGrp="1"/>
          </p:cNvSpPr>
          <p:nvPr>
            <p:ph idx="1"/>
          </p:nvPr>
        </p:nvSpPr>
        <p:spPr>
          <a:xfrm>
            <a:off x="457200" y="2788920"/>
            <a:ext cx="3657600" cy="1994747"/>
          </a:xfrm>
        </p:spPr>
        <p:txBody>
          <a:bodyPr>
            <a:noAutofit/>
          </a:bodyPr>
          <a:lstStyle/>
          <a:p>
            <a:r>
              <a:rPr lang="en-US" sz="1800" dirty="0"/>
              <a:t>Construction – 75% </a:t>
            </a:r>
            <a:r>
              <a:rPr lang="en-US" sz="1800" dirty="0" smtClean="0"/>
              <a:t>complete</a:t>
            </a:r>
          </a:p>
          <a:p>
            <a:r>
              <a:rPr lang="en-US" sz="1800" dirty="0" smtClean="0"/>
              <a:t>Estimated </a:t>
            </a:r>
            <a:r>
              <a:rPr lang="en-US" sz="1800" dirty="0"/>
              <a:t>Completion: Spring 2017 (includes vegetation </a:t>
            </a:r>
            <a:r>
              <a:rPr lang="en-US" sz="1800" dirty="0" smtClean="0"/>
              <a:t>seeding)</a:t>
            </a:r>
            <a:endParaRPr lang="en-US" sz="1800" dirty="0"/>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792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DTSC and RRC Learning Commons</a:t>
            </a:r>
          </a:p>
        </p:txBody>
      </p:sp>
      <p:sp>
        <p:nvSpPr>
          <p:cNvPr id="3" name="Content Placeholder 2"/>
          <p:cNvSpPr>
            <a:spLocks noGrp="1"/>
          </p:cNvSpPr>
          <p:nvPr>
            <p:ph idx="1"/>
          </p:nvPr>
        </p:nvSpPr>
        <p:spPr>
          <a:xfrm>
            <a:off x="1123950" y="2971800"/>
            <a:ext cx="7086600" cy="1377950"/>
          </a:xfrm>
        </p:spPr>
        <p:txBody>
          <a:bodyPr>
            <a:noAutofit/>
          </a:bodyPr>
          <a:lstStyle/>
          <a:p>
            <a:r>
              <a:rPr lang="en-US" sz="1800" dirty="0"/>
              <a:t>DTSC Learning Commons – now located in N204 beginning Spring </a:t>
            </a:r>
            <a:r>
              <a:rPr lang="en-US" sz="1800" dirty="0" smtClean="0"/>
              <a:t>2017</a:t>
            </a:r>
          </a:p>
          <a:p>
            <a:r>
              <a:rPr lang="en-US" sz="1800" dirty="0" smtClean="0"/>
              <a:t>RRC </a:t>
            </a:r>
            <a:r>
              <a:rPr lang="en-US" sz="1800" dirty="0"/>
              <a:t>Learning Commons – remodel construction during Summer 2017</a:t>
            </a:r>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055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and Building </a:t>
            </a:r>
            <a:r>
              <a:rPr lang="en-US" dirty="0" smtClean="0"/>
              <a:t>Improvements</a:t>
            </a:r>
            <a:endParaRPr lang="en-US" dirty="0"/>
          </a:p>
        </p:txBody>
      </p:sp>
      <p:sp>
        <p:nvSpPr>
          <p:cNvPr id="3" name="Content Placeholder 2"/>
          <p:cNvSpPr>
            <a:spLocks noGrp="1"/>
          </p:cNvSpPr>
          <p:nvPr>
            <p:ph idx="1"/>
          </p:nvPr>
        </p:nvSpPr>
        <p:spPr>
          <a:xfrm>
            <a:off x="1026160" y="1828800"/>
            <a:ext cx="7086600" cy="4028018"/>
          </a:xfrm>
        </p:spPr>
        <p:txBody>
          <a:bodyPr>
            <a:noAutofit/>
          </a:bodyPr>
          <a:lstStyle/>
          <a:p>
            <a:pPr marL="0" indent="0">
              <a:buNone/>
            </a:pPr>
            <a:r>
              <a:rPr lang="en-US" sz="2400" b="1" dirty="0" smtClean="0"/>
              <a:t>Centennial</a:t>
            </a:r>
          </a:p>
          <a:p>
            <a:r>
              <a:rPr lang="en-US" sz="1800" dirty="0" smtClean="0"/>
              <a:t>Painting </a:t>
            </a:r>
            <a:r>
              <a:rPr lang="en-US" sz="1800" dirty="0"/>
              <a:t>throughout hallways and Rotunda</a:t>
            </a:r>
          </a:p>
          <a:p>
            <a:r>
              <a:rPr lang="en-US" sz="1800" dirty="0" smtClean="0"/>
              <a:t>Building </a:t>
            </a:r>
            <a:r>
              <a:rPr lang="en-US" sz="1800" dirty="0"/>
              <a:t>color coding in hallways/doorways for better </a:t>
            </a:r>
            <a:r>
              <a:rPr lang="en-US" sz="1800" dirty="0" err="1"/>
              <a:t>wayfinding</a:t>
            </a:r>
            <a:endParaRPr lang="en-US" sz="1800" dirty="0"/>
          </a:p>
          <a:p>
            <a:r>
              <a:rPr lang="en-US" sz="1800" dirty="0" smtClean="0"/>
              <a:t>Continued </a:t>
            </a:r>
            <a:r>
              <a:rPr lang="en-US" sz="1800" dirty="0"/>
              <a:t>painting of exterior</a:t>
            </a:r>
          </a:p>
          <a:p>
            <a:r>
              <a:rPr lang="en-US" sz="1800" dirty="0" smtClean="0"/>
              <a:t>Upgrades </a:t>
            </a:r>
            <a:r>
              <a:rPr lang="en-US" sz="1800" dirty="0"/>
              <a:t>to equipment in Aspen Café</a:t>
            </a:r>
          </a:p>
          <a:p>
            <a:r>
              <a:rPr lang="en-US" sz="1800" dirty="0" smtClean="0"/>
              <a:t>New </a:t>
            </a:r>
            <a:r>
              <a:rPr lang="en-US" sz="1800" dirty="0"/>
              <a:t>corridor flooring in CDC</a:t>
            </a:r>
          </a:p>
          <a:p>
            <a:r>
              <a:rPr lang="en-US" sz="1800" dirty="0" smtClean="0"/>
              <a:t>New </a:t>
            </a:r>
            <a:r>
              <a:rPr lang="en-US" sz="1800" dirty="0"/>
              <a:t>FRP wall covering in Culinary Arts</a:t>
            </a:r>
          </a:p>
          <a:p>
            <a:pPr marL="0" indent="0">
              <a:buNone/>
            </a:pPr>
            <a:endParaRPr lang="en-US" sz="1800" dirty="0" smtClean="0"/>
          </a:p>
          <a:p>
            <a:pPr marL="0" indent="0">
              <a:buNone/>
            </a:pPr>
            <a:r>
              <a:rPr lang="en-US" sz="2400" b="1" dirty="0" smtClean="0"/>
              <a:t>DTSC</a:t>
            </a:r>
          </a:p>
          <a:p>
            <a:r>
              <a:rPr lang="en-US" sz="1800" dirty="0" smtClean="0"/>
              <a:t>S234 </a:t>
            </a:r>
            <a:r>
              <a:rPr lang="en-US" sz="1800" dirty="0"/>
              <a:t>– new Student Life Office</a:t>
            </a:r>
          </a:p>
          <a:p>
            <a:r>
              <a:rPr lang="en-US" sz="1800" dirty="0" smtClean="0"/>
              <a:t>S207 </a:t>
            </a:r>
            <a:r>
              <a:rPr lang="en-US" sz="1800" dirty="0"/>
              <a:t>– new Student Computer </a:t>
            </a:r>
            <a:r>
              <a:rPr lang="en-US" sz="1800" dirty="0" smtClean="0"/>
              <a:t>Lab</a:t>
            </a:r>
            <a:endParaRPr lang="en-US" sz="1800" dirty="0"/>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351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5029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4801" y="1688264"/>
            <a:ext cx="2888986" cy="1600200"/>
          </a:xfrm>
          <a:prstGeom prst="rect">
            <a:avLst/>
          </a:prstGeom>
        </p:spPr>
      </p:pic>
      <p:sp>
        <p:nvSpPr>
          <p:cNvPr id="6" name="Rectangle 5"/>
          <p:cNvSpPr/>
          <p:nvPr/>
        </p:nvSpPr>
        <p:spPr>
          <a:xfrm>
            <a:off x="1" y="5029200"/>
            <a:ext cx="9143999"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90000"/>
                  <a:lumOff val="10000"/>
                </a:schemeClr>
              </a:solidFill>
            </a:endParaRPr>
          </a:p>
        </p:txBody>
      </p:sp>
      <p:sp>
        <p:nvSpPr>
          <p:cNvPr id="7" name="Title 1"/>
          <p:cNvSpPr txBox="1">
            <a:spLocks/>
          </p:cNvSpPr>
          <p:nvPr/>
        </p:nvSpPr>
        <p:spPr>
          <a:xfrm>
            <a:off x="685800" y="5580963"/>
            <a:ext cx="7772400" cy="687757"/>
          </a:xfrm>
          <a:prstGeom prst="rect">
            <a:avLst/>
          </a:prstGeom>
        </p:spPr>
        <p:txBody>
          <a:bodyPr>
            <a:normAutofit/>
          </a:bodyPr>
          <a:lstStyle>
            <a:lvl1pPr algn="ctr" defTabSz="457200" rtl="0" eaLnBrk="1" latinLnBrk="0" hangingPunct="1">
              <a:spcBef>
                <a:spcPct val="0"/>
              </a:spcBef>
              <a:buNone/>
              <a:defRPr sz="2800" b="1" kern="1200">
                <a:solidFill>
                  <a:schemeClr val="bg1"/>
                </a:solidFill>
                <a:latin typeface="+mj-lt"/>
                <a:ea typeface="+mj-ea"/>
                <a:cs typeface="+mj-cs"/>
              </a:defRPr>
            </a:lvl1pPr>
          </a:lstStyle>
          <a:p>
            <a:r>
              <a:rPr lang="en-US" sz="3200" dirty="0" smtClean="0"/>
              <a:t>Questions</a:t>
            </a:r>
            <a:endParaRPr lang="en-US" sz="3200" dirty="0"/>
          </a:p>
        </p:txBody>
      </p:sp>
    </p:spTree>
    <p:extLst>
      <p:ext uri="{BB962C8B-B14F-4D97-AF65-F5344CB8AC3E}">
        <p14:creationId xmlns:p14="http://schemas.microsoft.com/office/powerpoint/2010/main" val="308184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12361" y="-2033342"/>
            <a:ext cx="4815840" cy="8156079"/>
          </a:xfrm>
          <a:prstGeom prst="rect">
            <a:avLst/>
          </a:prstGeom>
          <a:noFill/>
        </p:spPr>
        <p:txBody>
          <a:bodyPr wrap="square" rtlCol="0">
            <a:spAutoFit/>
          </a:bodyPr>
          <a:lstStyle/>
          <a:p>
            <a:pPr algn="r"/>
            <a:r>
              <a:rPr lang="en-US" sz="52400" dirty="0" smtClean="0">
                <a:solidFill>
                  <a:schemeClr val="accent1"/>
                </a:solidFill>
              </a:rPr>
              <a:t>1</a:t>
            </a:r>
            <a:endParaRPr lang="en-US" sz="52400" dirty="0">
              <a:solidFill>
                <a:schemeClr val="accent1"/>
              </a:solidFill>
            </a:endParaRPr>
          </a:p>
        </p:txBody>
      </p:sp>
      <p:sp>
        <p:nvSpPr>
          <p:cNvPr id="2" name="Title 1"/>
          <p:cNvSpPr>
            <a:spLocks noGrp="1"/>
          </p:cNvSpPr>
          <p:nvPr>
            <p:ph type="title"/>
          </p:nvPr>
        </p:nvSpPr>
        <p:spPr/>
        <p:txBody>
          <a:bodyPr/>
          <a:lstStyle/>
          <a:p>
            <a:r>
              <a:rPr lang="en-US" dirty="0" smtClean="0"/>
              <a:t>Destination 2022 - Goal 1</a:t>
            </a:r>
            <a:endParaRPr lang="en-US" dirty="0"/>
          </a:p>
        </p:txBody>
      </p:sp>
      <p:sp>
        <p:nvSpPr>
          <p:cNvPr id="3" name="Content Placeholder 2"/>
          <p:cNvSpPr>
            <a:spLocks noGrp="1"/>
          </p:cNvSpPr>
          <p:nvPr>
            <p:ph idx="1"/>
          </p:nvPr>
        </p:nvSpPr>
        <p:spPr>
          <a:xfrm>
            <a:off x="1028700" y="2514600"/>
            <a:ext cx="7086600" cy="2893484"/>
          </a:xfrm>
        </p:spPr>
        <p:txBody>
          <a:bodyPr>
            <a:noAutofit/>
          </a:bodyPr>
          <a:lstStyle/>
          <a:p>
            <a:r>
              <a:rPr lang="en-US" sz="1800" dirty="0"/>
              <a:t>Tactic 1: Develop future and existing </a:t>
            </a:r>
            <a:r>
              <a:rPr lang="en-US" sz="1800" dirty="0" smtClean="0"/>
              <a:t>leaders</a:t>
            </a:r>
          </a:p>
          <a:p>
            <a:r>
              <a:rPr lang="en-US" sz="1800" dirty="0" smtClean="0"/>
              <a:t>Tactic </a:t>
            </a:r>
            <a:r>
              <a:rPr lang="en-US" sz="1800" dirty="0"/>
              <a:t>2: Evaluate and incorporate best practices used by other </a:t>
            </a:r>
            <a:r>
              <a:rPr lang="en-US" sz="1800" dirty="0" smtClean="0"/>
              <a:t>institutions</a:t>
            </a:r>
          </a:p>
          <a:p>
            <a:r>
              <a:rPr lang="en-US" sz="1800" dirty="0" smtClean="0"/>
              <a:t>Tactic </a:t>
            </a:r>
            <a:r>
              <a:rPr lang="en-US" sz="1800" dirty="0"/>
              <a:t>3: Develop internal communication that keeps stakeholders informed, inspired, and provides a vehicle for </a:t>
            </a:r>
            <a:r>
              <a:rPr lang="en-US" sz="1800" dirty="0" smtClean="0"/>
              <a:t>feedback</a:t>
            </a:r>
          </a:p>
          <a:p>
            <a:r>
              <a:rPr lang="en-US" sz="1800" dirty="0" smtClean="0"/>
              <a:t>Tactic </a:t>
            </a:r>
            <a:r>
              <a:rPr lang="en-US" sz="1800" dirty="0"/>
              <a:t>4: Establish an innovation incubator where members of the College, the business community, and students will utilize data &amp; metrics to generate ideas and solutions</a:t>
            </a:r>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7200" y="1417638"/>
            <a:ext cx="8229600" cy="369332"/>
          </a:xfrm>
          <a:prstGeom prst="rect">
            <a:avLst/>
          </a:prstGeom>
        </p:spPr>
        <p:txBody>
          <a:bodyPr wrap="square">
            <a:spAutoFit/>
          </a:bodyPr>
          <a:lstStyle/>
          <a:p>
            <a:pPr algn="ctr"/>
            <a:r>
              <a:rPr lang="en-US" dirty="0" smtClean="0">
                <a:solidFill>
                  <a:schemeClr val="bg1"/>
                </a:solidFill>
              </a:rPr>
              <a:t>DEVELOP A MISSION-MINDED CULTURE</a:t>
            </a:r>
            <a:endParaRPr lang="en-US" dirty="0">
              <a:solidFill>
                <a:schemeClr val="bg1"/>
              </a:solidFill>
            </a:endParaRPr>
          </a:p>
        </p:txBody>
      </p:sp>
    </p:spTree>
    <p:extLst>
      <p:ext uri="{BB962C8B-B14F-4D97-AF65-F5344CB8AC3E}">
        <p14:creationId xmlns:p14="http://schemas.microsoft.com/office/powerpoint/2010/main" val="1828947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12361" y="-2033342"/>
            <a:ext cx="4815840" cy="8156079"/>
          </a:xfrm>
          <a:prstGeom prst="rect">
            <a:avLst/>
          </a:prstGeom>
          <a:noFill/>
        </p:spPr>
        <p:txBody>
          <a:bodyPr wrap="square" rtlCol="0">
            <a:spAutoFit/>
          </a:bodyPr>
          <a:lstStyle/>
          <a:p>
            <a:pPr algn="r"/>
            <a:r>
              <a:rPr lang="en-US" sz="52400" dirty="0" smtClean="0">
                <a:solidFill>
                  <a:schemeClr val="accent1"/>
                </a:solidFill>
              </a:rPr>
              <a:t>2</a:t>
            </a:r>
            <a:endParaRPr lang="en-US" sz="52400" dirty="0">
              <a:solidFill>
                <a:schemeClr val="accent1"/>
              </a:solidFill>
            </a:endParaRPr>
          </a:p>
        </p:txBody>
      </p:sp>
      <p:sp>
        <p:nvSpPr>
          <p:cNvPr id="2" name="Title 1"/>
          <p:cNvSpPr>
            <a:spLocks noGrp="1"/>
          </p:cNvSpPr>
          <p:nvPr>
            <p:ph type="title"/>
          </p:nvPr>
        </p:nvSpPr>
        <p:spPr/>
        <p:txBody>
          <a:bodyPr/>
          <a:lstStyle/>
          <a:p>
            <a:r>
              <a:rPr lang="en-US" dirty="0"/>
              <a:t>Destination 2022 - Goal </a:t>
            </a:r>
            <a:r>
              <a:rPr lang="en-US" dirty="0" smtClean="0"/>
              <a:t>2</a:t>
            </a:r>
            <a:endParaRPr lang="en-US" dirty="0"/>
          </a:p>
        </p:txBody>
      </p:sp>
      <p:sp>
        <p:nvSpPr>
          <p:cNvPr id="3" name="Content Placeholder 2"/>
          <p:cNvSpPr>
            <a:spLocks noGrp="1"/>
          </p:cNvSpPr>
          <p:nvPr>
            <p:ph idx="1"/>
          </p:nvPr>
        </p:nvSpPr>
        <p:spPr>
          <a:xfrm>
            <a:off x="1028700" y="2743200"/>
            <a:ext cx="7086600" cy="2110317"/>
          </a:xfrm>
        </p:spPr>
        <p:txBody>
          <a:bodyPr>
            <a:noAutofit/>
          </a:bodyPr>
          <a:lstStyle/>
          <a:p>
            <a:r>
              <a:rPr lang="en-US" sz="1800" dirty="0"/>
              <a:t>Tactic 1: Identify each student's goals and develop an academic plan</a:t>
            </a:r>
          </a:p>
          <a:p>
            <a:r>
              <a:rPr lang="en-US" sz="1800" dirty="0" smtClean="0"/>
              <a:t>Tactic </a:t>
            </a:r>
            <a:r>
              <a:rPr lang="en-US" sz="1800" dirty="0"/>
              <a:t>2: Review support services to maximize retention</a:t>
            </a:r>
          </a:p>
          <a:p>
            <a:r>
              <a:rPr lang="en-US" sz="1800" dirty="0"/>
              <a:t>Tactic 3: Ensure excellence in teaching and learning</a:t>
            </a:r>
          </a:p>
          <a:p>
            <a:r>
              <a:rPr lang="en-US" sz="1800" dirty="0"/>
              <a:t>Tactic 4: Use assessment results to improve teaching learning, and student support </a:t>
            </a:r>
            <a:r>
              <a:rPr lang="en-US" sz="1800" dirty="0" smtClean="0"/>
              <a:t>services</a:t>
            </a:r>
            <a:endParaRPr lang="en-US" sz="1800" dirty="0"/>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7200" y="1417638"/>
            <a:ext cx="8229600" cy="646331"/>
          </a:xfrm>
          <a:prstGeom prst="rect">
            <a:avLst/>
          </a:prstGeom>
        </p:spPr>
        <p:txBody>
          <a:bodyPr wrap="square">
            <a:spAutoFit/>
          </a:bodyPr>
          <a:lstStyle/>
          <a:p>
            <a:pPr algn="ctr"/>
            <a:r>
              <a:rPr lang="en-US" dirty="0" smtClean="0">
                <a:solidFill>
                  <a:schemeClr val="bg1"/>
                </a:solidFill>
              </a:rPr>
              <a:t>ASSURE THAT STUDENTS SET AND ACHIEVE THEIR ACADEMIC AND CAREER GOALS</a:t>
            </a:r>
            <a:endParaRPr lang="en-US" dirty="0">
              <a:solidFill>
                <a:schemeClr val="bg1"/>
              </a:solidFill>
            </a:endParaRPr>
          </a:p>
        </p:txBody>
      </p:sp>
    </p:spTree>
    <p:extLst>
      <p:ext uri="{BB962C8B-B14F-4D97-AF65-F5344CB8AC3E}">
        <p14:creationId xmlns:p14="http://schemas.microsoft.com/office/powerpoint/2010/main" val="3763270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12361" y="-2033342"/>
            <a:ext cx="4815840" cy="8156079"/>
          </a:xfrm>
          <a:prstGeom prst="rect">
            <a:avLst/>
          </a:prstGeom>
          <a:noFill/>
        </p:spPr>
        <p:txBody>
          <a:bodyPr wrap="square" rtlCol="0">
            <a:spAutoFit/>
          </a:bodyPr>
          <a:lstStyle/>
          <a:p>
            <a:pPr algn="r"/>
            <a:r>
              <a:rPr lang="en-US" sz="52400" dirty="0" smtClean="0">
                <a:solidFill>
                  <a:schemeClr val="accent1"/>
                </a:solidFill>
              </a:rPr>
              <a:t>3</a:t>
            </a:r>
            <a:endParaRPr lang="en-US" sz="52400" dirty="0">
              <a:solidFill>
                <a:schemeClr val="accent1"/>
              </a:solidFill>
            </a:endParaRPr>
          </a:p>
        </p:txBody>
      </p:sp>
      <p:sp>
        <p:nvSpPr>
          <p:cNvPr id="2" name="Title 1"/>
          <p:cNvSpPr>
            <a:spLocks noGrp="1"/>
          </p:cNvSpPr>
          <p:nvPr>
            <p:ph type="title"/>
          </p:nvPr>
        </p:nvSpPr>
        <p:spPr/>
        <p:txBody>
          <a:bodyPr/>
          <a:lstStyle/>
          <a:p>
            <a:r>
              <a:rPr lang="en-US" dirty="0"/>
              <a:t>Destination 2022 - Goal </a:t>
            </a:r>
            <a:r>
              <a:rPr lang="en-US" dirty="0" smtClean="0"/>
              <a:t>3</a:t>
            </a:r>
            <a:endParaRPr lang="en-US" dirty="0"/>
          </a:p>
        </p:txBody>
      </p:sp>
      <p:sp>
        <p:nvSpPr>
          <p:cNvPr id="3" name="Content Placeholder 2"/>
          <p:cNvSpPr>
            <a:spLocks noGrp="1"/>
          </p:cNvSpPr>
          <p:nvPr>
            <p:ph idx="1"/>
          </p:nvPr>
        </p:nvSpPr>
        <p:spPr>
          <a:xfrm>
            <a:off x="1028700" y="2514600"/>
            <a:ext cx="7086600" cy="3608138"/>
          </a:xfrm>
        </p:spPr>
        <p:txBody>
          <a:bodyPr>
            <a:normAutofit/>
          </a:bodyPr>
          <a:lstStyle/>
          <a:p>
            <a:r>
              <a:rPr lang="en-US" sz="1800" dirty="0"/>
              <a:t>Tactic 1: Streamline admission and enrollment process to increase yield in new students from application to enrollment</a:t>
            </a:r>
          </a:p>
          <a:p>
            <a:r>
              <a:rPr lang="en-US" sz="1800" dirty="0" smtClean="0"/>
              <a:t>Tactic </a:t>
            </a:r>
            <a:r>
              <a:rPr lang="en-US" sz="1800" dirty="0"/>
              <a:t>2: Expand where and how classes are offered to meet students' needs</a:t>
            </a:r>
          </a:p>
          <a:p>
            <a:r>
              <a:rPr lang="en-US" sz="1800" dirty="0"/>
              <a:t>Tactic 3: Communicate PPCC's academic excellence </a:t>
            </a:r>
          </a:p>
          <a:p>
            <a:r>
              <a:rPr lang="en-US" sz="1800" dirty="0" smtClean="0"/>
              <a:t>Tactic 4: </a:t>
            </a:r>
            <a:r>
              <a:rPr lang="en-US" sz="1800" dirty="0"/>
              <a:t>Identify target market segments and develop a segmented marketing and recruitment strategies for each </a:t>
            </a:r>
          </a:p>
          <a:p>
            <a:r>
              <a:rPr lang="en-US" sz="1800" dirty="0" smtClean="0"/>
              <a:t>Tactic 5: </a:t>
            </a:r>
            <a:r>
              <a:rPr lang="en-US" sz="1800" dirty="0"/>
              <a:t>Facilities, IT, and infrastructure </a:t>
            </a:r>
            <a:r>
              <a:rPr lang="en-US" sz="1800" dirty="0" err="1"/>
              <a:t>masterplan</a:t>
            </a:r>
            <a:r>
              <a:rPr lang="en-US" sz="1800" dirty="0"/>
              <a:t> will support enrollment growth </a:t>
            </a:r>
            <a:r>
              <a:rPr lang="en-US" sz="1800" dirty="0" smtClean="0"/>
              <a:t>needs</a:t>
            </a:r>
            <a:endParaRPr lang="en-US" sz="1800" dirty="0"/>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7200" y="1417638"/>
            <a:ext cx="8229600" cy="646331"/>
          </a:xfrm>
          <a:prstGeom prst="rect">
            <a:avLst/>
          </a:prstGeom>
        </p:spPr>
        <p:txBody>
          <a:bodyPr wrap="square">
            <a:spAutoFit/>
          </a:bodyPr>
          <a:lstStyle/>
          <a:p>
            <a:pPr algn="ctr"/>
            <a:r>
              <a:rPr lang="en-US" dirty="0" smtClean="0">
                <a:solidFill>
                  <a:schemeClr val="bg1"/>
                </a:solidFill>
              </a:rPr>
              <a:t>DELIBERATELY DRIVE ENROLLMENT TO ENSURE A STRONG FUTURE FOR PPCC</a:t>
            </a:r>
            <a:endParaRPr lang="en-US" dirty="0">
              <a:solidFill>
                <a:schemeClr val="bg1"/>
              </a:solidFill>
            </a:endParaRPr>
          </a:p>
        </p:txBody>
      </p:sp>
    </p:spTree>
    <p:extLst>
      <p:ext uri="{BB962C8B-B14F-4D97-AF65-F5344CB8AC3E}">
        <p14:creationId xmlns:p14="http://schemas.microsoft.com/office/powerpoint/2010/main" val="931080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12361" y="-2033342"/>
            <a:ext cx="4815840" cy="8156079"/>
          </a:xfrm>
          <a:prstGeom prst="rect">
            <a:avLst/>
          </a:prstGeom>
          <a:noFill/>
        </p:spPr>
        <p:txBody>
          <a:bodyPr wrap="square" rtlCol="0">
            <a:spAutoFit/>
          </a:bodyPr>
          <a:lstStyle/>
          <a:p>
            <a:pPr algn="r"/>
            <a:r>
              <a:rPr lang="en-US" sz="52400" dirty="0" smtClean="0">
                <a:solidFill>
                  <a:schemeClr val="accent1"/>
                </a:solidFill>
              </a:rPr>
              <a:t>4</a:t>
            </a:r>
            <a:endParaRPr lang="en-US" sz="52400" dirty="0">
              <a:solidFill>
                <a:schemeClr val="accent1"/>
              </a:solidFill>
            </a:endParaRPr>
          </a:p>
        </p:txBody>
      </p:sp>
      <p:sp>
        <p:nvSpPr>
          <p:cNvPr id="2" name="Title 1"/>
          <p:cNvSpPr>
            <a:spLocks noGrp="1"/>
          </p:cNvSpPr>
          <p:nvPr>
            <p:ph type="title"/>
          </p:nvPr>
        </p:nvSpPr>
        <p:spPr/>
        <p:txBody>
          <a:bodyPr/>
          <a:lstStyle/>
          <a:p>
            <a:r>
              <a:rPr lang="en-US" dirty="0"/>
              <a:t>Destination 2022 - Goal </a:t>
            </a:r>
            <a:r>
              <a:rPr lang="en-US" dirty="0" smtClean="0"/>
              <a:t>4</a:t>
            </a:r>
            <a:endParaRPr lang="en-US" dirty="0"/>
          </a:p>
        </p:txBody>
      </p:sp>
      <p:sp>
        <p:nvSpPr>
          <p:cNvPr id="3" name="Content Placeholder 2"/>
          <p:cNvSpPr>
            <a:spLocks noGrp="1"/>
          </p:cNvSpPr>
          <p:nvPr>
            <p:ph idx="1"/>
          </p:nvPr>
        </p:nvSpPr>
        <p:spPr>
          <a:xfrm>
            <a:off x="1028700" y="2743200"/>
            <a:ext cx="7086600" cy="2702982"/>
          </a:xfrm>
        </p:spPr>
        <p:txBody>
          <a:bodyPr>
            <a:noAutofit/>
          </a:bodyPr>
          <a:lstStyle/>
          <a:p>
            <a:r>
              <a:rPr lang="en-US" sz="1800" dirty="0"/>
              <a:t>Tactic 1: </a:t>
            </a:r>
            <a:r>
              <a:rPr lang="en-US" sz="1800" dirty="0" smtClean="0"/>
              <a:t>Grow the capacity to develop high-demand programming</a:t>
            </a:r>
          </a:p>
          <a:p>
            <a:r>
              <a:rPr lang="en-US" sz="1800" dirty="0" smtClean="0"/>
              <a:t>Tactic </a:t>
            </a:r>
            <a:r>
              <a:rPr lang="en-US" sz="1800" dirty="0"/>
              <a:t>2: Monitor and use data about regional demographic trends (e.g. housing shifts, aging trends, etc.) </a:t>
            </a:r>
            <a:endParaRPr lang="en-US" sz="1800" dirty="0" smtClean="0"/>
          </a:p>
          <a:p>
            <a:r>
              <a:rPr lang="en-US" sz="1800" dirty="0" smtClean="0"/>
              <a:t>Tactic </a:t>
            </a:r>
            <a:r>
              <a:rPr lang="en-US" sz="1800" dirty="0"/>
              <a:t>3: </a:t>
            </a:r>
            <a:r>
              <a:rPr lang="en-US" sz="1800" dirty="0" smtClean="0"/>
              <a:t>Strengthen and build partnerships with business and industry</a:t>
            </a:r>
          </a:p>
          <a:p>
            <a:r>
              <a:rPr lang="en-US" sz="1800" dirty="0" smtClean="0"/>
              <a:t>Tactic </a:t>
            </a:r>
            <a:r>
              <a:rPr lang="en-US" sz="1800" dirty="0"/>
              <a:t>4: </a:t>
            </a:r>
            <a:r>
              <a:rPr lang="en-US" sz="1800" dirty="0" smtClean="0"/>
              <a:t>Explore credentialing, competency-based initiatives or other strategies to align student needs with industry standards</a:t>
            </a:r>
          </a:p>
          <a:p>
            <a:r>
              <a:rPr lang="en-US" sz="1800" dirty="0" smtClean="0"/>
              <a:t>Tactic </a:t>
            </a:r>
            <a:r>
              <a:rPr lang="en-US" sz="1800" dirty="0"/>
              <a:t>5: Evaluate and improve our degree portfolio</a:t>
            </a:r>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7200" y="1417638"/>
            <a:ext cx="8229600" cy="646331"/>
          </a:xfrm>
          <a:prstGeom prst="rect">
            <a:avLst/>
          </a:prstGeom>
        </p:spPr>
        <p:txBody>
          <a:bodyPr wrap="square">
            <a:spAutoFit/>
          </a:bodyPr>
          <a:lstStyle/>
          <a:p>
            <a:pPr algn="ctr"/>
            <a:r>
              <a:rPr lang="en-US" dirty="0" smtClean="0">
                <a:solidFill>
                  <a:schemeClr val="bg1"/>
                </a:solidFill>
              </a:rPr>
              <a:t>ANTICIPATE AND RESPOND TO EMERGING WORKFORCE NEEDS AND DEMOGRAPHIC SHIFTS</a:t>
            </a:r>
            <a:endParaRPr lang="en-US" dirty="0">
              <a:solidFill>
                <a:schemeClr val="bg1"/>
              </a:solidFill>
            </a:endParaRPr>
          </a:p>
        </p:txBody>
      </p:sp>
    </p:spTree>
    <p:extLst>
      <p:ext uri="{BB962C8B-B14F-4D97-AF65-F5344CB8AC3E}">
        <p14:creationId xmlns:p14="http://schemas.microsoft.com/office/powerpoint/2010/main" val="479252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12361" y="-2033342"/>
            <a:ext cx="4815840" cy="8156079"/>
          </a:xfrm>
          <a:prstGeom prst="rect">
            <a:avLst/>
          </a:prstGeom>
          <a:noFill/>
        </p:spPr>
        <p:txBody>
          <a:bodyPr wrap="square" rtlCol="0">
            <a:spAutoFit/>
          </a:bodyPr>
          <a:lstStyle/>
          <a:p>
            <a:pPr algn="r"/>
            <a:r>
              <a:rPr lang="en-US" sz="52400" dirty="0" smtClean="0">
                <a:solidFill>
                  <a:schemeClr val="accent1"/>
                </a:solidFill>
              </a:rPr>
              <a:t>5</a:t>
            </a:r>
            <a:endParaRPr lang="en-US" sz="52400" dirty="0">
              <a:solidFill>
                <a:schemeClr val="accent1"/>
              </a:solidFill>
            </a:endParaRPr>
          </a:p>
        </p:txBody>
      </p:sp>
      <p:sp>
        <p:nvSpPr>
          <p:cNvPr id="2" name="Title 1"/>
          <p:cNvSpPr>
            <a:spLocks noGrp="1"/>
          </p:cNvSpPr>
          <p:nvPr>
            <p:ph type="title"/>
          </p:nvPr>
        </p:nvSpPr>
        <p:spPr/>
        <p:txBody>
          <a:bodyPr/>
          <a:lstStyle/>
          <a:p>
            <a:r>
              <a:rPr lang="en-US" dirty="0"/>
              <a:t>Destination 2022 - Goal </a:t>
            </a:r>
            <a:r>
              <a:rPr lang="en-US" dirty="0" smtClean="0"/>
              <a:t>5</a:t>
            </a:r>
            <a:endParaRPr lang="en-US" dirty="0"/>
          </a:p>
        </p:txBody>
      </p:sp>
      <p:sp>
        <p:nvSpPr>
          <p:cNvPr id="3" name="Content Placeholder 2"/>
          <p:cNvSpPr>
            <a:spLocks noGrp="1"/>
          </p:cNvSpPr>
          <p:nvPr>
            <p:ph idx="1"/>
          </p:nvPr>
        </p:nvSpPr>
        <p:spPr>
          <a:xfrm>
            <a:off x="1028700" y="2286000"/>
            <a:ext cx="7086600" cy="2882901"/>
          </a:xfrm>
        </p:spPr>
        <p:txBody>
          <a:bodyPr>
            <a:normAutofit/>
          </a:bodyPr>
          <a:lstStyle/>
          <a:p>
            <a:r>
              <a:rPr lang="en-US" sz="1800" dirty="0"/>
              <a:t>Tactic 1: </a:t>
            </a:r>
            <a:r>
              <a:rPr lang="en-US" sz="1800" dirty="0" smtClean="0"/>
              <a:t>Hire and retain a diverse workforce that represents our community</a:t>
            </a:r>
            <a:endParaRPr lang="en-US" sz="1800" dirty="0"/>
          </a:p>
          <a:p>
            <a:r>
              <a:rPr lang="en-US" sz="1800" dirty="0" smtClean="0"/>
              <a:t>Tactic </a:t>
            </a:r>
            <a:r>
              <a:rPr lang="en-US" sz="1800" dirty="0"/>
              <a:t>2: </a:t>
            </a:r>
            <a:r>
              <a:rPr lang="en-US" sz="1800" dirty="0" smtClean="0"/>
              <a:t>Increase the cultural competency of faculty, staff, and students</a:t>
            </a:r>
            <a:endParaRPr lang="en-US" sz="1800" dirty="0"/>
          </a:p>
          <a:p>
            <a:r>
              <a:rPr lang="en-US" sz="1800" dirty="0" smtClean="0"/>
              <a:t>Tactic </a:t>
            </a:r>
            <a:r>
              <a:rPr lang="en-US" sz="1800" dirty="0"/>
              <a:t>3: </a:t>
            </a:r>
            <a:r>
              <a:rPr lang="en-US" sz="1800" dirty="0" smtClean="0"/>
              <a:t>Identify ways to improve recruitment, and enrollment, retention, and completion of underrepresented students</a:t>
            </a:r>
            <a:endParaRPr lang="en-US" sz="1800" dirty="0"/>
          </a:p>
        </p:txBody>
      </p:sp>
      <p:cxnSp>
        <p:nvCxnSpPr>
          <p:cNvPr id="4" name="Straight Connector 3"/>
          <p:cNvCxnSpPr/>
          <p:nvPr/>
        </p:nvCxnSpPr>
        <p:spPr>
          <a:xfrm>
            <a:off x="4071745" y="1233257"/>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7200" y="1417638"/>
            <a:ext cx="8229600" cy="369332"/>
          </a:xfrm>
          <a:prstGeom prst="rect">
            <a:avLst/>
          </a:prstGeom>
        </p:spPr>
        <p:txBody>
          <a:bodyPr wrap="square">
            <a:spAutoFit/>
          </a:bodyPr>
          <a:lstStyle/>
          <a:p>
            <a:pPr algn="ctr"/>
            <a:r>
              <a:rPr lang="en-US" dirty="0" smtClean="0">
                <a:solidFill>
                  <a:schemeClr val="bg1"/>
                </a:solidFill>
              </a:rPr>
              <a:t>BETTER SERVE A DIVERSE STUDENT POPULATION</a:t>
            </a:r>
            <a:endParaRPr lang="en-US" dirty="0">
              <a:solidFill>
                <a:schemeClr val="bg1"/>
              </a:solidFill>
            </a:endParaRPr>
          </a:p>
        </p:txBody>
      </p:sp>
      <p:sp>
        <p:nvSpPr>
          <p:cNvPr id="6" name="Rectangle 5"/>
          <p:cNvSpPr/>
          <p:nvPr/>
        </p:nvSpPr>
        <p:spPr>
          <a:xfrm>
            <a:off x="1028700" y="5715000"/>
            <a:ext cx="7086600" cy="338554"/>
          </a:xfrm>
          <a:prstGeom prst="rect">
            <a:avLst/>
          </a:prstGeom>
        </p:spPr>
        <p:txBody>
          <a:bodyPr wrap="square">
            <a:spAutoFit/>
          </a:bodyPr>
          <a:lstStyle/>
          <a:p>
            <a:pPr algn="ctr"/>
            <a:r>
              <a:rPr lang="en-US" sz="1600" b="1" dirty="0" smtClean="0">
                <a:solidFill>
                  <a:schemeClr val="bg1"/>
                </a:solidFill>
              </a:rPr>
              <a:t>This draft will be posted for comment at ppcc.edu/strategic-planning</a:t>
            </a:r>
            <a:endParaRPr lang="en-US" sz="1600" b="1" dirty="0">
              <a:solidFill>
                <a:schemeClr val="bg1"/>
              </a:solidFill>
            </a:endParaRPr>
          </a:p>
        </p:txBody>
      </p:sp>
    </p:spTree>
    <p:extLst>
      <p:ext uri="{BB962C8B-B14F-4D97-AF65-F5344CB8AC3E}">
        <p14:creationId xmlns:p14="http://schemas.microsoft.com/office/powerpoint/2010/main" val="3511631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4224"/>
            <a:ext cx="9144000" cy="6829552"/>
          </a:xfrm>
          <a:prstGeom prst="rect">
            <a:avLst/>
          </a:prstGeom>
        </p:spPr>
      </p:pic>
      <p:sp>
        <p:nvSpPr>
          <p:cNvPr id="5" name="Rectangle 4"/>
          <p:cNvSpPr/>
          <p:nvPr/>
        </p:nvSpPr>
        <p:spPr>
          <a:xfrm>
            <a:off x="1" y="2514600"/>
            <a:ext cx="9143999" cy="1828800"/>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A111C"/>
              </a:solidFill>
            </a:endParaRPr>
          </a:p>
        </p:txBody>
      </p:sp>
      <p:sp>
        <p:nvSpPr>
          <p:cNvPr id="2" name="Title 1"/>
          <p:cNvSpPr>
            <a:spLocks noGrp="1"/>
          </p:cNvSpPr>
          <p:nvPr>
            <p:ph type="title"/>
          </p:nvPr>
        </p:nvSpPr>
        <p:spPr>
          <a:xfrm>
            <a:off x="0" y="2748621"/>
            <a:ext cx="9144000" cy="1143000"/>
          </a:xfrm>
          <a:noFill/>
        </p:spPr>
        <p:txBody>
          <a:bodyPr/>
          <a:lstStyle/>
          <a:p>
            <a:r>
              <a:rPr lang="en-US" dirty="0"/>
              <a:t>Diversity &amp; Inclusiveness</a:t>
            </a:r>
          </a:p>
        </p:txBody>
      </p:sp>
      <p:cxnSp>
        <p:nvCxnSpPr>
          <p:cNvPr id="6" name="Straight Connector 5"/>
          <p:cNvCxnSpPr/>
          <p:nvPr/>
        </p:nvCxnSpPr>
        <p:spPr>
          <a:xfrm>
            <a:off x="4066340" y="3659395"/>
            <a:ext cx="10005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64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E2933"/>
      </a:dk2>
      <a:lt2>
        <a:srgbClr val="F8F8F8"/>
      </a:lt2>
      <a:accent1>
        <a:srgbClr val="B23021"/>
      </a:accent1>
      <a:accent2>
        <a:srgbClr val="1E2933"/>
      </a:accent2>
      <a:accent3>
        <a:srgbClr val="969696"/>
      </a:accent3>
      <a:accent4>
        <a:srgbClr val="808080"/>
      </a:accent4>
      <a:accent5>
        <a:srgbClr val="5F5F5F"/>
      </a:accent5>
      <a:accent6>
        <a:srgbClr val="4D4D4D"/>
      </a:accent6>
      <a:hlink>
        <a:srgbClr val="B23021"/>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Crop</Template>
  <TotalTime>2478</TotalTime>
  <Words>3052</Words>
  <Application>Microsoft Macintosh PowerPoint</Application>
  <PresentationFormat>On-screen Show (4:3)</PresentationFormat>
  <Paragraphs>481</Paragraphs>
  <Slides>34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Calibri</vt:lpstr>
      <vt:lpstr>Helvetica</vt:lpstr>
      <vt:lpstr>Arial</vt:lpstr>
      <vt:lpstr>Office Theme</vt:lpstr>
      <vt:lpstr>President's Address</vt:lpstr>
      <vt:lpstr>The Big Picture</vt:lpstr>
      <vt:lpstr>DESTINATION 2022</vt:lpstr>
      <vt:lpstr>Destination 2022 - Goal 1</vt:lpstr>
      <vt:lpstr>Destination 2022 - Goal 2</vt:lpstr>
      <vt:lpstr>Destination 2022 - Goal 3</vt:lpstr>
      <vt:lpstr>Destination 2022 - Goal 4</vt:lpstr>
      <vt:lpstr>Destination 2022 - Goal 5</vt:lpstr>
      <vt:lpstr>Diversity &amp; Inclusiveness</vt:lpstr>
      <vt:lpstr>Diversity</vt:lpstr>
      <vt:lpstr>Global Studies</vt:lpstr>
      <vt:lpstr>Key Accomplishments</vt:lpstr>
      <vt:lpstr>PPCC Foundation</vt:lpstr>
      <vt:lpstr>Scholarship Campaign  Significant Donors</vt:lpstr>
      <vt:lpstr>EAB (Education Advisory  Board) Navigate</vt:lpstr>
      <vt:lpstr>PPCC is becoming a  leader in cybersecurity </vt:lpstr>
      <vt:lpstr>A NICE grant helps us expand efforts </vt:lpstr>
      <vt:lpstr>A new construction program</vt:lpstr>
      <vt:lpstr>Digital Marketing Campaign</vt:lpstr>
      <vt:lpstr>Enrollment</vt:lpstr>
      <vt:lpstr>Fall-to-fall student retention trends</vt:lpstr>
      <vt:lpstr>Enrollment by Race</vt:lpstr>
      <vt:lpstr>College Reserves</vt:lpstr>
      <vt:lpstr>Accreditation</vt:lpstr>
      <vt:lpstr>Assessment</vt:lpstr>
      <vt:lpstr>Working to Become 100% ACCESSIBLE </vt:lpstr>
      <vt:lpstr>Capital Updates</vt:lpstr>
      <vt:lpstr> Aspen 1st Floor / Learning Commons:</vt:lpstr>
      <vt:lpstr>D-Lot Hillside  (completed construction Nov. 1)</vt:lpstr>
      <vt:lpstr>Marie Walsh Sharpe  Creative Commons</vt:lpstr>
      <vt:lpstr>RRC Walking Path</vt:lpstr>
      <vt:lpstr>DTSC and RRC Learning Commons</vt:lpstr>
      <vt:lpstr>Classroom and Building Improvements</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Epstein, Warren</cp:lastModifiedBy>
  <cp:revision>90</cp:revision>
  <dcterms:created xsi:type="dcterms:W3CDTF">2010-04-12T23:12:02Z</dcterms:created>
  <dcterms:modified xsi:type="dcterms:W3CDTF">2017-01-10T22:08:06Z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