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embeddings/oleObject1.bin" ContentType="application/vnd.openxmlformats-officedocument.oleObject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78" r:id="rId4"/>
    <p:sldId id="260" r:id="rId5"/>
    <p:sldId id="261" r:id="rId6"/>
    <p:sldId id="283" r:id="rId7"/>
    <p:sldId id="281" r:id="rId8"/>
    <p:sldId id="282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5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15" autoAdjust="0"/>
    <p:restoredTop sz="94651" autoAdjust="0"/>
  </p:normalViewPr>
  <p:slideViewPr>
    <p:cSldViewPr snapToGrid="0" snapToObjects="1">
      <p:cViewPr varScale="1">
        <p:scale>
          <a:sx n="105" d="100"/>
          <a:sy n="105" d="100"/>
        </p:scale>
        <p:origin x="-19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[2009-13 databook demographics data.xlsm]Age!PivotTable15</c:name>
    <c:fmtId val="-1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11872265966754"/>
          <c:y val="0.0168361959653669"/>
          <c:w val="0.868066005638184"/>
          <c:h val="0.6754180270585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Age!$B$3:$B$4</c:f>
              <c:strCache>
                <c:ptCount val="1"/>
                <c:pt idx="0">
                  <c:v>Fall 2008</c:v>
                </c:pt>
              </c:strCache>
            </c:strRef>
          </c:tx>
          <c:invertIfNegative val="0"/>
          <c:cat>
            <c:strRef>
              <c:f>Age!$A$5:$A$13</c:f>
              <c:strCache>
                <c:ptCount val="8"/>
                <c:pt idx="0">
                  <c:v>&lt; 18</c:v>
                </c:pt>
                <c:pt idx="1">
                  <c:v>18 - 20</c:v>
                </c:pt>
                <c:pt idx="2">
                  <c:v>21 - 24</c:v>
                </c:pt>
                <c:pt idx="3">
                  <c:v>25 - 34</c:v>
                </c:pt>
                <c:pt idx="4">
                  <c:v>35 - 44</c:v>
                </c:pt>
                <c:pt idx="5">
                  <c:v>45 - 54</c:v>
                </c:pt>
                <c:pt idx="6">
                  <c:v>55 - 64</c:v>
                </c:pt>
                <c:pt idx="7">
                  <c:v>65 +</c:v>
                </c:pt>
              </c:strCache>
            </c:strRef>
          </c:cat>
          <c:val>
            <c:numRef>
              <c:f>Age!$B$5:$B$13</c:f>
              <c:numCache>
                <c:formatCode>0.00%</c:formatCode>
                <c:ptCount val="8"/>
                <c:pt idx="0">
                  <c:v>0.0585654008438819</c:v>
                </c:pt>
                <c:pt idx="1">
                  <c:v>0.281434599156118</c:v>
                </c:pt>
                <c:pt idx="2">
                  <c:v>0.202700421940928</c:v>
                </c:pt>
                <c:pt idx="3">
                  <c:v>0.260759493670886</c:v>
                </c:pt>
                <c:pt idx="4">
                  <c:v>0.112236286919831</c:v>
                </c:pt>
                <c:pt idx="5">
                  <c:v>0.0676793248945148</c:v>
                </c:pt>
                <c:pt idx="6">
                  <c:v>0.0144303797468354</c:v>
                </c:pt>
                <c:pt idx="7">
                  <c:v>0.00219409282700422</c:v>
                </c:pt>
              </c:numCache>
            </c:numRef>
          </c:val>
        </c:ser>
        <c:ser>
          <c:idx val="1"/>
          <c:order val="1"/>
          <c:tx>
            <c:strRef>
              <c:f>Age!$C$3:$C$4</c:f>
              <c:strCache>
                <c:ptCount val="1"/>
                <c:pt idx="0">
                  <c:v>Fall 2009</c:v>
                </c:pt>
              </c:strCache>
            </c:strRef>
          </c:tx>
          <c:invertIfNegative val="0"/>
          <c:cat>
            <c:strRef>
              <c:f>Age!$A$5:$A$13</c:f>
              <c:strCache>
                <c:ptCount val="8"/>
                <c:pt idx="0">
                  <c:v>&lt; 18</c:v>
                </c:pt>
                <c:pt idx="1">
                  <c:v>18 - 20</c:v>
                </c:pt>
                <c:pt idx="2">
                  <c:v>21 - 24</c:v>
                </c:pt>
                <c:pt idx="3">
                  <c:v>25 - 34</c:v>
                </c:pt>
                <c:pt idx="4">
                  <c:v>35 - 44</c:v>
                </c:pt>
                <c:pt idx="5">
                  <c:v>45 - 54</c:v>
                </c:pt>
                <c:pt idx="6">
                  <c:v>55 - 64</c:v>
                </c:pt>
                <c:pt idx="7">
                  <c:v>65 +</c:v>
                </c:pt>
              </c:strCache>
            </c:strRef>
          </c:cat>
          <c:val>
            <c:numRef>
              <c:f>Age!$C$5:$C$13</c:f>
              <c:numCache>
                <c:formatCode>0.00%</c:formatCode>
                <c:ptCount val="8"/>
                <c:pt idx="0">
                  <c:v>0.0648489314664702</c:v>
                </c:pt>
                <c:pt idx="1">
                  <c:v>0.276197494473102</c:v>
                </c:pt>
                <c:pt idx="2">
                  <c:v>0.196094325718497</c:v>
                </c:pt>
                <c:pt idx="3">
                  <c:v>0.265291083271923</c:v>
                </c:pt>
                <c:pt idx="4">
                  <c:v>0.110832719233604</c:v>
                </c:pt>
                <c:pt idx="5">
                  <c:v>0.0669859985261606</c:v>
                </c:pt>
                <c:pt idx="6">
                  <c:v>0.0173176123802505</c:v>
                </c:pt>
                <c:pt idx="7">
                  <c:v>0.00243183492999263</c:v>
                </c:pt>
              </c:numCache>
            </c:numRef>
          </c:val>
        </c:ser>
        <c:ser>
          <c:idx val="2"/>
          <c:order val="2"/>
          <c:tx>
            <c:strRef>
              <c:f>Age!$D$3:$D$4</c:f>
              <c:strCache>
                <c:ptCount val="1"/>
                <c:pt idx="0">
                  <c:v>Fall 2010</c:v>
                </c:pt>
              </c:strCache>
            </c:strRef>
          </c:tx>
          <c:invertIfNegative val="0"/>
          <c:cat>
            <c:strRef>
              <c:f>Age!$A$5:$A$13</c:f>
              <c:strCache>
                <c:ptCount val="8"/>
                <c:pt idx="0">
                  <c:v>&lt; 18</c:v>
                </c:pt>
                <c:pt idx="1">
                  <c:v>18 - 20</c:v>
                </c:pt>
                <c:pt idx="2">
                  <c:v>21 - 24</c:v>
                </c:pt>
                <c:pt idx="3">
                  <c:v>25 - 34</c:v>
                </c:pt>
                <c:pt idx="4">
                  <c:v>35 - 44</c:v>
                </c:pt>
                <c:pt idx="5">
                  <c:v>45 - 54</c:v>
                </c:pt>
                <c:pt idx="6">
                  <c:v>55 - 64</c:v>
                </c:pt>
                <c:pt idx="7">
                  <c:v>65 +</c:v>
                </c:pt>
              </c:strCache>
            </c:strRef>
          </c:cat>
          <c:val>
            <c:numRef>
              <c:f>Age!$D$5:$D$13</c:f>
              <c:numCache>
                <c:formatCode>0.00%</c:formatCode>
                <c:ptCount val="8"/>
                <c:pt idx="0">
                  <c:v>0.0623570167984836</c:v>
                </c:pt>
                <c:pt idx="1">
                  <c:v>0.263089090790248</c:v>
                </c:pt>
                <c:pt idx="2">
                  <c:v>0.191646512843977</c:v>
                </c:pt>
                <c:pt idx="3">
                  <c:v>0.280671939342441</c:v>
                </c:pt>
                <c:pt idx="4">
                  <c:v>0.114451924962416</c:v>
                </c:pt>
                <c:pt idx="5">
                  <c:v>0.0677168442381855</c:v>
                </c:pt>
                <c:pt idx="6">
                  <c:v>0.0177789397999869</c:v>
                </c:pt>
                <c:pt idx="7">
                  <c:v>0.00228773122426302</c:v>
                </c:pt>
              </c:numCache>
            </c:numRef>
          </c:val>
        </c:ser>
        <c:ser>
          <c:idx val="3"/>
          <c:order val="3"/>
          <c:tx>
            <c:strRef>
              <c:f>Age!$E$3:$E$4</c:f>
              <c:strCache>
                <c:ptCount val="1"/>
                <c:pt idx="0">
                  <c:v>Fall 2011</c:v>
                </c:pt>
              </c:strCache>
            </c:strRef>
          </c:tx>
          <c:invertIfNegative val="0"/>
          <c:cat>
            <c:strRef>
              <c:f>Age!$A$5:$A$13</c:f>
              <c:strCache>
                <c:ptCount val="8"/>
                <c:pt idx="0">
                  <c:v>&lt; 18</c:v>
                </c:pt>
                <c:pt idx="1">
                  <c:v>18 - 20</c:v>
                </c:pt>
                <c:pt idx="2">
                  <c:v>21 - 24</c:v>
                </c:pt>
                <c:pt idx="3">
                  <c:v>25 - 34</c:v>
                </c:pt>
                <c:pt idx="4">
                  <c:v>35 - 44</c:v>
                </c:pt>
                <c:pt idx="5">
                  <c:v>45 - 54</c:v>
                </c:pt>
                <c:pt idx="6">
                  <c:v>55 - 64</c:v>
                </c:pt>
                <c:pt idx="7">
                  <c:v>65 +</c:v>
                </c:pt>
              </c:strCache>
            </c:strRef>
          </c:cat>
          <c:val>
            <c:numRef>
              <c:f>Age!$E$5:$E$13</c:f>
              <c:numCache>
                <c:formatCode>0.00%</c:formatCode>
                <c:ptCount val="8"/>
                <c:pt idx="0">
                  <c:v>0.0685908319185059</c:v>
                </c:pt>
                <c:pt idx="1">
                  <c:v>0.255755517826825</c:v>
                </c:pt>
                <c:pt idx="2">
                  <c:v>0.189881154499151</c:v>
                </c:pt>
                <c:pt idx="3">
                  <c:v>0.280135823429542</c:v>
                </c:pt>
                <c:pt idx="4">
                  <c:v>0.120611205432937</c:v>
                </c:pt>
                <c:pt idx="5">
                  <c:v>0.0631578947368421</c:v>
                </c:pt>
                <c:pt idx="6">
                  <c:v>0.0190831918505942</c:v>
                </c:pt>
                <c:pt idx="7">
                  <c:v>0.00278438030560272</c:v>
                </c:pt>
              </c:numCache>
            </c:numRef>
          </c:val>
        </c:ser>
        <c:ser>
          <c:idx val="4"/>
          <c:order val="4"/>
          <c:tx>
            <c:strRef>
              <c:f>Age!$F$3:$F$4</c:f>
              <c:strCache>
                <c:ptCount val="1"/>
                <c:pt idx="0">
                  <c:v>Fall 2012</c:v>
                </c:pt>
              </c:strCache>
            </c:strRef>
          </c:tx>
          <c:invertIfNegative val="0"/>
          <c:cat>
            <c:strRef>
              <c:f>Age!$A$5:$A$13</c:f>
              <c:strCache>
                <c:ptCount val="8"/>
                <c:pt idx="0">
                  <c:v>&lt; 18</c:v>
                </c:pt>
                <c:pt idx="1">
                  <c:v>18 - 20</c:v>
                </c:pt>
                <c:pt idx="2">
                  <c:v>21 - 24</c:v>
                </c:pt>
                <c:pt idx="3">
                  <c:v>25 - 34</c:v>
                </c:pt>
                <c:pt idx="4">
                  <c:v>35 - 44</c:v>
                </c:pt>
                <c:pt idx="5">
                  <c:v>45 - 54</c:v>
                </c:pt>
                <c:pt idx="6">
                  <c:v>55 - 64</c:v>
                </c:pt>
                <c:pt idx="7">
                  <c:v>65 +</c:v>
                </c:pt>
              </c:strCache>
            </c:strRef>
          </c:cat>
          <c:val>
            <c:numRef>
              <c:f>Age!$F$5:$F$13</c:f>
              <c:numCache>
                <c:formatCode>0.00%</c:formatCode>
                <c:ptCount val="8"/>
                <c:pt idx="0">
                  <c:v>0.0815063532819804</c:v>
                </c:pt>
                <c:pt idx="1">
                  <c:v>0.251958654289288</c:v>
                </c:pt>
                <c:pt idx="2">
                  <c:v>0.197972216735796</c:v>
                </c:pt>
                <c:pt idx="3">
                  <c:v>0.271512278622687</c:v>
                </c:pt>
                <c:pt idx="4">
                  <c:v>0.113108170386464</c:v>
                </c:pt>
                <c:pt idx="5">
                  <c:v>0.0618210547106459</c:v>
                </c:pt>
                <c:pt idx="6">
                  <c:v>0.0194219500954638</c:v>
                </c:pt>
                <c:pt idx="7">
                  <c:v>0.00269932187767463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6997384"/>
        <c:axId val="-2109902728"/>
      </c:barChart>
      <c:catAx>
        <c:axId val="-208699738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09902728"/>
        <c:crosses val="autoZero"/>
        <c:auto val="1"/>
        <c:lblAlgn val="ctr"/>
        <c:lblOffset val="100"/>
        <c:noMultiLvlLbl val="0"/>
      </c:catAx>
      <c:valAx>
        <c:axId val="-210990272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-208699738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pivotSource>
    <c:name>[2009-13 databook demographics data.xlsm]Ethnicity!PivotTable2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en-US"/>
              <a:t>Fall 2012 Ethnicity - PPCC </a:t>
            </a:r>
          </a:p>
        </c:rich>
      </c:tx>
      <c:layout>
        <c:manualLayout>
          <c:xMode val="edge"/>
          <c:yMode val="edge"/>
          <c:x val="0.609560781253694"/>
          <c:y val="0.0266001662510391"/>
        </c:manualLayout>
      </c:layout>
      <c:overlay val="0"/>
    </c:title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</c:pivotFmts>
    <c:plotArea>
      <c:layout/>
      <c:pieChart>
        <c:varyColors val="1"/>
        <c:ser>
          <c:idx val="0"/>
          <c:order val="0"/>
          <c:tx>
            <c:strRef>
              <c:f>Ethnicity!$B$3:$B$4</c:f>
              <c:strCache>
                <c:ptCount val="1"/>
                <c:pt idx="0">
                  <c:v>Fall 2012</c:v>
                </c:pt>
              </c:strCache>
            </c:strRef>
          </c:tx>
          <c:cat>
            <c:strRef>
              <c:f>Ethnicity!$A$5:$A$11</c:f>
              <c:strCache>
                <c:ptCount val="6"/>
                <c:pt idx="0">
                  <c:v>American Indian/Alaskan Native</c:v>
                </c:pt>
                <c:pt idx="1">
                  <c:v>Asian or Pacific Islander</c:v>
                </c:pt>
                <c:pt idx="2">
                  <c:v>Black Non-Hispanic</c:v>
                </c:pt>
                <c:pt idx="3">
                  <c:v>Hispanic - Other</c:v>
                </c:pt>
                <c:pt idx="4">
                  <c:v>Unknown/Not Reported</c:v>
                </c:pt>
                <c:pt idx="5">
                  <c:v>White Non-Hispanic</c:v>
                </c:pt>
              </c:strCache>
            </c:strRef>
          </c:cat>
          <c:val>
            <c:numRef>
              <c:f>Ethnicity!$B$5:$B$11</c:f>
              <c:numCache>
                <c:formatCode>0.00%</c:formatCode>
                <c:ptCount val="6"/>
                <c:pt idx="0">
                  <c:v>0.0270626193454928</c:v>
                </c:pt>
                <c:pt idx="1">
                  <c:v>0.0499769539737934</c:v>
                </c:pt>
                <c:pt idx="2">
                  <c:v>0.089550273260025</c:v>
                </c:pt>
                <c:pt idx="3">
                  <c:v>0.127806676763021</c:v>
                </c:pt>
                <c:pt idx="4">
                  <c:v>0.081648778560611</c:v>
                </c:pt>
                <c:pt idx="5">
                  <c:v>0.623954698097057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992B5-3918-FF42-9C2B-67A206CA4887}" type="datetimeFigureOut">
              <a:rPr lang="en-US" smtClean="0"/>
              <a:pPr/>
              <a:t>8/19/13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0861-B0DF-2D4B-A137-990D07859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8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992B5-3918-FF42-9C2B-67A206CA4887}" type="datetimeFigureOut">
              <a:rPr lang="en-US" smtClean="0"/>
              <a:pPr/>
              <a:t>8/19/13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0861-B0DF-2D4B-A137-990D07859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0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992B5-3918-FF42-9C2B-67A206CA4887}" type="datetimeFigureOut">
              <a:rPr lang="en-US" smtClean="0"/>
              <a:pPr/>
              <a:t>8/19/13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0861-B0DF-2D4B-A137-990D07859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72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992B5-3918-FF42-9C2B-67A206CA4887}" type="datetimeFigureOut">
              <a:rPr lang="en-US" smtClean="0"/>
              <a:pPr/>
              <a:t>8/19/13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0861-B0DF-2D4B-A137-990D07859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25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992B5-3918-FF42-9C2B-67A206CA4887}" type="datetimeFigureOut">
              <a:rPr lang="en-US" smtClean="0"/>
              <a:pPr/>
              <a:t>8/19/13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0861-B0DF-2D4B-A137-990D07859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9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992B5-3918-FF42-9C2B-67A206CA4887}" type="datetimeFigureOut">
              <a:rPr lang="en-US" smtClean="0"/>
              <a:pPr/>
              <a:t>8/19/13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0861-B0DF-2D4B-A137-990D07859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14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992B5-3918-FF42-9C2B-67A206CA4887}" type="datetimeFigureOut">
              <a:rPr lang="en-US" smtClean="0"/>
              <a:pPr/>
              <a:t>8/19/13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0861-B0DF-2D4B-A137-990D07859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6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992B5-3918-FF42-9C2B-67A206CA4887}" type="datetimeFigureOut">
              <a:rPr lang="en-US" smtClean="0"/>
              <a:pPr/>
              <a:t>8/19/13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0861-B0DF-2D4B-A137-990D07859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3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992B5-3918-FF42-9C2B-67A206CA4887}" type="datetimeFigureOut">
              <a:rPr lang="en-US" smtClean="0"/>
              <a:pPr/>
              <a:t>8/19/13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0861-B0DF-2D4B-A137-990D07859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59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992B5-3918-FF42-9C2B-67A206CA4887}" type="datetimeFigureOut">
              <a:rPr lang="en-US" smtClean="0"/>
              <a:pPr/>
              <a:t>8/19/13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0861-B0DF-2D4B-A137-990D07859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22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992B5-3918-FF42-9C2B-67A206CA4887}" type="datetimeFigureOut">
              <a:rPr lang="en-US" smtClean="0"/>
              <a:pPr/>
              <a:t>8/19/13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0861-B0DF-2D4B-A137-990D07859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57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992B5-3918-FF42-9C2B-67A206CA4887}" type="datetimeFigureOut">
              <a:rPr lang="en-US" smtClean="0"/>
              <a:pPr/>
              <a:t>8/19/13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50861-B0DF-2D4B-A137-990D07859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0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4502197" y="871248"/>
            <a:ext cx="3886200" cy="1066800"/>
          </a:xfrm>
        </p:spPr>
        <p:txBody>
          <a:bodyPr>
            <a:noAutofit/>
          </a:bodyPr>
          <a:lstStyle>
            <a:lvl1pPr algn="l">
              <a:defRPr normalizeH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7000" dirty="0" smtClean="0">
                <a:solidFill>
                  <a:schemeClr val="tx1"/>
                </a:solidFill>
              </a:rPr>
              <a:t>Fall PDW</a:t>
            </a:r>
            <a:endParaRPr lang="en-US" sz="7000" noProof="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4892675" y="6465888"/>
            <a:ext cx="4019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200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Fall PDW  </a:t>
            </a:r>
            <a:r>
              <a:rPr lang="en-US" sz="1200" dirty="0" smtClean="0">
                <a:solidFill>
                  <a:srgbClr val="FFFFFF"/>
                </a:solidFill>
                <a:latin typeface="Helvetica" charset="0"/>
                <a:cs typeface="Helvetica" charset="0"/>
              </a:rPr>
              <a:t>|  Page </a:t>
            </a:r>
            <a:fld id="{163679C0-CFEA-0441-B261-FC70340972CE}" type="slidenum">
              <a:rPr lang="en-US" sz="1200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algn="r">
                <a:defRPr/>
              </a:pPr>
              <a:t>1</a:t>
            </a:fld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247650" y="6465888"/>
            <a:ext cx="4019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PIKES PEAK COMMUNITY </a:t>
            </a:r>
            <a:r>
              <a:rPr lang="en-US" sz="1200" b="1" dirty="0" smtClean="0">
                <a:solidFill>
                  <a:srgbClr val="FFFFFF"/>
                </a:solidFill>
                <a:latin typeface="Helvetica" charset="0"/>
                <a:cs typeface="Helvetica" charset="0"/>
              </a:rPr>
              <a:t>COLLEGE  </a:t>
            </a:r>
            <a:endParaRPr lang="en-US" sz="1200" b="1" dirty="0" smtClean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327" y="4248245"/>
            <a:ext cx="2033729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7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81000" y="324699"/>
            <a:ext cx="7772400" cy="14496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Advancing Student Persistence</a:t>
            </a:r>
            <a:br>
              <a:rPr lang="en-US" dirty="0" smtClean="0"/>
            </a:br>
            <a:r>
              <a:rPr lang="en-US" sz="2000" b="0" cap="none" dirty="0" smtClean="0"/>
              <a:t>Focus Goal Established August 2013</a:t>
            </a:r>
            <a:endParaRPr lang="en-US" sz="2000" b="0" cap="none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92675" y="6465888"/>
            <a:ext cx="4019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200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Fall PDW  </a:t>
            </a:r>
            <a:r>
              <a:rPr lang="en-US" sz="1200" dirty="0" smtClean="0">
                <a:solidFill>
                  <a:srgbClr val="FFFFFF"/>
                </a:solidFill>
                <a:latin typeface="Helvetica" charset="0"/>
                <a:cs typeface="Helvetica" charset="0"/>
              </a:rPr>
              <a:t>|  Page </a:t>
            </a:r>
            <a:fld id="{163679C0-CFEA-0441-B261-FC70340972CE}" type="slidenum">
              <a:rPr lang="en-US" sz="1200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algn="r">
                <a:defRPr/>
              </a:pPr>
              <a:t>10</a:t>
            </a:fld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7650" y="6465888"/>
            <a:ext cx="4019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PIKES PEAK COMMUNITY </a:t>
            </a:r>
            <a:r>
              <a:rPr lang="en-US" sz="1200" b="1" dirty="0" smtClean="0">
                <a:solidFill>
                  <a:srgbClr val="FFFFFF"/>
                </a:solidFill>
                <a:latin typeface="Helvetica" charset="0"/>
                <a:cs typeface="Helvetica" charset="0"/>
              </a:rPr>
              <a:t>COLLEGE  </a:t>
            </a:r>
            <a:endParaRPr lang="en-US" sz="1200" b="1" dirty="0" smtClean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123527" y="2073159"/>
            <a:ext cx="7029873" cy="4519860"/>
          </a:xfrm>
        </p:spPr>
        <p:txBody>
          <a:bodyPr wrap="square"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1.  Transform </a:t>
            </a:r>
            <a:r>
              <a:rPr lang="en-US" sz="1800" dirty="0"/>
              <a:t>our Centennial Campus Library into a dynamic  </a:t>
            </a:r>
            <a:r>
              <a:rPr lang="en-US" sz="1800" dirty="0" smtClean="0"/>
              <a:t> Learning </a:t>
            </a:r>
            <a:r>
              <a:rPr lang="en-US" sz="1800" dirty="0"/>
              <a:t>Commons that supports academic success across disciplines with tutoring, technology, educational resources, and facilities that encourage student engagement in the learning process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2.  Identify </a:t>
            </a:r>
            <a:r>
              <a:rPr lang="en-US" sz="1800" dirty="0"/>
              <a:t>and implement </a:t>
            </a:r>
            <a:r>
              <a:rPr lang="en-US" sz="1800" dirty="0" smtClean="0"/>
              <a:t>an </a:t>
            </a:r>
            <a:r>
              <a:rPr lang="en-US" sz="1800" dirty="0"/>
              <a:t>electronic Academic Planning </a:t>
            </a:r>
            <a:r>
              <a:rPr lang="en-US" sz="1800" dirty="0" smtClean="0"/>
              <a:t>Tool </a:t>
            </a:r>
            <a:r>
              <a:rPr lang="en-US" sz="1800" dirty="0"/>
              <a:t>designed to engage students with long-range, accurate academic plans </a:t>
            </a:r>
            <a:r>
              <a:rPr lang="en-US" sz="1800" dirty="0" smtClean="0"/>
              <a:t>and </a:t>
            </a:r>
            <a:r>
              <a:rPr lang="en-US" sz="1800" dirty="0"/>
              <a:t>continuous </a:t>
            </a:r>
            <a:r>
              <a:rPr lang="en-US" sz="1800" dirty="0" smtClean="0"/>
              <a:t>connection </a:t>
            </a:r>
            <a:r>
              <a:rPr lang="en-US" sz="1800" dirty="0"/>
              <a:t>to their academic goals, progress, and college support functions, while improving the efficiency of course scheduling and aiding </a:t>
            </a:r>
            <a:r>
              <a:rPr lang="en-US" sz="1800" dirty="0" smtClean="0"/>
              <a:t>us in </a:t>
            </a:r>
            <a:r>
              <a:rPr lang="en-US" sz="1800" dirty="0"/>
              <a:t>maintaining continuity in our connection and communication with </a:t>
            </a:r>
            <a:r>
              <a:rPr lang="en-US" sz="1800" dirty="0" smtClean="0"/>
              <a:t>students.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03370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4892675" y="6465888"/>
            <a:ext cx="4019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200" dirty="0">
                <a:solidFill>
                  <a:schemeClr val="bg1"/>
                </a:solidFill>
                <a:latin typeface="Helvetica" charset="0"/>
                <a:cs typeface="Helvetica" charset="0"/>
              </a:rPr>
              <a:t>Fall </a:t>
            </a:r>
            <a:r>
              <a:rPr lang="en-US" sz="1200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PDW  </a:t>
            </a:r>
            <a:r>
              <a:rPr lang="en-US" sz="1200" dirty="0" smtClean="0">
                <a:solidFill>
                  <a:srgbClr val="FFFFFF"/>
                </a:solidFill>
                <a:latin typeface="Helvetica" charset="0"/>
                <a:cs typeface="Helvetica" charset="0"/>
              </a:rPr>
              <a:t>| </a:t>
            </a:r>
            <a:r>
              <a:rPr lang="en-US" sz="1200" dirty="0" smtClean="0">
                <a:solidFill>
                  <a:srgbClr val="FFFFFF"/>
                </a:solidFill>
                <a:latin typeface="Helvetica" charset="0"/>
                <a:cs typeface="Helvetica" charset="0"/>
              </a:rPr>
              <a:t>Page </a:t>
            </a:r>
            <a:fld id="{163679C0-CFEA-0441-B261-FC70340972CE}" type="slidenum">
              <a:rPr lang="en-US" sz="1200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algn="r">
                <a:defRPr/>
              </a:pPr>
              <a:t>11</a:t>
            </a:fld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247650" y="6465888"/>
            <a:ext cx="4019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PIKES PEAK COMMUNITY </a:t>
            </a:r>
            <a:r>
              <a:rPr lang="en-US" sz="1200" b="1" dirty="0" smtClean="0">
                <a:solidFill>
                  <a:srgbClr val="FFFFFF"/>
                </a:solidFill>
                <a:latin typeface="Helvetica" charset="0"/>
                <a:cs typeface="Helvetica" charset="0"/>
              </a:rPr>
              <a:t>COLLEGE  </a:t>
            </a:r>
            <a:endParaRPr lang="en-US" sz="1200" b="1" dirty="0" smtClean="0">
              <a:solidFill>
                <a:srgbClr val="FFFFFF"/>
              </a:solidFill>
            </a:endParaRPr>
          </a:p>
        </p:txBody>
      </p:sp>
      <p:pic>
        <p:nvPicPr>
          <p:cNvPr id="9" name="Picture 9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002" y="245790"/>
            <a:ext cx="5590484" cy="580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656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81000" y="324699"/>
            <a:ext cx="7772400" cy="5776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Budget 2013 / 2014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92675" y="6465888"/>
            <a:ext cx="4019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200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Fall PDW  </a:t>
            </a:r>
            <a:r>
              <a:rPr lang="en-US" sz="1200" dirty="0" smtClean="0">
                <a:solidFill>
                  <a:srgbClr val="FFFFFF"/>
                </a:solidFill>
                <a:latin typeface="Helvetica" charset="0"/>
                <a:cs typeface="Helvetica" charset="0"/>
              </a:rPr>
              <a:t>|  Page </a:t>
            </a:r>
            <a:fld id="{163679C0-CFEA-0441-B261-FC70340972CE}" type="slidenum">
              <a:rPr lang="en-US" sz="1200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algn="r">
                <a:defRPr/>
              </a:pPr>
              <a:t>12</a:t>
            </a:fld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7650" y="6465888"/>
            <a:ext cx="4019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PIKES PEAK COMMUNITY </a:t>
            </a:r>
            <a:r>
              <a:rPr lang="en-US" sz="1200" b="1" dirty="0" smtClean="0">
                <a:solidFill>
                  <a:srgbClr val="FFFFFF"/>
                </a:solidFill>
                <a:latin typeface="Helvetica" charset="0"/>
                <a:cs typeface="Helvetica" charset="0"/>
              </a:rPr>
              <a:t>COLLEGE  </a:t>
            </a:r>
            <a:endParaRPr lang="en-US" sz="1200" b="1" dirty="0" smtClean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016470" y="1793002"/>
            <a:ext cx="5752410" cy="419550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Total GF budget for the coming year: $63.1 M </a:t>
            </a:r>
          </a:p>
          <a:p>
            <a:pPr lvl="1"/>
            <a:r>
              <a:rPr lang="en-US" sz="1800" dirty="0" smtClean="0"/>
              <a:t>Projecting a 3% enrollment decline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Tuition increase of 6% or $6.75 per credit hour</a:t>
            </a:r>
          </a:p>
          <a:p>
            <a:pPr lvl="2"/>
            <a:r>
              <a:rPr lang="en-US" sz="1800" dirty="0" smtClean="0"/>
              <a:t>$119.50 per credit hour</a:t>
            </a:r>
          </a:p>
          <a:p>
            <a:pPr lvl="2"/>
            <a:endParaRPr lang="en-US" sz="1800" dirty="0" smtClean="0"/>
          </a:p>
          <a:p>
            <a:pPr lvl="1"/>
            <a:r>
              <a:rPr lang="en-US" sz="1800" dirty="0" smtClean="0"/>
              <a:t>Previous GF Budget actuals were as follows:</a:t>
            </a:r>
          </a:p>
          <a:p>
            <a:pPr lvl="2"/>
            <a:r>
              <a:rPr lang="en-US" sz="1800" dirty="0" smtClean="0"/>
              <a:t>FY ‘11 - $61.8 M</a:t>
            </a:r>
          </a:p>
          <a:p>
            <a:pPr lvl="2"/>
            <a:r>
              <a:rPr lang="en-US" sz="1800" dirty="0" smtClean="0"/>
              <a:t>FY ‘12 - $58.6 M</a:t>
            </a:r>
          </a:p>
          <a:p>
            <a:pPr lvl="2"/>
            <a:r>
              <a:rPr lang="en-US" sz="1800" dirty="0" err="1" smtClean="0"/>
              <a:t>Fy</a:t>
            </a:r>
            <a:r>
              <a:rPr lang="en-US" sz="1800" dirty="0" smtClean="0"/>
              <a:t> ‘13 – $60.9 M</a:t>
            </a:r>
          </a:p>
          <a:p>
            <a:endParaRPr lang="en-US" sz="1800" dirty="0" smtClean="0"/>
          </a:p>
          <a:p>
            <a:r>
              <a:rPr lang="en-US" sz="1800" dirty="0" smtClean="0"/>
              <a:t>Auxiliary Budget - $12 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03370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81000" y="324699"/>
            <a:ext cx="7772400" cy="5776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Reserve Calculations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92675" y="6465888"/>
            <a:ext cx="4019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200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Fall PDW  </a:t>
            </a:r>
            <a:r>
              <a:rPr lang="en-US" sz="1200" dirty="0" smtClean="0">
                <a:solidFill>
                  <a:srgbClr val="FFFFFF"/>
                </a:solidFill>
                <a:latin typeface="Helvetica" charset="0"/>
                <a:cs typeface="Helvetica" charset="0"/>
              </a:rPr>
              <a:t>|  Page </a:t>
            </a:r>
            <a:fld id="{163679C0-CFEA-0441-B261-FC70340972CE}" type="slidenum">
              <a:rPr lang="en-US" sz="1200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algn="r">
                <a:defRPr/>
              </a:pPr>
              <a:t>13</a:t>
            </a:fld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7650" y="6465888"/>
            <a:ext cx="4019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PIKES PEAK COMMUNITY </a:t>
            </a:r>
            <a:r>
              <a:rPr lang="en-US" sz="1200" b="1" dirty="0" smtClean="0">
                <a:solidFill>
                  <a:srgbClr val="FFFFFF"/>
                </a:solidFill>
                <a:latin typeface="Helvetica" charset="0"/>
                <a:cs typeface="Helvetica" charset="0"/>
              </a:rPr>
              <a:t>COLLEGE  </a:t>
            </a:r>
            <a:endParaRPr lang="en-US" sz="1200" b="1" dirty="0" smtClean="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112979" y="2091836"/>
            <a:ext cx="5824116" cy="3112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$33.9 M Current Reserve Balance 7-1-13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Added $3.1 M over the past year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47.4% reserve based on previous year’s actual expenses.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PPCC Procedure is to maintain a 30% reserve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$12.4 M is available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370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81000" y="324699"/>
            <a:ext cx="8763000" cy="14496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Capital Projects Current at Centennial Campus</a:t>
            </a:r>
            <a:br>
              <a:rPr lang="en-US" dirty="0" smtClean="0"/>
            </a:br>
            <a:r>
              <a:rPr lang="en-US" sz="2000" b="0" cap="none" dirty="0" smtClean="0"/>
              <a:t>Building Renovations </a:t>
            </a:r>
            <a:endParaRPr lang="en-US" sz="2000" b="0" cap="none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92675" y="6465888"/>
            <a:ext cx="4019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200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Fall PDW  </a:t>
            </a:r>
            <a:r>
              <a:rPr lang="en-US" sz="1200" dirty="0" smtClean="0">
                <a:solidFill>
                  <a:srgbClr val="FFFFFF"/>
                </a:solidFill>
                <a:latin typeface="Helvetica" charset="0"/>
                <a:cs typeface="Helvetica" charset="0"/>
              </a:rPr>
              <a:t>|  Page </a:t>
            </a:r>
            <a:fld id="{163679C0-CFEA-0441-B261-FC70340972CE}" type="slidenum">
              <a:rPr lang="en-US" sz="1200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algn="r">
                <a:defRPr/>
              </a:pPr>
              <a:t>14</a:t>
            </a:fld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7650" y="6465888"/>
            <a:ext cx="4019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PIKES PEAK COMMUNITY </a:t>
            </a:r>
            <a:r>
              <a:rPr lang="en-US" sz="1200" b="1" dirty="0" smtClean="0">
                <a:solidFill>
                  <a:srgbClr val="FFFFFF"/>
                </a:solidFill>
                <a:latin typeface="Helvetica" charset="0"/>
                <a:cs typeface="Helvetica" charset="0"/>
              </a:rPr>
              <a:t>COLLEGE  </a:t>
            </a:r>
            <a:endParaRPr lang="en-US" sz="1200" b="1" dirty="0" smtClean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14823" y="5005478"/>
            <a:ext cx="2200715" cy="457589"/>
          </a:xfrm>
        </p:spPr>
        <p:txBody>
          <a:bodyPr wrap="square">
            <a:normAutofit/>
          </a:bodyPr>
          <a:lstStyle/>
          <a:p>
            <a:pPr>
              <a:buNone/>
            </a:pPr>
            <a:r>
              <a:rPr lang="en-US" sz="1800" dirty="0" smtClean="0"/>
              <a:t>Climax Building</a:t>
            </a:r>
            <a:endParaRPr lang="en-US" sz="1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79888" y="5005478"/>
            <a:ext cx="2200715" cy="457589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/>
          </a:bodyPr>
          <a:lstStyle/>
          <a:p>
            <a:r>
              <a:rPr lang="en-US" dirty="0" smtClean="0"/>
              <a:t>Breckenridge Building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62" y="2063834"/>
            <a:ext cx="3932321" cy="29416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927" y="2063834"/>
            <a:ext cx="3932321" cy="294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70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81000" y="324699"/>
            <a:ext cx="8763000" cy="14496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Capital Projects Current at Centennial Campus</a:t>
            </a:r>
            <a:br>
              <a:rPr lang="en-US" dirty="0" smtClean="0"/>
            </a:br>
            <a:r>
              <a:rPr lang="en-US" sz="2000" dirty="0" smtClean="0"/>
              <a:t> </a:t>
            </a:r>
            <a:r>
              <a:rPr lang="en-US" sz="2000" b="0" cap="none" dirty="0" smtClean="0"/>
              <a:t>Bike / Pedestrian Pathway</a:t>
            </a:r>
            <a:endParaRPr lang="en-US" sz="2000" b="0" cap="none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92675" y="6465888"/>
            <a:ext cx="4019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200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Fall PDW  </a:t>
            </a:r>
            <a:r>
              <a:rPr lang="en-US" sz="1200" dirty="0" smtClean="0">
                <a:solidFill>
                  <a:srgbClr val="FFFFFF"/>
                </a:solidFill>
                <a:latin typeface="Helvetica" charset="0"/>
                <a:cs typeface="Helvetica" charset="0"/>
              </a:rPr>
              <a:t>|  Page </a:t>
            </a:r>
            <a:fld id="{163679C0-CFEA-0441-B261-FC70340972CE}" type="slidenum">
              <a:rPr lang="en-US" sz="1200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algn="r">
                <a:defRPr/>
              </a:pPr>
              <a:t>15</a:t>
            </a:fld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7650" y="6465888"/>
            <a:ext cx="4019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PIKES PEAK COMMUNITY </a:t>
            </a:r>
            <a:r>
              <a:rPr lang="en-US" sz="1200" b="1" dirty="0" smtClean="0">
                <a:solidFill>
                  <a:srgbClr val="FFFFFF"/>
                </a:solidFill>
                <a:latin typeface="Helvetica" charset="0"/>
                <a:cs typeface="Helvetica" charset="0"/>
              </a:rPr>
              <a:t>COLLEGE  </a:t>
            </a:r>
            <a:endParaRPr lang="en-US" sz="1200" b="1" dirty="0" smtClean="0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47523" y="1927316"/>
            <a:ext cx="4876799" cy="377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70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81000" y="324699"/>
            <a:ext cx="8763000" cy="14496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Capital Projects Current at Centennial Campus</a:t>
            </a:r>
            <a:br>
              <a:rPr lang="en-US" dirty="0" smtClean="0"/>
            </a:br>
            <a:r>
              <a:rPr lang="en-US" sz="2000" dirty="0" smtClean="0"/>
              <a:t> </a:t>
            </a:r>
            <a:r>
              <a:rPr lang="en-US" sz="2000" b="0" cap="none" dirty="0" smtClean="0"/>
              <a:t>HVAC Project</a:t>
            </a:r>
            <a:endParaRPr lang="en-US" sz="2000" b="0" cap="none" dirty="0"/>
          </a:p>
          <a:p>
            <a:endParaRPr lang="en-US" sz="2000" b="0" cap="none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92675" y="6465888"/>
            <a:ext cx="4019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200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Fall PDW  </a:t>
            </a:r>
            <a:r>
              <a:rPr lang="en-US" sz="1200" dirty="0" smtClean="0">
                <a:solidFill>
                  <a:srgbClr val="FFFFFF"/>
                </a:solidFill>
                <a:latin typeface="Helvetica" charset="0"/>
                <a:cs typeface="Helvetica" charset="0"/>
              </a:rPr>
              <a:t>|  Page </a:t>
            </a:r>
            <a:fld id="{163679C0-CFEA-0441-B261-FC70340972CE}" type="slidenum">
              <a:rPr lang="en-US" sz="1200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algn="r">
                <a:defRPr/>
              </a:pPr>
              <a:t>16</a:t>
            </a:fld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7650" y="6465888"/>
            <a:ext cx="4019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PIKES PEAK COMMUNITY </a:t>
            </a:r>
            <a:r>
              <a:rPr lang="en-US" sz="1200" b="1" dirty="0" smtClean="0">
                <a:solidFill>
                  <a:srgbClr val="FFFFFF"/>
                </a:solidFill>
                <a:latin typeface="Helvetica" charset="0"/>
                <a:cs typeface="Helvetica" charset="0"/>
              </a:rPr>
              <a:t>COLLEGE  </a:t>
            </a:r>
            <a:endParaRPr lang="en-US" sz="1200" b="1" dirty="0" smtClean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842" y="1776637"/>
            <a:ext cx="3047060" cy="407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70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80999" y="324698"/>
            <a:ext cx="8531225" cy="9266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Capital Projects Current at Centennial Campus</a:t>
            </a:r>
            <a:br>
              <a:rPr lang="en-US" dirty="0" smtClean="0"/>
            </a:br>
            <a:endParaRPr lang="en-US" b="0" cap="none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92675" y="6465888"/>
            <a:ext cx="4019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200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Fall PDW  </a:t>
            </a:r>
            <a:r>
              <a:rPr lang="en-US" sz="1200" dirty="0" smtClean="0">
                <a:solidFill>
                  <a:srgbClr val="FFFFFF"/>
                </a:solidFill>
                <a:latin typeface="Helvetica" charset="0"/>
                <a:cs typeface="Helvetica" charset="0"/>
              </a:rPr>
              <a:t>|  Page </a:t>
            </a:r>
            <a:fld id="{163679C0-CFEA-0441-B261-FC70340972CE}" type="slidenum">
              <a:rPr lang="en-US" sz="1200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algn="r">
                <a:defRPr/>
              </a:pPr>
              <a:t>17</a:t>
            </a:fld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7650" y="6465888"/>
            <a:ext cx="4019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PIKES PEAK COMMUNITY </a:t>
            </a:r>
            <a:r>
              <a:rPr lang="en-US" sz="1200" b="1" dirty="0" smtClean="0">
                <a:solidFill>
                  <a:srgbClr val="FFFFFF"/>
                </a:solidFill>
                <a:latin typeface="Helvetica" charset="0"/>
                <a:cs typeface="Helvetica" charset="0"/>
              </a:rPr>
              <a:t>COLLEGE  </a:t>
            </a:r>
            <a:endParaRPr lang="en-US" sz="1200" b="1" dirty="0" smtClean="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2624" y="2133600"/>
            <a:ext cx="8229600" cy="39925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Elevator replacements and addition</a:t>
            </a:r>
          </a:p>
          <a:p>
            <a:endParaRPr lang="en-US" sz="1800" dirty="0" smtClean="0"/>
          </a:p>
          <a:p>
            <a:pPr lvl="1"/>
            <a:r>
              <a:rPr lang="en-US" sz="1800" dirty="0" smtClean="0"/>
              <a:t>Rotunda – December &amp; January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Gym – August &amp; September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Addition of B-Building Elevator driven by ADA needs, but widely useful.  </a:t>
            </a:r>
            <a:br>
              <a:rPr lang="en-US" sz="1800" dirty="0" smtClean="0"/>
            </a:br>
            <a:r>
              <a:rPr lang="en-US" sz="1800" dirty="0" smtClean="0"/>
              <a:t>Timing not established, working currently with Architect / Engineer.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03370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80999" y="231308"/>
            <a:ext cx="8531225" cy="9266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Capital Projects </a:t>
            </a:r>
            <a:br>
              <a:rPr lang="en-US" dirty="0" smtClean="0"/>
            </a:br>
            <a:r>
              <a:rPr lang="en-US" dirty="0" smtClean="0"/>
              <a:t>Current at Rampart Range Campus</a:t>
            </a:r>
            <a:br>
              <a:rPr lang="en-US" dirty="0" smtClean="0"/>
            </a:br>
            <a:endParaRPr lang="en-US" b="0" cap="none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92675" y="6465888"/>
            <a:ext cx="4019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200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Fall PDW  </a:t>
            </a:r>
            <a:r>
              <a:rPr lang="en-US" sz="1200" dirty="0" smtClean="0">
                <a:solidFill>
                  <a:srgbClr val="FFFFFF"/>
                </a:solidFill>
                <a:latin typeface="Helvetica" charset="0"/>
                <a:cs typeface="Helvetica" charset="0"/>
              </a:rPr>
              <a:t>|  Page </a:t>
            </a:r>
            <a:fld id="{163679C0-CFEA-0441-B261-FC70340972CE}" type="slidenum">
              <a:rPr lang="en-US" sz="1200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algn="r">
                <a:defRPr/>
              </a:pPr>
              <a:t>18</a:t>
            </a:fld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7650" y="6465888"/>
            <a:ext cx="4019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PIKES PEAK COMMUNITY </a:t>
            </a:r>
            <a:r>
              <a:rPr lang="en-US" sz="1200" b="1" dirty="0" smtClean="0">
                <a:solidFill>
                  <a:srgbClr val="FFFFFF"/>
                </a:solidFill>
                <a:latin typeface="Helvetica" charset="0"/>
                <a:cs typeface="Helvetica" charset="0"/>
              </a:rPr>
              <a:t>COLLEGE  </a:t>
            </a:r>
            <a:endParaRPr lang="en-US" sz="1200" b="1" dirty="0" smtClean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25558" y="1612516"/>
            <a:ext cx="8229600" cy="1758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Bathroom Counter and Faucet Replacements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Mass Notification System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Sidewalk from CDC to TCA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075" y="2953106"/>
            <a:ext cx="3987379" cy="29890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8" y="2953106"/>
            <a:ext cx="3987379" cy="298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70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80999" y="231308"/>
            <a:ext cx="8531225" cy="9266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Capital Projects </a:t>
            </a:r>
            <a:br>
              <a:rPr lang="en-US" dirty="0" smtClean="0"/>
            </a:br>
            <a:r>
              <a:rPr lang="en-US" dirty="0" smtClean="0"/>
              <a:t>Current at Downtown Studio Campus</a:t>
            </a:r>
            <a:br>
              <a:rPr lang="en-US" dirty="0" smtClean="0"/>
            </a:br>
            <a:endParaRPr lang="en-US" b="0" cap="none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92675" y="6465888"/>
            <a:ext cx="4019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200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Fall PDW  </a:t>
            </a:r>
            <a:r>
              <a:rPr lang="en-US" sz="1200" dirty="0" smtClean="0">
                <a:solidFill>
                  <a:srgbClr val="FFFFFF"/>
                </a:solidFill>
                <a:latin typeface="Helvetica" charset="0"/>
                <a:cs typeface="Helvetica" charset="0"/>
              </a:rPr>
              <a:t>|  Page </a:t>
            </a:r>
            <a:fld id="{163679C0-CFEA-0441-B261-FC70340972CE}" type="slidenum">
              <a:rPr lang="en-US" sz="1200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algn="r">
                <a:defRPr/>
              </a:pPr>
              <a:t>19</a:t>
            </a:fld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7650" y="6465888"/>
            <a:ext cx="4019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PIKES PEAK COMMUNITY </a:t>
            </a:r>
            <a:r>
              <a:rPr lang="en-US" sz="1200" b="1" dirty="0" smtClean="0">
                <a:solidFill>
                  <a:srgbClr val="FFFFFF"/>
                </a:solidFill>
                <a:latin typeface="Helvetica" charset="0"/>
                <a:cs typeface="Helvetica" charset="0"/>
              </a:rPr>
              <a:t>COLLEGE  </a:t>
            </a:r>
            <a:endParaRPr lang="en-US" sz="1200" b="1" dirty="0" smtClean="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92702" y="1550200"/>
            <a:ext cx="6807226" cy="1344751"/>
          </a:xfrm>
        </p:spPr>
        <p:txBody>
          <a:bodyPr>
            <a:normAutofit/>
          </a:bodyPr>
          <a:lstStyle/>
          <a:p>
            <a:r>
              <a:rPr lang="en-US" sz="1800" dirty="0" smtClean="0"/>
              <a:t>Remodel of Advising &amp; Testing Center</a:t>
            </a:r>
          </a:p>
          <a:p>
            <a:r>
              <a:rPr lang="en-US" sz="1800" dirty="0" smtClean="0"/>
              <a:t>Classroom reconfiguration: S228, S230, and S232.  </a:t>
            </a:r>
            <a:br>
              <a:rPr lang="en-US" sz="1800" dirty="0" smtClean="0"/>
            </a:br>
            <a:r>
              <a:rPr lang="en-US" sz="1800" dirty="0" smtClean="0"/>
              <a:t>December &amp; January</a:t>
            </a:r>
          </a:p>
          <a:p>
            <a:endParaRPr lang="en-US" sz="1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140" y="2801560"/>
            <a:ext cx="3988609" cy="29975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6" y="2801560"/>
            <a:ext cx="3994689" cy="299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70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81000" y="324699"/>
            <a:ext cx="7772400" cy="5776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Commitment to our Mission &amp; Vision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92675" y="6465888"/>
            <a:ext cx="4019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200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Fall PDW  </a:t>
            </a:r>
            <a:r>
              <a:rPr lang="en-US" sz="1200" dirty="0" smtClean="0">
                <a:solidFill>
                  <a:srgbClr val="FFFFFF"/>
                </a:solidFill>
                <a:latin typeface="Helvetica" charset="0"/>
                <a:cs typeface="Helvetica" charset="0"/>
              </a:rPr>
              <a:t>|  Page </a:t>
            </a:r>
            <a:fld id="{163679C0-CFEA-0441-B261-FC70340972CE}" type="slidenum">
              <a:rPr lang="en-US" sz="1200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algn="r">
                <a:defRPr/>
              </a:pPr>
              <a:t>2</a:t>
            </a:fld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7650" y="6465888"/>
            <a:ext cx="4019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PIKES PEAK COMMUNITY </a:t>
            </a:r>
            <a:r>
              <a:rPr lang="en-US" sz="1200" b="1" dirty="0" smtClean="0">
                <a:solidFill>
                  <a:srgbClr val="FFFFFF"/>
                </a:solidFill>
                <a:latin typeface="Helvetica" charset="0"/>
                <a:cs typeface="Helvetica" charset="0"/>
              </a:rPr>
              <a:t>COLLEGE  </a:t>
            </a:r>
            <a:endParaRPr lang="en-US" sz="1200" b="1" dirty="0" smtClean="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48189" y="1942419"/>
            <a:ext cx="6705211" cy="411830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CETL – Center for Excellence in Teaching and Learning </a:t>
            </a:r>
            <a:br>
              <a:rPr lang="en-US" sz="1800" dirty="0" smtClean="0"/>
            </a:br>
            <a:r>
              <a:rPr lang="en-US" sz="1800" dirty="0" smtClean="0"/>
              <a:t>brings Elizabeth Barkley to PPCC</a:t>
            </a:r>
          </a:p>
          <a:p>
            <a:pPr lvl="1"/>
            <a:r>
              <a:rPr lang="en-US" sz="1800" dirty="0" smtClean="0"/>
              <a:t>Current and ongoing activities through the semester.</a:t>
            </a:r>
          </a:p>
          <a:p>
            <a:pPr lvl="1"/>
            <a:r>
              <a:rPr lang="en-US" sz="1800" dirty="0" smtClean="0"/>
              <a:t>Improving student engagement = more students </a:t>
            </a:r>
            <a:br>
              <a:rPr lang="en-US" sz="1800" dirty="0" smtClean="0"/>
            </a:br>
            <a:r>
              <a:rPr lang="en-US" sz="1800" dirty="0" smtClean="0"/>
              <a:t>reaching their goals</a:t>
            </a:r>
          </a:p>
          <a:p>
            <a:pPr lvl="1"/>
            <a:endParaRPr lang="en-US" sz="1800" dirty="0" smtClean="0"/>
          </a:p>
          <a:p>
            <a:r>
              <a:rPr lang="en-US" sz="1800" dirty="0" smtClean="0"/>
              <a:t>College-wide commitment to Professional Development – </a:t>
            </a:r>
            <a:br>
              <a:rPr lang="en-US" sz="1800" dirty="0" smtClean="0"/>
            </a:br>
            <a:r>
              <a:rPr lang="en-US" sz="1800" dirty="0" smtClean="0"/>
              <a:t>Coming policy change for high traffic offices to open to </a:t>
            </a:r>
            <a:br>
              <a:rPr lang="en-US" sz="1800" dirty="0" smtClean="0"/>
            </a:br>
            <a:r>
              <a:rPr lang="en-US" sz="1800" dirty="0" smtClean="0"/>
              <a:t>the public an hour late every Friday.</a:t>
            </a:r>
          </a:p>
          <a:p>
            <a:endParaRPr lang="en-US" sz="1800" dirty="0" smtClean="0"/>
          </a:p>
          <a:p>
            <a:r>
              <a:rPr lang="en-US" sz="1800" dirty="0" smtClean="0"/>
              <a:t>Classified Staff – Employee of the Quarter Program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03370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80999" y="221970"/>
            <a:ext cx="8531225" cy="10013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Capital Projects</a:t>
            </a:r>
            <a:br>
              <a:rPr lang="en-US" dirty="0" smtClean="0"/>
            </a:br>
            <a:r>
              <a:rPr lang="en-US" dirty="0" smtClean="0"/>
              <a:t>Classroom and Instructional Space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92675" y="6465888"/>
            <a:ext cx="4019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200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Fall PDW  </a:t>
            </a:r>
            <a:r>
              <a:rPr lang="en-US" sz="1200" dirty="0" smtClean="0">
                <a:solidFill>
                  <a:srgbClr val="FFFFFF"/>
                </a:solidFill>
                <a:latin typeface="Helvetica" charset="0"/>
                <a:cs typeface="Helvetica" charset="0"/>
              </a:rPr>
              <a:t>|  Page </a:t>
            </a:r>
            <a:fld id="{163679C0-CFEA-0441-B261-FC70340972CE}" type="slidenum">
              <a:rPr lang="en-US" sz="1200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algn="r">
                <a:defRPr/>
              </a:pPr>
              <a:t>20</a:t>
            </a:fld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7650" y="6465888"/>
            <a:ext cx="4019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PIKES PEAK COMMUNITY </a:t>
            </a:r>
            <a:r>
              <a:rPr lang="en-US" sz="1200" b="1" dirty="0" smtClean="0">
                <a:solidFill>
                  <a:srgbClr val="FFFFFF"/>
                </a:solidFill>
                <a:latin typeface="Helvetica" charset="0"/>
                <a:cs typeface="Helvetica" charset="0"/>
              </a:rPr>
              <a:t>COLLEGE  </a:t>
            </a:r>
            <a:endParaRPr lang="en-US" sz="1200" b="1" dirty="0" smtClean="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88886" y="2493394"/>
            <a:ext cx="6546119" cy="316246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Strategic focus on critical improvements of classroom and instructional areas is a top priority.  One million in funding for the coming year improvements.</a:t>
            </a:r>
          </a:p>
          <a:p>
            <a:endParaRPr lang="en-US" sz="1800" dirty="0" smtClean="0"/>
          </a:p>
          <a:p>
            <a:r>
              <a:rPr lang="en-US" sz="1800" dirty="0" smtClean="0"/>
              <a:t>After addressing critical instructional space needs will begin a five to seven year process of rotating campus improvements to ensure that all areas of the college are addressed.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03370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80999" y="221970"/>
            <a:ext cx="8531225" cy="10013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Capital Projects</a:t>
            </a:r>
            <a:br>
              <a:rPr lang="en-US" dirty="0" smtClean="0"/>
            </a:br>
            <a:r>
              <a:rPr lang="en-US" dirty="0" smtClean="0"/>
              <a:t>Future at Downtown Studio Campus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92675" y="6465888"/>
            <a:ext cx="4019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200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Fall PDW  </a:t>
            </a:r>
            <a:r>
              <a:rPr lang="en-US" sz="1200" dirty="0" smtClean="0">
                <a:solidFill>
                  <a:srgbClr val="FFFFFF"/>
                </a:solidFill>
                <a:latin typeface="Helvetica" charset="0"/>
                <a:cs typeface="Helvetica" charset="0"/>
              </a:rPr>
              <a:t>|  Page </a:t>
            </a:r>
            <a:fld id="{163679C0-CFEA-0441-B261-FC70340972CE}" type="slidenum">
              <a:rPr lang="en-US" sz="1200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algn="r">
                <a:defRPr/>
              </a:pPr>
              <a:t>21</a:t>
            </a:fld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7650" y="6465888"/>
            <a:ext cx="4019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PIKES PEAK COMMUNITY </a:t>
            </a:r>
            <a:r>
              <a:rPr lang="en-US" sz="1200" b="1" dirty="0" smtClean="0">
                <a:solidFill>
                  <a:srgbClr val="FFFFFF"/>
                </a:solidFill>
                <a:latin typeface="Helvetica" charset="0"/>
                <a:cs typeface="Helvetica" charset="0"/>
              </a:rPr>
              <a:t>COLLEGE  </a:t>
            </a:r>
            <a:endParaRPr lang="en-US" sz="1200" b="1" dirty="0" smtClean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54" y="1643582"/>
            <a:ext cx="6801613" cy="438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70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80999" y="221970"/>
            <a:ext cx="8531225" cy="10013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Capital Projects</a:t>
            </a:r>
            <a:br>
              <a:rPr lang="en-US" dirty="0" smtClean="0"/>
            </a:br>
            <a:r>
              <a:rPr lang="en-US" dirty="0" smtClean="0"/>
              <a:t>Future at Centennial Campus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92675" y="6465888"/>
            <a:ext cx="4019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200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Fall PDW  </a:t>
            </a:r>
            <a:r>
              <a:rPr lang="en-US" sz="1200" dirty="0" smtClean="0">
                <a:solidFill>
                  <a:srgbClr val="FFFFFF"/>
                </a:solidFill>
                <a:latin typeface="Helvetica" charset="0"/>
                <a:cs typeface="Helvetica" charset="0"/>
              </a:rPr>
              <a:t>|  Page </a:t>
            </a:r>
            <a:fld id="{163679C0-CFEA-0441-B261-FC70340972CE}" type="slidenum">
              <a:rPr lang="en-US" sz="1200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algn="r">
                <a:defRPr/>
              </a:pPr>
              <a:t>22</a:t>
            </a:fld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7650" y="6465888"/>
            <a:ext cx="4019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PIKES PEAK COMMUNITY </a:t>
            </a:r>
            <a:r>
              <a:rPr lang="en-US" sz="1200" b="1" dirty="0" smtClean="0">
                <a:solidFill>
                  <a:srgbClr val="FFFFFF"/>
                </a:solidFill>
                <a:latin typeface="Helvetica" charset="0"/>
                <a:cs typeface="Helvetica" charset="0"/>
              </a:rPr>
              <a:t>COLLEGE  </a:t>
            </a:r>
            <a:endParaRPr lang="en-US" sz="1200" b="1" dirty="0" smtClean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736971"/>
            <a:ext cx="8229600" cy="4389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Aspen Building – Student Services Project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This project will incorporate many improvements including the following: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Alignment of physical spaces to people movement and function </a:t>
            </a:r>
            <a:br>
              <a:rPr lang="en-US" sz="1800" dirty="0" smtClean="0"/>
            </a:br>
            <a:r>
              <a:rPr lang="en-US" sz="1800" dirty="0" smtClean="0"/>
              <a:t>of Enrollment, Testing, Advising, Financial Aid, and Records</a:t>
            </a:r>
          </a:p>
          <a:p>
            <a:endParaRPr lang="en-US" sz="1800" dirty="0" smtClean="0"/>
          </a:p>
          <a:p>
            <a:r>
              <a:rPr lang="en-US" sz="1800" dirty="0" smtClean="0"/>
              <a:t>Learning Commons Project </a:t>
            </a:r>
          </a:p>
          <a:p>
            <a:endParaRPr lang="en-US" sz="1800" dirty="0" smtClean="0"/>
          </a:p>
          <a:p>
            <a:r>
              <a:rPr lang="en-US" sz="1800" dirty="0" smtClean="0"/>
              <a:t>Estimated Total - $6.8 M</a:t>
            </a:r>
          </a:p>
          <a:p>
            <a:endParaRPr lang="en-US" sz="1800" dirty="0" smtClean="0"/>
          </a:p>
          <a:p>
            <a:r>
              <a:rPr lang="en-US" sz="1800" dirty="0" smtClean="0"/>
              <a:t>Estimated Time Frame – Construction beginning in about 1 year.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03370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80999" y="221970"/>
            <a:ext cx="8531225" cy="10013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Capital Projects</a:t>
            </a:r>
            <a:br>
              <a:rPr lang="en-US" dirty="0" smtClean="0"/>
            </a:br>
            <a:r>
              <a:rPr lang="en-US" dirty="0" smtClean="0"/>
              <a:t>Future at Rampart Range Campus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92675" y="6465888"/>
            <a:ext cx="4019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200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Fall PDW  </a:t>
            </a:r>
            <a:r>
              <a:rPr lang="en-US" sz="1200" dirty="0" smtClean="0">
                <a:solidFill>
                  <a:srgbClr val="FFFFFF"/>
                </a:solidFill>
                <a:latin typeface="Helvetica" charset="0"/>
                <a:cs typeface="Helvetica" charset="0"/>
              </a:rPr>
              <a:t>|  Page </a:t>
            </a:r>
            <a:fld id="{163679C0-CFEA-0441-B261-FC70340972CE}" type="slidenum">
              <a:rPr lang="en-US" sz="1200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algn="r">
                <a:defRPr/>
              </a:pPr>
              <a:t>23</a:t>
            </a:fld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7650" y="6465888"/>
            <a:ext cx="4019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PIKES PEAK COMMUNITY </a:t>
            </a:r>
            <a:r>
              <a:rPr lang="en-US" sz="1200" b="1" dirty="0" smtClean="0">
                <a:solidFill>
                  <a:srgbClr val="FFFFFF"/>
                </a:solidFill>
                <a:latin typeface="Helvetica" charset="0"/>
                <a:cs typeface="Helvetica" charset="0"/>
              </a:rPr>
              <a:t>COLLEGE  </a:t>
            </a:r>
            <a:endParaRPr lang="en-US" sz="1200" b="1" dirty="0" smtClean="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064" y="2680165"/>
            <a:ext cx="6963322" cy="2757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Fitness Center and expanded instructional space.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Estimated Cost - $6.4 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Estimated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ime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beginning the process – 2015  / 2016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370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80999" y="221970"/>
            <a:ext cx="8531225" cy="10013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Capital Projects</a:t>
            </a:r>
            <a:br>
              <a:rPr lang="en-US" dirty="0" smtClean="0"/>
            </a:br>
            <a:r>
              <a:rPr lang="en-US" dirty="0" smtClean="0"/>
              <a:t>Future Centennial Campus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92675" y="6465888"/>
            <a:ext cx="4019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200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Fall PDW  </a:t>
            </a:r>
            <a:r>
              <a:rPr lang="en-US" sz="1200" dirty="0" smtClean="0">
                <a:solidFill>
                  <a:srgbClr val="FFFFFF"/>
                </a:solidFill>
                <a:latin typeface="Helvetica" charset="0"/>
                <a:cs typeface="Helvetica" charset="0"/>
              </a:rPr>
              <a:t>|  Page </a:t>
            </a:r>
            <a:fld id="{163679C0-CFEA-0441-B261-FC70340972CE}" type="slidenum">
              <a:rPr lang="en-US" sz="1200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algn="r">
                <a:defRPr/>
              </a:pPr>
              <a:t>24</a:t>
            </a:fld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7650" y="6465888"/>
            <a:ext cx="4019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PIKES PEAK COMMUNITY </a:t>
            </a:r>
            <a:r>
              <a:rPr lang="en-US" sz="1200" b="1" dirty="0" smtClean="0">
                <a:solidFill>
                  <a:srgbClr val="FFFFFF"/>
                </a:solidFill>
                <a:latin typeface="Helvetica" charset="0"/>
                <a:cs typeface="Helvetica" charset="0"/>
              </a:rPr>
              <a:t>COLLEGE  </a:t>
            </a:r>
            <a:endParaRPr lang="en-US" sz="1200" b="1" dirty="0" smtClean="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38721" y="2838920"/>
            <a:ext cx="7507908" cy="211654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Landscaping, people movement, and traffic flow improvements</a:t>
            </a:r>
          </a:p>
          <a:p>
            <a:endParaRPr lang="en-US" sz="1800" dirty="0" smtClean="0"/>
          </a:p>
          <a:p>
            <a:r>
              <a:rPr lang="en-US" sz="1800" dirty="0" smtClean="0"/>
              <a:t>Improved parking and access to buildings. Improving a front-door </a:t>
            </a:r>
            <a:br>
              <a:rPr lang="en-US" sz="1800" dirty="0" smtClean="0"/>
            </a:br>
            <a:r>
              <a:rPr lang="en-US" sz="1800" dirty="0" smtClean="0"/>
              <a:t>concept where most students park.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03370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3400" y="4258380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690" y="1649069"/>
            <a:ext cx="2730827" cy="151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56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691029"/>
            <a:ext cx="9144000" cy="4542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1" indent="-457200">
              <a:buFont typeface="Arial"/>
              <a:buChar char="•"/>
            </a:pPr>
            <a:r>
              <a:rPr lang="en-US" sz="3000" dirty="0"/>
              <a:t>Ensuring we serve our mission</a:t>
            </a:r>
          </a:p>
          <a:p>
            <a:pPr marL="914400" lvl="1" indent="-457200">
              <a:buFont typeface="Arial"/>
              <a:buChar char="•"/>
            </a:pPr>
            <a:r>
              <a:rPr lang="en-US" sz="3000" dirty="0"/>
              <a:t>Ensuring we operate with integrity</a:t>
            </a:r>
          </a:p>
          <a:p>
            <a:pPr marL="914400" lvl="1" indent="-457200">
              <a:buFont typeface="Arial"/>
              <a:buChar char="•"/>
            </a:pPr>
            <a:r>
              <a:rPr lang="en-US" sz="3000" dirty="0"/>
              <a:t>Ensuring students receive a high quality and continuously improved education</a:t>
            </a:r>
          </a:p>
          <a:p>
            <a:pPr marL="914400" lvl="1" indent="-457200">
              <a:buFont typeface="Arial"/>
              <a:buChar char="•"/>
            </a:pPr>
            <a:r>
              <a:rPr lang="en-US" sz="3000" dirty="0"/>
              <a:t>Ensuring that we measure and are accountable for student learning.</a:t>
            </a:r>
          </a:p>
          <a:p>
            <a:pPr marL="914400" lvl="1" indent="-457200">
              <a:buFont typeface="Arial"/>
              <a:buChar char="•"/>
            </a:pPr>
            <a:r>
              <a:rPr lang="en-US" sz="3000" dirty="0"/>
              <a:t>Ensuring we are good stewards of our resources and budget according to goals driven by student needs.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2083" y="245155"/>
            <a:ext cx="31128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  <a:latin typeface="Helvetica"/>
                <a:cs typeface="Helvetica"/>
              </a:rPr>
              <a:t>HLC Accreditation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990600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Helvetica"/>
                <a:cs typeface="Helvetica"/>
              </a:rPr>
              <a:t>March 2014 Team Visit</a:t>
            </a:r>
            <a:endParaRPr lang="en-US" sz="22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220107" y="869107"/>
            <a:ext cx="5923893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93394" y="6394539"/>
            <a:ext cx="401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8E161F"/>
                </a:solidFill>
                <a:latin typeface="Helvetica"/>
                <a:cs typeface="Helvetica"/>
              </a:rPr>
              <a:t>Fall PDW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|  Page 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809118"/>
            <a:ext cx="9144000" cy="59466"/>
          </a:xfrm>
          <a:prstGeom prst="rect">
            <a:avLst/>
          </a:prstGeom>
          <a:solidFill>
            <a:srgbClr val="8E16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>
              <a:latin typeface="Helvetica"/>
              <a:cs typeface="Helvetica"/>
            </a:endParaRPr>
          </a:p>
          <a:p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220107" y="2064644"/>
            <a:ext cx="2509427" cy="593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2500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220107" y="3371672"/>
            <a:ext cx="4216708" cy="1538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2500" kern="1900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82968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81000" y="221970"/>
            <a:ext cx="5772583" cy="5776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is your role in helping PPCC achieve its mission?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92675" y="6465888"/>
            <a:ext cx="4019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200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Fall PDW  </a:t>
            </a:r>
            <a:r>
              <a:rPr lang="en-US" sz="1200" dirty="0" smtClean="0">
                <a:solidFill>
                  <a:srgbClr val="FFFFFF"/>
                </a:solidFill>
                <a:latin typeface="Helvetica" charset="0"/>
                <a:cs typeface="Helvetica" charset="0"/>
              </a:rPr>
              <a:t>|  Page </a:t>
            </a:r>
            <a:fld id="{163679C0-CFEA-0441-B261-FC70340972CE}" type="slidenum">
              <a:rPr lang="en-US" sz="1200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algn="r">
                <a:defRPr/>
              </a:pPr>
              <a:t>4</a:t>
            </a:fld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7650" y="6465888"/>
            <a:ext cx="4019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PIKES PEAK COMMUNITY </a:t>
            </a:r>
            <a:r>
              <a:rPr lang="en-US" sz="1200" b="1" dirty="0" smtClean="0">
                <a:solidFill>
                  <a:srgbClr val="FFFFFF"/>
                </a:solidFill>
                <a:latin typeface="Helvetica" charset="0"/>
                <a:cs typeface="Helvetica" charset="0"/>
              </a:rPr>
              <a:t>COLLEGE  </a:t>
            </a:r>
            <a:endParaRPr lang="en-US" sz="1200" b="1" dirty="0" smtClean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47" y="3759213"/>
            <a:ext cx="3197360" cy="2133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94" y="2107131"/>
            <a:ext cx="4740861" cy="15385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67" y="3759213"/>
            <a:ext cx="1422400" cy="2133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663" y="3759213"/>
            <a:ext cx="3197360" cy="2133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17" y="1586826"/>
            <a:ext cx="3085307" cy="205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70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81000" y="398728"/>
            <a:ext cx="5772583" cy="5776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Enrollment Trends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92675" y="6465888"/>
            <a:ext cx="4019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200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Fall PDW  </a:t>
            </a:r>
            <a:r>
              <a:rPr lang="en-US" sz="1200" dirty="0" smtClean="0">
                <a:solidFill>
                  <a:srgbClr val="FFFFFF"/>
                </a:solidFill>
                <a:latin typeface="Helvetica" charset="0"/>
                <a:cs typeface="Helvetica" charset="0"/>
              </a:rPr>
              <a:t>|  Page </a:t>
            </a:r>
            <a:fld id="{163679C0-CFEA-0441-B261-FC70340972CE}" type="slidenum">
              <a:rPr lang="en-US" sz="1200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algn="r">
                <a:defRPr/>
              </a:pPr>
              <a:t>5</a:t>
            </a:fld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7650" y="6465888"/>
            <a:ext cx="4019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PIKES PEAK COMMUNITY </a:t>
            </a:r>
            <a:r>
              <a:rPr lang="en-US" sz="1200" b="1" dirty="0" smtClean="0">
                <a:solidFill>
                  <a:srgbClr val="FFFFFF"/>
                </a:solidFill>
                <a:latin typeface="Helvetica" charset="0"/>
                <a:cs typeface="Helvetica" charset="0"/>
              </a:rPr>
              <a:t>COLLEGE  </a:t>
            </a:r>
            <a:endParaRPr lang="en-US" sz="1200" b="1" dirty="0" smtClean="0">
              <a:solidFill>
                <a:srgbClr val="FFFFFF"/>
              </a:solidFill>
            </a:endParaRPr>
          </a:p>
        </p:txBody>
      </p:sp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93757"/>
              </p:ext>
            </p:extLst>
          </p:nvPr>
        </p:nvGraphicFramePr>
        <p:xfrm>
          <a:off x="247650" y="2514600"/>
          <a:ext cx="8686797" cy="2819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5069"/>
                <a:gridCol w="719763"/>
                <a:gridCol w="719763"/>
                <a:gridCol w="719763"/>
                <a:gridCol w="719763"/>
                <a:gridCol w="719763"/>
                <a:gridCol w="719763"/>
                <a:gridCol w="719763"/>
                <a:gridCol w="719763"/>
                <a:gridCol w="781812"/>
                <a:gridCol w="781812"/>
              </a:tblGrid>
              <a:tr h="3545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b"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Headcount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Annualized FTE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28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Campus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2008-09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2009-10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2010-11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2011-12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2012-13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2008-09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2009-10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2010-11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2011-12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2012-13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</a:tr>
              <a:tr h="2437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Centennial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11522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12767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13687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13236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13130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3475.3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3926.0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4280.8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4129.8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4108.2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</a:tr>
              <a:tr h="2437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DownTown Studio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2986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3533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4067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3112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3228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813.8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980.5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1133.7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930.9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917.9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</a:tr>
              <a:tr h="2437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Falcon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616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621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640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549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542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174.8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196.2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196.0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182.7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166.8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</a:tr>
              <a:tr h="2437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Rampart Range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6918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7656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8563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9036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8762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1944.7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2179.6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2455.0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2575.5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2440.0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</a:tr>
              <a:tr h="2437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Miscellaneous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461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544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578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714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900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110.1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130.0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146.1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197.0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224.0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</a:tr>
              <a:tr h="2437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Military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574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567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575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452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446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118.7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117.7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132.8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99.9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83.0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</a:tr>
              <a:tr h="2437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CCCOnline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3649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4192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4063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3754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3952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979.3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1131.0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1178.0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1083.1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1124.2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</a:tr>
              <a:tr h="2528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PPCC Online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2150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3229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4742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4898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4716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594.4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896.4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1303.8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1346.8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1267.8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</a:tr>
              <a:tr h="2528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Grand Total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28876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33109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36915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35751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35676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8211.2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9557.3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10826.2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10545.8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10331.9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/>
                </a:tc>
              </a:tr>
            </a:tbl>
          </a:graphicData>
        </a:graphic>
      </p:graphicFrame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23848" y="2057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Helvetica" charset="0"/>
                <a:ea typeface="Times New Roman" pitchFamily="18" charset="0"/>
                <a:cs typeface="Times New Roman" pitchFamily="18" charset="0"/>
              </a:rPr>
              <a:t>Full Academic Years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370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735" y="170903"/>
            <a:ext cx="6239182" cy="6056571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92675" y="6465888"/>
            <a:ext cx="4019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200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Fall PDW  </a:t>
            </a:r>
            <a:r>
              <a:rPr lang="en-US" sz="1200" dirty="0" smtClean="0">
                <a:solidFill>
                  <a:srgbClr val="FFFFFF"/>
                </a:solidFill>
                <a:latin typeface="Helvetica" charset="0"/>
                <a:cs typeface="Helvetica" charset="0"/>
              </a:rPr>
              <a:t>|  Page </a:t>
            </a:r>
            <a:fld id="{163679C0-CFEA-0441-B261-FC70340972CE}" type="slidenum">
              <a:rPr lang="en-US" sz="1200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algn="r">
                <a:defRPr/>
              </a:pPr>
              <a:t>6</a:t>
            </a:fld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7650" y="6465888"/>
            <a:ext cx="4019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PIKES PEAK COMMUNITY </a:t>
            </a:r>
            <a:r>
              <a:rPr lang="en-US" sz="1200" b="1" dirty="0" smtClean="0">
                <a:solidFill>
                  <a:srgbClr val="FFFFFF"/>
                </a:solidFill>
                <a:latin typeface="Helvetica" charset="0"/>
                <a:cs typeface="Helvetica" charset="0"/>
              </a:rPr>
              <a:t>COLLEGE  </a:t>
            </a:r>
            <a:endParaRPr lang="en-US" sz="12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425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4892675" y="6465888"/>
            <a:ext cx="4019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200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Fall PDW </a:t>
            </a:r>
            <a:r>
              <a:rPr lang="en-US" sz="1200" dirty="0" smtClean="0">
                <a:solidFill>
                  <a:srgbClr val="FFFFFF"/>
                </a:solidFill>
                <a:latin typeface="Helvetica" charset="0"/>
                <a:cs typeface="Helvetica" charset="0"/>
              </a:rPr>
              <a:t>| Page </a:t>
            </a:r>
            <a:fld id="{163679C0-CFEA-0441-B261-FC70340972CE}" type="slidenum">
              <a:rPr lang="en-US" sz="1200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algn="r">
                <a:defRPr/>
              </a:pPr>
              <a:t>7</a:t>
            </a:fld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247650" y="6465888"/>
            <a:ext cx="4019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PIKES PEAK COMMUNITY </a:t>
            </a:r>
            <a:r>
              <a:rPr lang="en-US" sz="1200" b="1" dirty="0" smtClean="0">
                <a:solidFill>
                  <a:srgbClr val="FFFFFF"/>
                </a:solidFill>
                <a:latin typeface="Helvetica" charset="0"/>
                <a:cs typeface="Helvetica" charset="0"/>
              </a:rPr>
              <a:t>COLLEGE  </a:t>
            </a:r>
            <a:endParaRPr lang="en-US" sz="1200" b="1" dirty="0" smtClean="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324699"/>
            <a:ext cx="7772400" cy="577652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dirty="0" smtClean="0">
                <a:latin typeface="Helvetica"/>
                <a:cs typeface="Helvetica"/>
              </a:rPr>
              <a:t>Students demographics by age</a:t>
            </a:r>
            <a:endParaRPr lang="en-US" dirty="0">
              <a:latin typeface="Helvetica"/>
              <a:cs typeface="Helvetica"/>
            </a:endParaRPr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4669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5656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4892675" y="6465888"/>
            <a:ext cx="4019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200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Fall PDW </a:t>
            </a:r>
            <a:r>
              <a:rPr lang="en-US" sz="1200" dirty="0" smtClean="0">
                <a:solidFill>
                  <a:srgbClr val="FFFFFF"/>
                </a:solidFill>
                <a:latin typeface="Helvetica" charset="0"/>
                <a:cs typeface="Helvetica" charset="0"/>
              </a:rPr>
              <a:t>| Page </a:t>
            </a:r>
            <a:fld id="{163679C0-CFEA-0441-B261-FC70340972CE}" type="slidenum">
              <a:rPr lang="en-US" sz="1200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algn="r">
                <a:defRPr/>
              </a:pPr>
              <a:t>8</a:t>
            </a:fld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247650" y="6465888"/>
            <a:ext cx="4019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PIKES PEAK COMMUNITY </a:t>
            </a:r>
            <a:r>
              <a:rPr lang="en-US" sz="1200" b="1" dirty="0" smtClean="0">
                <a:solidFill>
                  <a:srgbClr val="FFFFFF"/>
                </a:solidFill>
                <a:latin typeface="Helvetica" charset="0"/>
                <a:cs typeface="Helvetica" charset="0"/>
              </a:rPr>
              <a:t>COLLEGE  </a:t>
            </a:r>
            <a:endParaRPr lang="en-US" sz="1200" b="1" dirty="0" smtClean="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324699"/>
            <a:ext cx="7772400" cy="577652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dirty="0" smtClean="0">
                <a:latin typeface="Helvetica"/>
                <a:cs typeface="Helvetica"/>
              </a:rPr>
              <a:t>Students demographics by ethnicity</a:t>
            </a:r>
            <a:endParaRPr lang="en-US" dirty="0">
              <a:latin typeface="Helvetica"/>
              <a:cs typeface="Helvetica"/>
            </a:endParaRPr>
          </a:p>
        </p:txBody>
      </p:sp>
      <p:graphicFrame>
        <p:nvGraphicFramePr>
          <p:cNvPr id="10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5656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81000" y="324699"/>
            <a:ext cx="7772400" cy="14496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Perfect the New Student Experience</a:t>
            </a:r>
          </a:p>
          <a:p>
            <a:r>
              <a:rPr lang="en-US" sz="2000" b="0" cap="none" dirty="0" smtClean="0"/>
              <a:t>Focus Goal Established October 2012</a:t>
            </a:r>
            <a:endParaRPr lang="en-US" sz="2000" b="0" cap="none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92675" y="6465888"/>
            <a:ext cx="4019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200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Fall PDW  </a:t>
            </a:r>
            <a:r>
              <a:rPr lang="en-US" sz="1200" dirty="0" smtClean="0">
                <a:solidFill>
                  <a:srgbClr val="FFFFFF"/>
                </a:solidFill>
                <a:latin typeface="Helvetica" charset="0"/>
                <a:cs typeface="Helvetica" charset="0"/>
              </a:rPr>
              <a:t>|  Page </a:t>
            </a:r>
            <a:fld id="{163679C0-CFEA-0441-B261-FC70340972CE}" type="slidenum">
              <a:rPr lang="en-US" sz="1200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algn="r">
                <a:defRPr/>
              </a:pPr>
              <a:t>9</a:t>
            </a:fld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7650" y="6465888"/>
            <a:ext cx="4019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PIKES PEAK COMMUNITY </a:t>
            </a:r>
            <a:r>
              <a:rPr lang="en-US" sz="1200" b="1" dirty="0" smtClean="0">
                <a:solidFill>
                  <a:srgbClr val="FFFFFF"/>
                </a:solidFill>
                <a:latin typeface="Helvetica" charset="0"/>
                <a:cs typeface="Helvetica" charset="0"/>
              </a:rPr>
              <a:t>COLLEGE  </a:t>
            </a:r>
            <a:endParaRPr lang="en-US" sz="1200" b="1" dirty="0" smtClean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123527" y="2073159"/>
            <a:ext cx="7029873" cy="451986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Dean / Instructor Signature Requirements Changed</a:t>
            </a:r>
          </a:p>
          <a:p>
            <a:endParaRPr lang="en-US" sz="1800" dirty="0" smtClean="0"/>
          </a:p>
          <a:p>
            <a:r>
              <a:rPr lang="en-US" sz="1800" dirty="0" smtClean="0"/>
              <a:t>Electronic waitlist for full courses</a:t>
            </a:r>
          </a:p>
          <a:p>
            <a:endParaRPr lang="en-US" sz="1800" dirty="0" smtClean="0"/>
          </a:p>
          <a:p>
            <a:r>
              <a:rPr lang="en-US" sz="1800" dirty="0" smtClean="0"/>
              <a:t>Streamlining previously evaluated transfer course equivalency</a:t>
            </a:r>
          </a:p>
          <a:p>
            <a:endParaRPr lang="en-US" sz="1800" dirty="0" smtClean="0"/>
          </a:p>
          <a:p>
            <a:r>
              <a:rPr lang="en-US" sz="1800" dirty="0" smtClean="0"/>
              <a:t>New Student Orientation – Live &amp; Digital</a:t>
            </a:r>
          </a:p>
          <a:p>
            <a:endParaRPr lang="en-US" sz="1800" dirty="0" smtClean="0"/>
          </a:p>
          <a:p>
            <a:r>
              <a:rPr lang="en-US" sz="1800" dirty="0" smtClean="0"/>
              <a:t>Program Templates and Student Program Plans</a:t>
            </a:r>
          </a:p>
          <a:p>
            <a:endParaRPr lang="en-US" sz="1800" dirty="0" smtClean="0"/>
          </a:p>
          <a:p>
            <a:r>
              <a:rPr lang="en-US" sz="1800" dirty="0" smtClean="0"/>
              <a:t>Advising Task Force work underway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03370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935</Words>
  <Application>Microsoft Macintosh PowerPoint</Application>
  <PresentationFormat>On-screen Show (4:3)</PresentationFormat>
  <Paragraphs>272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Fall PDW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Students demographics by age</vt:lpstr>
      <vt:lpstr>Students demographics by ethnicity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Microsoft Office User</cp:lastModifiedBy>
  <cp:revision>52</cp:revision>
  <dcterms:created xsi:type="dcterms:W3CDTF">2013-08-14T23:53:46Z</dcterms:created>
  <dcterms:modified xsi:type="dcterms:W3CDTF">2013-08-19T23:34:14Z</dcterms:modified>
  <cp:category/>
</cp:coreProperties>
</file>