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58" r:id="rId5"/>
    <p:sldId id="259" r:id="rId6"/>
    <p:sldId id="307" r:id="rId7"/>
    <p:sldId id="262" r:id="rId8"/>
    <p:sldId id="264" r:id="rId9"/>
    <p:sldId id="269" r:id="rId10"/>
    <p:sldId id="261" r:id="rId11"/>
    <p:sldId id="303" r:id="rId12"/>
    <p:sldId id="271" r:id="rId13"/>
    <p:sldId id="305" r:id="rId14"/>
    <p:sldId id="286" r:id="rId15"/>
    <p:sldId id="289" r:id="rId16"/>
    <p:sldId id="288" r:id="rId17"/>
    <p:sldId id="290" r:id="rId18"/>
    <p:sldId id="291" r:id="rId19"/>
    <p:sldId id="310" r:id="rId20"/>
    <p:sldId id="292" r:id="rId21"/>
    <p:sldId id="293" r:id="rId22"/>
    <p:sldId id="294" r:id="rId23"/>
    <p:sldId id="295" r:id="rId24"/>
    <p:sldId id="296" r:id="rId25"/>
    <p:sldId id="297" r:id="rId26"/>
    <p:sldId id="298" r:id="rId27"/>
    <p:sldId id="306" r:id="rId28"/>
    <p:sldId id="308" r:id="rId29"/>
    <p:sldId id="299" r:id="rId30"/>
    <p:sldId id="309" r:id="rId31"/>
    <p:sldId id="300" r:id="rId32"/>
    <p:sldId id="30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AD1F17"/>
    <a:srgbClr val="AD1729"/>
    <a:srgbClr val="AD2A2B"/>
    <a:srgbClr val="AD2425"/>
    <a:srgbClr val="AD221F"/>
    <a:srgbClr val="B5170A"/>
    <a:srgbClr val="B5172C"/>
    <a:srgbClr val="B00803"/>
    <a:srgbClr val="1C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1" autoAdjust="0"/>
    <p:restoredTop sz="94660"/>
  </p:normalViewPr>
  <p:slideViewPr>
    <p:cSldViewPr>
      <p:cViewPr>
        <p:scale>
          <a:sx n="170" d="100"/>
          <a:sy n="170" d="100"/>
        </p:scale>
        <p:origin x="-72" y="1512"/>
      </p:cViewPr>
      <p:guideLst>
        <p:guide orient="horz" pos="2160"/>
        <p:guide pos="2880"/>
      </p:guideLst>
    </p:cSldViewPr>
  </p:slideViewPr>
  <p:notesTextViewPr>
    <p:cViewPr>
      <p:scale>
        <a:sx n="1" d="1"/>
        <a:sy n="1" d="1"/>
      </p:scale>
      <p:origin x="0" y="0"/>
    </p:cViewPr>
  </p:notesTextViewPr>
  <p:notesViewPr>
    <p:cSldViewPr>
      <p:cViewPr varScale="1">
        <p:scale>
          <a:sx n="120" d="100"/>
          <a:sy n="120" d="100"/>
        </p:scale>
        <p:origin x="-37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28575" cap="flat" cmpd="sng" algn="ctr">
              <a:solidFill>
                <a:schemeClr val="bg1"/>
              </a:solidFill>
              <a:prstDash val="solid"/>
            </a:ln>
            <a:effectLst>
              <a:outerShdw blurRad="63500" sx="102000" sy="102000" algn="ctr" rotWithShape="0">
                <a:prstClr val="black">
                  <a:alpha val="40000"/>
                </a:prstClr>
              </a:outerShdw>
            </a:effectLst>
          </c:spPr>
          <c:dLbls>
            <c:dLbl>
              <c:idx val="0"/>
              <c:layout/>
              <c:tx>
                <c:rich>
                  <a:bodyPr/>
                  <a:lstStyle/>
                  <a:p>
                    <a:pPr algn="l">
                      <a:defRPr/>
                    </a:pPr>
                    <a:r>
                      <a:rPr lang="en-US" sz="1100" b="1" i="0" baseline="0" dirty="0" smtClean="0">
                        <a:effectLst/>
                        <a:latin typeface="Helvetica"/>
                        <a:cs typeface="Helvetica"/>
                      </a:rPr>
                      <a:t>FALL ‘12 </a:t>
                    </a:r>
                    <a:endParaRPr lang="en-US" sz="1100" dirty="0" smtClean="0">
                      <a:effectLst/>
                      <a:latin typeface="Helvetica"/>
                      <a:cs typeface="Helvetica"/>
                    </a:endParaRPr>
                  </a:p>
                  <a:p>
                    <a:pPr algn="l">
                      <a:defRPr/>
                    </a:pPr>
                    <a:r>
                      <a:rPr lang="en-US" sz="1100" b="0" i="0" baseline="0" dirty="0" smtClean="0">
                        <a:effectLst/>
                        <a:latin typeface="Helvetica"/>
                        <a:cs typeface="Helvetica"/>
                      </a:rPr>
                      <a:t>Develop 1</a:t>
                    </a:r>
                    <a:r>
                      <a:rPr lang="en-US" sz="1100" b="0" i="0" baseline="30000" dirty="0" smtClean="0">
                        <a:effectLst/>
                        <a:latin typeface="Helvetica"/>
                        <a:cs typeface="Helvetica"/>
                      </a:rPr>
                      <a:t>st</a:t>
                    </a:r>
                    <a:endParaRPr lang="en-US" sz="1100" b="0" i="0" baseline="0" dirty="0" smtClean="0">
                      <a:effectLst/>
                      <a:latin typeface="Helvetica"/>
                      <a:cs typeface="Helvetica"/>
                    </a:endParaRPr>
                  </a:p>
                  <a:p>
                    <a:pPr algn="l">
                      <a:defRPr/>
                    </a:pPr>
                    <a:r>
                      <a:rPr lang="en-US" sz="1100" b="0" i="0" baseline="0" dirty="0" smtClean="0">
                        <a:effectLst/>
                        <a:latin typeface="Helvetica"/>
                        <a:cs typeface="Helvetica"/>
                      </a:rPr>
                      <a:t>Focus Goal</a:t>
                    </a:r>
                    <a:br>
                      <a:rPr lang="en-US" sz="1100" b="0" i="0" baseline="0" dirty="0" smtClean="0">
                        <a:effectLst/>
                        <a:latin typeface="Helvetica"/>
                        <a:cs typeface="Helvetica"/>
                      </a:rPr>
                    </a:br>
                    <a:r>
                      <a:rPr lang="en-US" sz="1100" b="0" i="0" baseline="0" dirty="0" smtClean="0">
                        <a:effectLst/>
                        <a:latin typeface="Helvetica"/>
                        <a:cs typeface="Helvetica"/>
                      </a:rPr>
                      <a:t>in support of</a:t>
                    </a:r>
                    <a:br>
                      <a:rPr lang="en-US" sz="1100" b="0" i="0" baseline="0" dirty="0" smtClean="0">
                        <a:effectLst/>
                        <a:latin typeface="Helvetica"/>
                        <a:cs typeface="Helvetica"/>
                      </a:rPr>
                    </a:br>
                    <a:r>
                      <a:rPr lang="en-US" sz="1100" b="0" i="0" baseline="0" dirty="0" smtClean="0">
                        <a:effectLst/>
                        <a:latin typeface="Helvetica"/>
                        <a:cs typeface="Helvetica"/>
                      </a:rPr>
                      <a:t>strategic plan.</a:t>
                    </a:r>
                    <a:endParaRPr lang="en-US" sz="1100" dirty="0">
                      <a:effectLst/>
                      <a:latin typeface="Helvetica"/>
                      <a:cs typeface="Helvetica"/>
                    </a:endParaRPr>
                  </a:p>
                </c:rich>
              </c:tx>
              <c:spPr/>
              <c:dLblPos val="bestFit"/>
              <c:showLegendKey val="0"/>
              <c:showVal val="1"/>
              <c:showCatName val="1"/>
              <c:showSerName val="0"/>
              <c:showPercent val="0"/>
              <c:showBubbleSize val="0"/>
            </c:dLbl>
            <c:dLbl>
              <c:idx val="1"/>
              <c:layout/>
              <c:tx>
                <c:rich>
                  <a:bodyPr/>
                  <a:lstStyle/>
                  <a:p>
                    <a:r>
                      <a:rPr lang="en-US" sz="1100" b="1" i="0" baseline="0" dirty="0" smtClean="0">
                        <a:effectLst/>
                        <a:latin typeface="Helvetica"/>
                        <a:cs typeface="Helvetica"/>
                      </a:rPr>
                      <a:t>SPRING ‘13 </a:t>
                    </a:r>
                    <a:endParaRPr lang="en-US" sz="1100" dirty="0" smtClean="0">
                      <a:effectLst/>
                      <a:latin typeface="Helvetica"/>
                      <a:cs typeface="Helvetica"/>
                    </a:endParaRPr>
                  </a:p>
                  <a:p>
                    <a:r>
                      <a:rPr lang="en-US" sz="1100" b="0" i="0" baseline="0" dirty="0" smtClean="0">
                        <a:effectLst/>
                        <a:latin typeface="Helvetica"/>
                        <a:cs typeface="Helvetica"/>
                      </a:rPr>
                      <a:t>Planning for </a:t>
                    </a:r>
                    <a:br>
                      <a:rPr lang="en-US" sz="1100" b="0" i="0" baseline="0" dirty="0" smtClean="0">
                        <a:effectLst/>
                        <a:latin typeface="Helvetica"/>
                        <a:cs typeface="Helvetica"/>
                      </a:rPr>
                    </a:br>
                    <a:r>
                      <a:rPr lang="en-US" sz="1100" b="0" i="0" baseline="0" dirty="0" smtClean="0">
                        <a:effectLst/>
                        <a:latin typeface="Helvetica"/>
                        <a:cs typeface="Helvetica"/>
                      </a:rPr>
                      <a:t>Focus Goal 1.</a:t>
                    </a:r>
                    <a:endParaRPr lang="en-US" sz="1100" dirty="0">
                      <a:effectLst/>
                      <a:latin typeface="Helvetica"/>
                      <a:cs typeface="Helvetica"/>
                    </a:endParaRPr>
                  </a:p>
                </c:rich>
              </c:tx>
              <c:dLblPos val="bestFit"/>
              <c:showLegendKey val="0"/>
              <c:showVal val="1"/>
              <c:showCatName val="1"/>
              <c:showSerName val="0"/>
              <c:showPercent val="0"/>
              <c:showBubbleSize val="0"/>
            </c:dLbl>
            <c:dLbl>
              <c:idx val="2"/>
              <c:layout/>
              <c:tx>
                <c:rich>
                  <a:bodyPr/>
                  <a:lstStyle/>
                  <a:p>
                    <a:r>
                      <a:rPr lang="en-US" sz="1100" b="1" i="0" baseline="0" dirty="0" smtClean="0">
                        <a:effectLst/>
                        <a:latin typeface="Helvetica"/>
                        <a:cs typeface="Helvetica"/>
                      </a:rPr>
                      <a:t>SUMMER ‘13 </a:t>
                    </a:r>
                    <a:endParaRPr lang="en-US" sz="1100" dirty="0" smtClean="0">
                      <a:effectLst/>
                      <a:latin typeface="Helvetica"/>
                      <a:cs typeface="Helvetica"/>
                    </a:endParaRPr>
                  </a:p>
                  <a:p>
                    <a:r>
                      <a:rPr lang="en-US" sz="1100" b="0" i="0" baseline="0" dirty="0" smtClean="0">
                        <a:effectLst/>
                        <a:latin typeface="Helvetica"/>
                        <a:cs typeface="Helvetica"/>
                      </a:rPr>
                      <a:t>Identify </a:t>
                    </a:r>
                    <a:br>
                      <a:rPr lang="en-US" sz="1100" b="0" i="0" baseline="0" dirty="0" smtClean="0">
                        <a:effectLst/>
                        <a:latin typeface="Helvetica"/>
                        <a:cs typeface="Helvetica"/>
                      </a:rPr>
                    </a:br>
                    <a:r>
                      <a:rPr lang="en-US" sz="1100" b="0" i="0" baseline="0" dirty="0" smtClean="0">
                        <a:effectLst/>
                        <a:latin typeface="Helvetica"/>
                        <a:cs typeface="Helvetica"/>
                      </a:rPr>
                      <a:t>Focus Goal 2.</a:t>
                    </a:r>
                    <a:endParaRPr lang="en-US" sz="1100" dirty="0">
                      <a:effectLst/>
                      <a:latin typeface="Helvetica"/>
                      <a:cs typeface="Helvetica"/>
                    </a:endParaRPr>
                  </a:p>
                </c:rich>
              </c:tx>
              <c:dLblPos val="bestFit"/>
              <c:showLegendKey val="0"/>
              <c:showVal val="1"/>
              <c:showCatName val="1"/>
              <c:showSerName val="0"/>
              <c:showPercent val="0"/>
              <c:showBubbleSize val="0"/>
            </c:dLbl>
            <c:dLbl>
              <c:idx val="3"/>
              <c:layout/>
              <c:tx>
                <c:rich>
                  <a:bodyPr/>
                  <a:lstStyle/>
                  <a:p>
                    <a:pPr algn="l">
                      <a:defRPr/>
                    </a:pPr>
                    <a:r>
                      <a:rPr lang="en-US" sz="1100" b="1" i="0" baseline="0" dirty="0" smtClean="0">
                        <a:effectLst/>
                        <a:latin typeface="Helvetica"/>
                        <a:cs typeface="Helvetica"/>
                      </a:rPr>
                      <a:t>FALL ‘13 </a:t>
                    </a:r>
                    <a:endParaRPr lang="en-US" sz="1100" dirty="0" smtClean="0">
                      <a:effectLst/>
                      <a:latin typeface="Helvetica"/>
                      <a:cs typeface="Helvetica"/>
                    </a:endParaRPr>
                  </a:p>
                  <a:p>
                    <a:pPr algn="l">
                      <a:defRPr/>
                    </a:pPr>
                    <a:r>
                      <a:rPr lang="en-US" sz="1100" b="0" i="0" baseline="0" dirty="0" smtClean="0">
                        <a:effectLst/>
                        <a:latin typeface="Helvetica"/>
                        <a:cs typeface="Helvetica"/>
                      </a:rPr>
                      <a:t>Complete</a:t>
                    </a:r>
                    <a:br>
                      <a:rPr lang="en-US" sz="1100" b="0" i="0" baseline="0" dirty="0" smtClean="0">
                        <a:effectLst/>
                        <a:latin typeface="Helvetica"/>
                        <a:cs typeface="Helvetica"/>
                      </a:rPr>
                    </a:br>
                    <a:r>
                      <a:rPr lang="en-US" sz="1100" b="0" i="0" baseline="0" dirty="0" smtClean="0">
                        <a:effectLst/>
                        <a:latin typeface="Helvetica"/>
                        <a:cs typeface="Helvetica"/>
                      </a:rPr>
                      <a:t>planning/</a:t>
                    </a:r>
                    <a:br>
                      <a:rPr lang="en-US" sz="1100" b="0" i="0" baseline="0" dirty="0" smtClean="0">
                        <a:effectLst/>
                        <a:latin typeface="Helvetica"/>
                        <a:cs typeface="Helvetica"/>
                      </a:rPr>
                    </a:br>
                    <a:r>
                      <a:rPr lang="en-US" sz="1100" b="0" i="0" baseline="0" dirty="0" smtClean="0">
                        <a:effectLst/>
                        <a:latin typeface="Helvetica"/>
                        <a:cs typeface="Helvetica"/>
                      </a:rPr>
                      <a:t>budget for</a:t>
                    </a:r>
                    <a:br>
                      <a:rPr lang="en-US" sz="1100" b="0" i="0" baseline="0" dirty="0" smtClean="0">
                        <a:effectLst/>
                        <a:latin typeface="Helvetica"/>
                        <a:cs typeface="Helvetica"/>
                      </a:rPr>
                    </a:br>
                    <a:r>
                      <a:rPr lang="en-US" sz="1100" b="0" i="0" baseline="0" dirty="0" smtClean="0">
                        <a:effectLst/>
                        <a:latin typeface="Helvetica"/>
                        <a:cs typeface="Helvetica"/>
                      </a:rPr>
                      <a:t>Focus Goal 1</a:t>
                    </a:r>
                    <a:br>
                      <a:rPr lang="en-US" sz="1100" b="0" i="0" baseline="0" dirty="0" smtClean="0">
                        <a:effectLst/>
                        <a:latin typeface="Helvetica"/>
                        <a:cs typeface="Helvetica"/>
                      </a:rPr>
                    </a:br>
                    <a:r>
                      <a:rPr lang="en-US" sz="1100" b="0" i="0" baseline="0" dirty="0" smtClean="0">
                        <a:effectLst/>
                        <a:latin typeface="Helvetica"/>
                        <a:cs typeface="Helvetica"/>
                      </a:rPr>
                      <a:t>AND accelerate </a:t>
                    </a:r>
                    <a:br>
                      <a:rPr lang="en-US" sz="1100" b="0" i="0" baseline="0" dirty="0" smtClean="0">
                        <a:effectLst/>
                        <a:latin typeface="Helvetica"/>
                        <a:cs typeface="Helvetica"/>
                      </a:rPr>
                    </a:br>
                    <a:r>
                      <a:rPr lang="en-US" sz="1100" b="0" i="0" baseline="0" dirty="0" smtClean="0">
                        <a:effectLst/>
                        <a:latin typeface="Helvetica"/>
                        <a:cs typeface="Helvetica"/>
                      </a:rPr>
                      <a:t>2 planning.</a:t>
                    </a:r>
                  </a:p>
                </c:rich>
              </c:tx>
              <c:spPr/>
              <c:dLblPos val="bestFit"/>
              <c:showLegendKey val="0"/>
              <c:showVal val="1"/>
              <c:showCatName val="1"/>
              <c:showSerName val="0"/>
              <c:showPercent val="0"/>
              <c:showBubbleSize val="0"/>
            </c:dLbl>
            <c:dLbl>
              <c:idx val="4"/>
              <c:layout/>
              <c:tx>
                <c:rich>
                  <a:bodyPr/>
                  <a:lstStyle/>
                  <a:p>
                    <a:pPr algn="r">
                      <a:defRPr/>
                    </a:pPr>
                    <a:r>
                      <a:rPr lang="en-US" sz="1100" b="1" i="0" baseline="0" dirty="0" smtClean="0">
                        <a:effectLst/>
                        <a:latin typeface="Helvetica"/>
                        <a:cs typeface="Helvetica"/>
                      </a:rPr>
                      <a:t>SPRING ‘14 </a:t>
                    </a:r>
                    <a:endParaRPr lang="en-US" sz="1100" dirty="0" smtClean="0">
                      <a:effectLst/>
                      <a:latin typeface="Helvetica"/>
                      <a:cs typeface="Helvetica"/>
                    </a:endParaRPr>
                  </a:p>
                  <a:p>
                    <a:pPr algn="r">
                      <a:defRPr/>
                    </a:pPr>
                    <a:r>
                      <a:rPr lang="en-US" sz="1100" b="0" i="0" baseline="0" dirty="0" smtClean="0">
                        <a:effectLst/>
                        <a:latin typeface="Helvetica"/>
                        <a:cs typeface="Helvetica"/>
                      </a:rPr>
                      <a:t>Fund Focus</a:t>
                    </a:r>
                    <a:br>
                      <a:rPr lang="en-US" sz="1100" b="0" i="0" baseline="0" dirty="0" smtClean="0">
                        <a:effectLst/>
                        <a:latin typeface="Helvetica"/>
                        <a:cs typeface="Helvetica"/>
                      </a:rPr>
                    </a:br>
                    <a:r>
                      <a:rPr lang="en-US" sz="1100" b="0" i="0" baseline="0" dirty="0" smtClean="0">
                        <a:effectLst/>
                        <a:latin typeface="Helvetica"/>
                        <a:cs typeface="Helvetica"/>
                      </a:rPr>
                      <a:t>Goal 1 and</a:t>
                    </a:r>
                    <a:br>
                      <a:rPr lang="en-US" sz="1100" b="0" i="0" baseline="0" dirty="0" smtClean="0">
                        <a:effectLst/>
                        <a:latin typeface="Helvetica"/>
                        <a:cs typeface="Helvetica"/>
                      </a:rPr>
                    </a:br>
                    <a:r>
                      <a:rPr lang="en-US" sz="1100" b="0" i="0" baseline="0" dirty="0" smtClean="0">
                        <a:effectLst/>
                        <a:latin typeface="Helvetica"/>
                        <a:cs typeface="Helvetica"/>
                      </a:rPr>
                      <a:t>Focus Goal 2</a:t>
                    </a:r>
                    <a:br>
                      <a:rPr lang="en-US" sz="1100" b="0" i="0" baseline="0" dirty="0" smtClean="0">
                        <a:effectLst/>
                        <a:latin typeface="Helvetica"/>
                        <a:cs typeface="Helvetica"/>
                      </a:rPr>
                    </a:br>
                    <a:r>
                      <a:rPr lang="en-US" sz="1100" b="0" i="0" baseline="0" dirty="0" smtClean="0">
                        <a:effectLst/>
                        <a:latin typeface="Helvetica"/>
                        <a:cs typeface="Helvetica"/>
                      </a:rPr>
                      <a:t>to the extent</a:t>
                    </a:r>
                    <a:br>
                      <a:rPr lang="en-US" sz="1100" b="0" i="0" baseline="0" dirty="0" smtClean="0">
                        <a:effectLst/>
                        <a:latin typeface="Helvetica"/>
                        <a:cs typeface="Helvetica"/>
                      </a:rPr>
                    </a:br>
                    <a:r>
                      <a:rPr lang="en-US" sz="1100" b="0" i="0" baseline="0" dirty="0" smtClean="0">
                        <a:effectLst/>
                        <a:latin typeface="Helvetica"/>
                        <a:cs typeface="Helvetica"/>
                      </a:rPr>
                      <a:t>they are ready.</a:t>
                    </a:r>
                    <a:endParaRPr lang="en-US" sz="1100" dirty="0">
                      <a:effectLst/>
                      <a:latin typeface="Helvetica"/>
                      <a:cs typeface="Helvetica"/>
                    </a:endParaRPr>
                  </a:p>
                </c:rich>
              </c:tx>
              <c:spPr/>
              <c:dLblPos val="bestFit"/>
              <c:showLegendKey val="0"/>
              <c:showVal val="1"/>
              <c:showCatName val="1"/>
              <c:showSerName val="0"/>
              <c:showPercent val="0"/>
              <c:showBubbleSize val="0"/>
            </c:dLbl>
            <c:dLbl>
              <c:idx val="5"/>
              <c:layout/>
              <c:tx>
                <c:rich>
                  <a:bodyPr/>
                  <a:lstStyle/>
                  <a:p>
                    <a:pPr algn="l">
                      <a:defRPr/>
                    </a:pPr>
                    <a:r>
                      <a:rPr lang="en-US" sz="1100" b="1" i="0" baseline="0" dirty="0" smtClean="0">
                        <a:effectLst/>
                        <a:latin typeface="Helvetica"/>
                        <a:cs typeface="Helvetica"/>
                      </a:rPr>
                      <a:t>SUMMER ‘14 </a:t>
                    </a:r>
                    <a:endParaRPr lang="en-US" sz="1100" dirty="0" smtClean="0">
                      <a:effectLst/>
                      <a:latin typeface="Helvetica"/>
                      <a:cs typeface="Helvetica"/>
                    </a:endParaRPr>
                  </a:p>
                  <a:p>
                    <a:pPr algn="l">
                      <a:defRPr/>
                    </a:pPr>
                    <a:r>
                      <a:rPr lang="en-US" sz="1100" b="0" i="0" baseline="0" dirty="0" smtClean="0">
                        <a:effectLst/>
                        <a:latin typeface="Helvetica"/>
                        <a:cs typeface="Helvetica"/>
                      </a:rPr>
                      <a:t>Develop Focus</a:t>
                    </a:r>
                    <a:br>
                      <a:rPr lang="en-US" sz="1100" b="0" i="0" baseline="0" dirty="0" smtClean="0">
                        <a:effectLst/>
                        <a:latin typeface="Helvetica"/>
                        <a:cs typeface="Helvetica"/>
                      </a:rPr>
                    </a:br>
                    <a:r>
                      <a:rPr lang="en-US" sz="1100" b="0" i="0" baseline="0" dirty="0" smtClean="0">
                        <a:effectLst/>
                        <a:latin typeface="Helvetica"/>
                        <a:cs typeface="Helvetica"/>
                      </a:rPr>
                      <a:t>Goal 3 in support</a:t>
                    </a:r>
                    <a:br>
                      <a:rPr lang="en-US" sz="1100" b="0" i="0" baseline="0" dirty="0" smtClean="0">
                        <a:effectLst/>
                        <a:latin typeface="Helvetica"/>
                        <a:cs typeface="Helvetica"/>
                      </a:rPr>
                    </a:br>
                    <a:r>
                      <a:rPr lang="en-US" sz="1100" b="0" i="0" baseline="0" dirty="0" smtClean="0">
                        <a:effectLst/>
                        <a:latin typeface="Helvetica"/>
                        <a:cs typeface="Helvetica"/>
                      </a:rPr>
                      <a:t>of strategic plan.</a:t>
                    </a:r>
                    <a:endParaRPr lang="en-US" sz="1100" dirty="0">
                      <a:effectLst/>
                      <a:latin typeface="Helvetica"/>
                      <a:cs typeface="Helvetica"/>
                    </a:endParaRPr>
                  </a:p>
                </c:rich>
              </c:tx>
              <c:spPr/>
              <c:dLblPos val="bestFit"/>
              <c:showLegendKey val="0"/>
              <c:showVal val="1"/>
              <c:showCatName val="1"/>
              <c:showSerName val="0"/>
              <c:showPercent val="0"/>
              <c:showBubbleSize val="0"/>
            </c:dLbl>
            <c:dLbl>
              <c:idx val="6"/>
              <c:layout/>
              <c:tx>
                <c:rich>
                  <a:bodyPr/>
                  <a:lstStyle/>
                  <a:p>
                    <a:pPr algn="l">
                      <a:defRPr/>
                    </a:pPr>
                    <a:r>
                      <a:rPr lang="en-US" sz="1100" b="1" i="0" baseline="0" dirty="0" smtClean="0">
                        <a:effectLst/>
                        <a:latin typeface="Helvetica"/>
                        <a:cs typeface="Helvetica"/>
                      </a:rPr>
                      <a:t>FALL ‘14 </a:t>
                    </a:r>
                    <a:endParaRPr lang="en-US" sz="1100" dirty="0" smtClean="0">
                      <a:effectLst/>
                      <a:latin typeface="Helvetica"/>
                      <a:cs typeface="Helvetica"/>
                    </a:endParaRPr>
                  </a:p>
                  <a:p>
                    <a:pPr algn="l">
                      <a:defRPr/>
                    </a:pPr>
                    <a:r>
                      <a:rPr lang="en-US" sz="1000" b="0" i="0" baseline="0" dirty="0" smtClean="0">
                        <a:effectLst/>
                        <a:latin typeface="Helvetica"/>
                        <a:cs typeface="Helvetica"/>
                      </a:rPr>
                      <a:t>Focus Goal 1 is</a:t>
                    </a:r>
                    <a:br>
                      <a:rPr lang="en-US" sz="1000" b="0" i="0" baseline="0" dirty="0" smtClean="0">
                        <a:effectLst/>
                        <a:latin typeface="Helvetica"/>
                        <a:cs typeface="Helvetica"/>
                      </a:rPr>
                    </a:br>
                    <a:r>
                      <a:rPr lang="en-US" sz="1000" b="0" i="0" baseline="0" dirty="0" smtClean="0">
                        <a:effectLst/>
                        <a:latin typeface="Helvetica"/>
                        <a:cs typeface="Helvetica"/>
                      </a:rPr>
                      <a:t>fully implemented</a:t>
                    </a:r>
                    <a:br>
                      <a:rPr lang="en-US" sz="1000" b="0" i="0" baseline="0" dirty="0" smtClean="0">
                        <a:effectLst/>
                        <a:latin typeface="Helvetica"/>
                        <a:cs typeface="Helvetica"/>
                      </a:rPr>
                    </a:br>
                    <a:r>
                      <a:rPr lang="en-US" sz="1000" b="0" i="0" baseline="0" dirty="0" smtClean="0">
                        <a:effectLst/>
                        <a:latin typeface="Helvetica"/>
                        <a:cs typeface="Helvetica"/>
                      </a:rPr>
                      <a:t>and 2 is progressing</a:t>
                    </a:r>
                    <a:br>
                      <a:rPr lang="en-US" sz="1000" b="0" i="0" baseline="0" dirty="0" smtClean="0">
                        <a:effectLst/>
                        <a:latin typeface="Helvetica"/>
                        <a:cs typeface="Helvetica"/>
                      </a:rPr>
                    </a:br>
                    <a:r>
                      <a:rPr lang="en-US" sz="1000" b="0" i="0" baseline="0" dirty="0" smtClean="0">
                        <a:effectLst/>
                        <a:latin typeface="Helvetica"/>
                        <a:cs typeface="Helvetica"/>
                      </a:rPr>
                      <a:t>with implementation.</a:t>
                    </a:r>
                    <a:br>
                      <a:rPr lang="en-US" sz="1000" b="0" i="0" baseline="0" dirty="0" smtClean="0">
                        <a:effectLst/>
                        <a:latin typeface="Helvetica"/>
                        <a:cs typeface="Helvetica"/>
                      </a:rPr>
                    </a:br>
                    <a:r>
                      <a:rPr lang="en-US" sz="1000" b="0" i="0" baseline="0" dirty="0" smtClean="0">
                        <a:effectLst/>
                        <a:latin typeface="Helvetica"/>
                        <a:cs typeface="Helvetica"/>
                      </a:rPr>
                      <a:t>Focus Goal 3 </a:t>
                    </a:r>
                    <a:br>
                      <a:rPr lang="en-US" sz="1000" b="0" i="0" baseline="0" dirty="0" smtClean="0">
                        <a:effectLst/>
                        <a:latin typeface="Helvetica"/>
                        <a:cs typeface="Helvetica"/>
                      </a:rPr>
                    </a:br>
                    <a:r>
                      <a:rPr lang="en-US" sz="1000" b="0" i="0" baseline="0" dirty="0" smtClean="0">
                        <a:effectLst/>
                        <a:latin typeface="Helvetica"/>
                        <a:cs typeface="Helvetica"/>
                      </a:rPr>
                      <a:t>planning begins.</a:t>
                    </a:r>
                    <a:endParaRPr lang="en-US" sz="1000" dirty="0">
                      <a:effectLst/>
                      <a:latin typeface="Helvetica"/>
                      <a:cs typeface="Helvetica"/>
                    </a:endParaRPr>
                  </a:p>
                </c:rich>
              </c:tx>
              <c:spPr/>
              <c:dLblPos val="bestFit"/>
              <c:showLegendKey val="0"/>
              <c:showVal val="1"/>
              <c:showCatName val="1"/>
              <c:showSerName val="0"/>
              <c:showPercent val="0"/>
              <c:showBubbleSize val="0"/>
            </c:dLbl>
            <c:dLbl>
              <c:idx val="7"/>
              <c:layout/>
              <c:tx>
                <c:rich>
                  <a:bodyPr/>
                  <a:lstStyle/>
                  <a:p>
                    <a:pPr algn="r">
                      <a:defRPr/>
                    </a:pPr>
                    <a:r>
                      <a:rPr lang="en-US" sz="1100" b="1" dirty="0" smtClean="0">
                        <a:latin typeface="Helvetica"/>
                        <a:cs typeface="Helvetica"/>
                      </a:rPr>
                      <a:t>SPRING ‘15 </a:t>
                    </a:r>
                  </a:p>
                  <a:p>
                    <a:pPr algn="r">
                      <a:defRPr/>
                    </a:pPr>
                    <a:r>
                      <a:rPr lang="en-US" sz="1100" dirty="0" smtClean="0">
                        <a:latin typeface="Helvetica"/>
                        <a:cs typeface="Helvetica"/>
                      </a:rPr>
                      <a:t>Complete </a:t>
                    </a:r>
                  </a:p>
                  <a:p>
                    <a:pPr algn="r">
                      <a:defRPr/>
                    </a:pPr>
                    <a:r>
                      <a:rPr lang="en-US" sz="1100" dirty="0" smtClean="0">
                        <a:latin typeface="Helvetica"/>
                        <a:cs typeface="Helvetica"/>
                      </a:rPr>
                      <a:t>funding of </a:t>
                    </a:r>
                  </a:p>
                  <a:p>
                    <a:pPr algn="r">
                      <a:defRPr/>
                    </a:pPr>
                    <a:r>
                      <a:rPr lang="en-US" sz="1100" dirty="0" smtClean="0">
                        <a:latin typeface="Helvetica"/>
                        <a:cs typeface="Helvetica"/>
                      </a:rPr>
                      <a:t>Focus Goal 2. </a:t>
                    </a:r>
                  </a:p>
                  <a:p>
                    <a:pPr algn="r">
                      <a:defRPr/>
                    </a:pPr>
                    <a:r>
                      <a:rPr lang="en-US" sz="1100" dirty="0" smtClean="0">
                        <a:latin typeface="Helvetica"/>
                        <a:cs typeface="Helvetica"/>
                      </a:rPr>
                      <a:t>Budget for </a:t>
                    </a:r>
                  </a:p>
                  <a:p>
                    <a:pPr algn="r">
                      <a:defRPr/>
                    </a:pPr>
                    <a:r>
                      <a:rPr lang="en-US" sz="1100" dirty="0" smtClean="0">
                        <a:latin typeface="Helvetica"/>
                        <a:cs typeface="Helvetica"/>
                      </a:rPr>
                      <a:t>Focus Goal</a:t>
                    </a:r>
                    <a:r>
                      <a:rPr lang="en-US" sz="1100" baseline="0" dirty="0" smtClean="0">
                        <a:latin typeface="Helvetica"/>
                        <a:cs typeface="Helvetica"/>
                      </a:rPr>
                      <a:t> 3.</a:t>
                    </a:r>
                    <a:endParaRPr lang="en-US" sz="1100" dirty="0">
                      <a:latin typeface="Helvetica"/>
                      <a:cs typeface="Helvetica"/>
                    </a:endParaRPr>
                  </a:p>
                </c:rich>
              </c:tx>
              <c:spPr/>
              <c:dLblPos val="bestFit"/>
              <c:showLegendKey val="0"/>
              <c:showVal val="1"/>
              <c:showCatName val="1"/>
              <c:showSerName val="0"/>
              <c:showPercent val="0"/>
              <c:showBubbleSize val="0"/>
            </c:dLbl>
            <c:dLblPos val="bestFit"/>
            <c:showLegendKey val="0"/>
            <c:showVal val="1"/>
            <c:showCatName val="1"/>
            <c:showSerName val="0"/>
            <c:showPercent val="0"/>
            <c:showBubbleSize val="0"/>
            <c:showLeaderLines val="1"/>
          </c:dLbls>
          <c:cat>
            <c:strRef>
              <c:f>Sheet1!$A$2:$A$9</c:f>
              <c:strCache>
                <c:ptCount val="8"/>
                <c:pt idx="0">
                  <c:v>Test</c:v>
                </c:pt>
                <c:pt idx="1">
                  <c:v>2nd Qtr</c:v>
                </c:pt>
                <c:pt idx="2">
                  <c:v>3rd Qtr</c:v>
                </c:pt>
                <c:pt idx="3">
                  <c:v>4th Qtr</c:v>
                </c:pt>
                <c:pt idx="4">
                  <c:v>1st Qtr</c:v>
                </c:pt>
                <c:pt idx="5">
                  <c:v>2nd Qtr</c:v>
                </c:pt>
                <c:pt idx="6">
                  <c:v>3rd Qtr</c:v>
                </c:pt>
                <c:pt idx="7">
                  <c:v>4th Qtr</c:v>
                </c:pt>
              </c:strCache>
            </c:strRef>
          </c:cat>
          <c:val>
            <c:numRef>
              <c:f>Sheet1!$B$2:$B$9</c:f>
              <c:numCache>
                <c:formatCode>General</c:formatCode>
                <c:ptCount val="8"/>
                <c:pt idx="0">
                  <c:v>12.5</c:v>
                </c:pt>
                <c:pt idx="1">
                  <c:v>12.5</c:v>
                </c:pt>
                <c:pt idx="2">
                  <c:v>12.5</c:v>
                </c:pt>
                <c:pt idx="3">
                  <c:v>12.5</c:v>
                </c:pt>
                <c:pt idx="4">
                  <c:v>12.5</c:v>
                </c:pt>
                <c:pt idx="5">
                  <c:v>12.5</c:v>
                </c:pt>
                <c:pt idx="6">
                  <c:v>12.5</c:v>
                </c:pt>
                <c:pt idx="7">
                  <c:v>12.5</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10FC80-399D-4374-8B9A-D6C698264503}" type="datetimeFigureOut">
              <a:rPr lang="en-US" smtClean="0"/>
              <a:t>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4F9D0-2DA9-4F47-B6C3-A0F6F58E03F8}" type="slidenum">
              <a:rPr lang="en-US" smtClean="0"/>
              <a:t>‹#›</a:t>
            </a:fld>
            <a:endParaRPr lang="en-US"/>
          </a:p>
        </p:txBody>
      </p:sp>
    </p:spTree>
    <p:extLst>
      <p:ext uri="{BB962C8B-B14F-4D97-AF65-F5344CB8AC3E}">
        <p14:creationId xmlns:p14="http://schemas.microsoft.com/office/powerpoint/2010/main" val="24319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1</a:t>
            </a:fld>
            <a:endParaRPr lang="en-US"/>
          </a:p>
        </p:txBody>
      </p:sp>
    </p:spTree>
    <p:extLst>
      <p:ext uri="{BB962C8B-B14F-4D97-AF65-F5344CB8AC3E}">
        <p14:creationId xmlns:p14="http://schemas.microsoft.com/office/powerpoint/2010/main" val="98664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10</a:t>
            </a:fld>
            <a:endParaRPr lang="en-US"/>
          </a:p>
        </p:txBody>
      </p:sp>
    </p:spTree>
    <p:extLst>
      <p:ext uri="{BB962C8B-B14F-4D97-AF65-F5344CB8AC3E}">
        <p14:creationId xmlns:p14="http://schemas.microsoft.com/office/powerpoint/2010/main" val="246336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t>
            </a:r>
            <a:r>
              <a:rPr lang="en-US" dirty="0" err="1"/>
              <a:t>DegreeWorks</a:t>
            </a:r>
            <a:r>
              <a:rPr lang="en-US" dirty="0"/>
              <a:t> to store the full-time and part-time templates academic departments built. From them, students' academic plans are built. It allows the professional advisors to make sure students are enrolling in the right courses on the right sequence. It also is our degree audit tool, so a plan can be audited to make sure the degree/certificate requirements are being met (much quicker and more accurate than pencil &amp; paper).</a:t>
            </a:r>
          </a:p>
          <a:p>
            <a:r>
              <a:rPr lang="en-US" dirty="0"/>
              <a:t> </a:t>
            </a:r>
          </a:p>
          <a:p>
            <a:r>
              <a:rPr lang="en-US" dirty="0"/>
              <a:t>Once Banner XE registration is rolled out (still not sure of a timeline), students will be able to pull the </a:t>
            </a:r>
            <a:r>
              <a:rPr lang="en-US" dirty="0" err="1"/>
              <a:t>DegreeWorks</a:t>
            </a:r>
            <a:r>
              <a:rPr lang="en-US" dirty="0"/>
              <a:t> classes they selected for the semester and select from sections of those courses only to determine their schedule. This will be much less intimidating than having to use the current search tool.</a:t>
            </a:r>
          </a:p>
          <a:p>
            <a:endParaRPr lang="en-US" dirty="0"/>
          </a:p>
        </p:txBody>
      </p:sp>
      <p:sp>
        <p:nvSpPr>
          <p:cNvPr id="4" name="Slide Number Placeholder 3"/>
          <p:cNvSpPr>
            <a:spLocks noGrp="1"/>
          </p:cNvSpPr>
          <p:nvPr>
            <p:ph type="sldNum" sz="quarter" idx="10"/>
          </p:nvPr>
        </p:nvSpPr>
        <p:spPr/>
        <p:txBody>
          <a:bodyPr/>
          <a:lstStyle/>
          <a:p>
            <a:fld id="{27B4F9D0-2DA9-4F47-B6C3-A0F6F58E03F8}" type="slidenum">
              <a:rPr lang="en-US" smtClean="0"/>
              <a:t>11</a:t>
            </a:fld>
            <a:endParaRPr lang="en-US"/>
          </a:p>
        </p:txBody>
      </p:sp>
    </p:spTree>
    <p:extLst>
      <p:ext uri="{BB962C8B-B14F-4D97-AF65-F5344CB8AC3E}">
        <p14:creationId xmlns:p14="http://schemas.microsoft.com/office/powerpoint/2010/main" val="94120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t>
            </a:r>
            <a:r>
              <a:rPr lang="en-US" dirty="0" err="1"/>
              <a:t>DegreeWorks</a:t>
            </a:r>
            <a:r>
              <a:rPr lang="en-US" dirty="0"/>
              <a:t> to store the full-time and part-time templates academic departments built. From them, students' academic plans are built. It allows the professional advisors to make sure students are enrolling in the right courses on the right sequence. It also is our degree audit tool, so a plan can be audited to make sure the degree/certificate requirements are being met (much quicker and more accurate than pencil &amp; paper).</a:t>
            </a:r>
          </a:p>
          <a:p>
            <a:r>
              <a:rPr lang="en-US" dirty="0"/>
              <a:t> </a:t>
            </a:r>
          </a:p>
          <a:p>
            <a:r>
              <a:rPr lang="en-US" dirty="0"/>
              <a:t>Once Banner XE registration is rolled out (still not sure of a timeline), students will be able to pull the </a:t>
            </a:r>
            <a:r>
              <a:rPr lang="en-US" dirty="0" err="1"/>
              <a:t>DegreeWorks</a:t>
            </a:r>
            <a:r>
              <a:rPr lang="en-US" dirty="0"/>
              <a:t> classes they selected for the semester and select from sections of those courses only to determine their schedule. This will be much less intimidating than having to use the current search tool.</a:t>
            </a:r>
          </a:p>
          <a:p>
            <a:endParaRPr lang="en-US" dirty="0"/>
          </a:p>
        </p:txBody>
      </p:sp>
      <p:sp>
        <p:nvSpPr>
          <p:cNvPr id="4" name="Slide Number Placeholder 3"/>
          <p:cNvSpPr>
            <a:spLocks noGrp="1"/>
          </p:cNvSpPr>
          <p:nvPr>
            <p:ph type="sldNum" sz="quarter" idx="10"/>
          </p:nvPr>
        </p:nvSpPr>
        <p:spPr/>
        <p:txBody>
          <a:bodyPr/>
          <a:lstStyle/>
          <a:p>
            <a:fld id="{27B4F9D0-2DA9-4F47-B6C3-A0F6F58E03F8}" type="slidenum">
              <a:rPr lang="en-US" smtClean="0"/>
              <a:t>12</a:t>
            </a:fld>
            <a:endParaRPr lang="en-US"/>
          </a:p>
        </p:txBody>
      </p:sp>
    </p:spTree>
    <p:extLst>
      <p:ext uri="{BB962C8B-B14F-4D97-AF65-F5344CB8AC3E}">
        <p14:creationId xmlns:p14="http://schemas.microsoft.com/office/powerpoint/2010/main" val="941200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t>
            </a:r>
            <a:r>
              <a:rPr lang="en-US" dirty="0" err="1"/>
              <a:t>DegreeWorks</a:t>
            </a:r>
            <a:r>
              <a:rPr lang="en-US" dirty="0"/>
              <a:t> to store the full-time and part-time templates academic departments built. From them, students' academic plans are built. It allows the professional advisors to make sure students are enrolling in the right courses on the right sequence. It also is our degree audit tool, so a plan can be audited to make sure the degree/certificate requirements are being met (much quicker and more accurate than pencil &amp; paper).</a:t>
            </a:r>
          </a:p>
          <a:p>
            <a:r>
              <a:rPr lang="en-US" dirty="0"/>
              <a:t> </a:t>
            </a:r>
          </a:p>
          <a:p>
            <a:r>
              <a:rPr lang="en-US" dirty="0"/>
              <a:t>Once Banner XE registration is rolled out (still not sure of a timeline), students will be able to pull the </a:t>
            </a:r>
            <a:r>
              <a:rPr lang="en-US" dirty="0" err="1"/>
              <a:t>DegreeWorks</a:t>
            </a:r>
            <a:r>
              <a:rPr lang="en-US" dirty="0"/>
              <a:t> classes they selected for the semester and select from sections of those courses only to determine their schedule. This will be much less intimidating than having to use the current search tool.</a:t>
            </a:r>
          </a:p>
          <a:p>
            <a:endParaRPr lang="en-US" dirty="0"/>
          </a:p>
        </p:txBody>
      </p:sp>
      <p:sp>
        <p:nvSpPr>
          <p:cNvPr id="4" name="Slide Number Placeholder 3"/>
          <p:cNvSpPr>
            <a:spLocks noGrp="1"/>
          </p:cNvSpPr>
          <p:nvPr>
            <p:ph type="sldNum" sz="quarter" idx="10"/>
          </p:nvPr>
        </p:nvSpPr>
        <p:spPr/>
        <p:txBody>
          <a:bodyPr/>
          <a:lstStyle/>
          <a:p>
            <a:fld id="{27B4F9D0-2DA9-4F47-B6C3-A0F6F58E03F8}" type="slidenum">
              <a:rPr lang="en-US" smtClean="0"/>
              <a:t>13</a:t>
            </a:fld>
            <a:endParaRPr lang="en-US"/>
          </a:p>
        </p:txBody>
      </p:sp>
    </p:spTree>
    <p:extLst>
      <p:ext uri="{BB962C8B-B14F-4D97-AF65-F5344CB8AC3E}">
        <p14:creationId xmlns:p14="http://schemas.microsoft.com/office/powerpoint/2010/main" val="941200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t>
            </a:r>
            <a:r>
              <a:rPr lang="en-US" dirty="0" err="1"/>
              <a:t>DegreeWorks</a:t>
            </a:r>
            <a:r>
              <a:rPr lang="en-US" dirty="0"/>
              <a:t> to store the full-time and part-time templates academic departments built. From them, students' academic plans are built. It allows the professional advisors to make sure students are enrolling in the right courses on the right sequence. It also is our degree audit tool, so a plan can be audited to make sure the degree/certificate requirements are being met (much quicker and more accurate than pencil &amp; paper).</a:t>
            </a:r>
          </a:p>
          <a:p>
            <a:r>
              <a:rPr lang="en-US" dirty="0"/>
              <a:t> </a:t>
            </a:r>
          </a:p>
          <a:p>
            <a:r>
              <a:rPr lang="en-US" dirty="0"/>
              <a:t>Once Banner XE registration is rolled out (still not sure of a timeline), students will be able to pull the </a:t>
            </a:r>
            <a:r>
              <a:rPr lang="en-US" dirty="0" err="1"/>
              <a:t>DegreeWorks</a:t>
            </a:r>
            <a:r>
              <a:rPr lang="en-US" dirty="0"/>
              <a:t> classes they selected for the semester and select from sections of those courses only to determine their schedule. This will be much less intimidating than having to use the current search tool.</a:t>
            </a:r>
          </a:p>
          <a:p>
            <a:endParaRPr lang="en-US" dirty="0"/>
          </a:p>
        </p:txBody>
      </p:sp>
      <p:sp>
        <p:nvSpPr>
          <p:cNvPr id="4" name="Slide Number Placeholder 3"/>
          <p:cNvSpPr>
            <a:spLocks noGrp="1"/>
          </p:cNvSpPr>
          <p:nvPr>
            <p:ph type="sldNum" sz="quarter" idx="10"/>
          </p:nvPr>
        </p:nvSpPr>
        <p:spPr/>
        <p:txBody>
          <a:bodyPr/>
          <a:lstStyle/>
          <a:p>
            <a:fld id="{27B4F9D0-2DA9-4F47-B6C3-A0F6F58E03F8}" type="slidenum">
              <a:rPr lang="en-US" smtClean="0"/>
              <a:t>14</a:t>
            </a:fld>
            <a:endParaRPr lang="en-US"/>
          </a:p>
        </p:txBody>
      </p:sp>
    </p:spTree>
    <p:extLst>
      <p:ext uri="{BB962C8B-B14F-4D97-AF65-F5344CB8AC3E}">
        <p14:creationId xmlns:p14="http://schemas.microsoft.com/office/powerpoint/2010/main" val="941200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15</a:t>
            </a:fld>
            <a:endParaRPr lang="en-US"/>
          </a:p>
        </p:txBody>
      </p:sp>
    </p:spTree>
    <p:extLst>
      <p:ext uri="{BB962C8B-B14F-4D97-AF65-F5344CB8AC3E}">
        <p14:creationId xmlns:p14="http://schemas.microsoft.com/office/powerpoint/2010/main" val="3493575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t>
            </a:r>
            <a:r>
              <a:rPr lang="en-US" dirty="0" err="1"/>
              <a:t>DegreeWorks</a:t>
            </a:r>
            <a:r>
              <a:rPr lang="en-US" dirty="0"/>
              <a:t> to store the full-time and part-time templates academic departments built. From them, students' academic plans are built. It allows the professional advisors to make sure students are enrolling in the right courses on the right sequence. It also is our degree audit tool, so a plan can be audited to make sure the degree/certificate requirements are being met (much quicker and more accurate than pencil &amp; paper).</a:t>
            </a:r>
          </a:p>
          <a:p>
            <a:r>
              <a:rPr lang="en-US" dirty="0"/>
              <a:t> </a:t>
            </a:r>
          </a:p>
          <a:p>
            <a:r>
              <a:rPr lang="en-US" dirty="0"/>
              <a:t>Once Banner XE registration is rolled out (still not sure of a timeline), students will be able to pull the </a:t>
            </a:r>
            <a:r>
              <a:rPr lang="en-US" dirty="0" err="1"/>
              <a:t>DegreeWorks</a:t>
            </a:r>
            <a:r>
              <a:rPr lang="en-US" dirty="0"/>
              <a:t> classes they selected for the semester and select from sections of those courses only to determine their schedule. This will be much less intimidating than having to use the current search tool.</a:t>
            </a:r>
          </a:p>
          <a:p>
            <a:endParaRPr lang="en-US" dirty="0"/>
          </a:p>
        </p:txBody>
      </p:sp>
      <p:sp>
        <p:nvSpPr>
          <p:cNvPr id="4" name="Slide Number Placeholder 3"/>
          <p:cNvSpPr>
            <a:spLocks noGrp="1"/>
          </p:cNvSpPr>
          <p:nvPr>
            <p:ph type="sldNum" sz="quarter" idx="10"/>
          </p:nvPr>
        </p:nvSpPr>
        <p:spPr/>
        <p:txBody>
          <a:bodyPr/>
          <a:lstStyle/>
          <a:p>
            <a:fld id="{27B4F9D0-2DA9-4F47-B6C3-A0F6F58E03F8}" type="slidenum">
              <a:rPr lang="en-US" smtClean="0"/>
              <a:t>16</a:t>
            </a:fld>
            <a:endParaRPr lang="en-US"/>
          </a:p>
        </p:txBody>
      </p:sp>
    </p:spTree>
    <p:extLst>
      <p:ext uri="{BB962C8B-B14F-4D97-AF65-F5344CB8AC3E}">
        <p14:creationId xmlns:p14="http://schemas.microsoft.com/office/powerpoint/2010/main" val="94120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t>
            </a:r>
            <a:r>
              <a:rPr lang="en-US" dirty="0" err="1"/>
              <a:t>DegreeWorks</a:t>
            </a:r>
            <a:r>
              <a:rPr lang="en-US" dirty="0"/>
              <a:t> to store the full-time and part-time templates academic departments built. From them, students' academic plans are built. It allows the professional advisors to make sure students are enrolling in the right courses on the right sequence. It also is our degree audit tool, so a plan can be audited to make sure the degree/certificate requirements are being met (much quicker and more accurate than pencil &amp; paper).</a:t>
            </a:r>
          </a:p>
          <a:p>
            <a:r>
              <a:rPr lang="en-US" dirty="0"/>
              <a:t> </a:t>
            </a:r>
          </a:p>
          <a:p>
            <a:r>
              <a:rPr lang="en-US" dirty="0"/>
              <a:t>Once Banner XE registration is rolled out (still not sure of a timeline), students will be able to pull the </a:t>
            </a:r>
            <a:r>
              <a:rPr lang="en-US" dirty="0" err="1"/>
              <a:t>DegreeWorks</a:t>
            </a:r>
            <a:r>
              <a:rPr lang="en-US" dirty="0"/>
              <a:t> classes they selected for the semester and select from sections of those courses only to determine their schedule. This will be much less intimidating than having to use the current search tool.</a:t>
            </a:r>
          </a:p>
          <a:p>
            <a:endParaRPr lang="en-US" dirty="0"/>
          </a:p>
        </p:txBody>
      </p:sp>
      <p:sp>
        <p:nvSpPr>
          <p:cNvPr id="4" name="Slide Number Placeholder 3"/>
          <p:cNvSpPr>
            <a:spLocks noGrp="1"/>
          </p:cNvSpPr>
          <p:nvPr>
            <p:ph type="sldNum" sz="quarter" idx="10"/>
          </p:nvPr>
        </p:nvSpPr>
        <p:spPr/>
        <p:txBody>
          <a:bodyPr/>
          <a:lstStyle/>
          <a:p>
            <a:fld id="{27B4F9D0-2DA9-4F47-B6C3-A0F6F58E03F8}" type="slidenum">
              <a:rPr lang="en-US" smtClean="0"/>
              <a:t>17</a:t>
            </a:fld>
            <a:endParaRPr lang="en-US"/>
          </a:p>
        </p:txBody>
      </p:sp>
    </p:spTree>
    <p:extLst>
      <p:ext uri="{BB962C8B-B14F-4D97-AF65-F5344CB8AC3E}">
        <p14:creationId xmlns:p14="http://schemas.microsoft.com/office/powerpoint/2010/main" val="941200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t>
            </a:r>
            <a:r>
              <a:rPr lang="en-US" dirty="0" err="1"/>
              <a:t>DegreeWorks</a:t>
            </a:r>
            <a:r>
              <a:rPr lang="en-US" dirty="0"/>
              <a:t> to store the full-time and part-time templates academic departments built. From them, students' academic plans are built. It allows the professional advisors to make sure students are enrolling in the right courses on the right sequence. It also is our degree audit tool, so a plan can be audited to make sure the degree/certificate requirements are being met (much quicker and more accurate than pencil &amp; paper).</a:t>
            </a:r>
          </a:p>
          <a:p>
            <a:r>
              <a:rPr lang="en-US" dirty="0"/>
              <a:t> </a:t>
            </a:r>
          </a:p>
          <a:p>
            <a:r>
              <a:rPr lang="en-US" dirty="0"/>
              <a:t>Once Banner XE registration is rolled out (still not sure of a timeline), students will be able to pull the </a:t>
            </a:r>
            <a:r>
              <a:rPr lang="en-US" dirty="0" err="1"/>
              <a:t>DegreeWorks</a:t>
            </a:r>
            <a:r>
              <a:rPr lang="en-US" dirty="0"/>
              <a:t> classes they selected for the semester and select from sections of those courses only to determine their schedule. This will be much less intimidating than having to use the current search tool.</a:t>
            </a:r>
          </a:p>
          <a:p>
            <a:endParaRPr lang="en-US" dirty="0"/>
          </a:p>
        </p:txBody>
      </p:sp>
      <p:sp>
        <p:nvSpPr>
          <p:cNvPr id="4" name="Slide Number Placeholder 3"/>
          <p:cNvSpPr>
            <a:spLocks noGrp="1"/>
          </p:cNvSpPr>
          <p:nvPr>
            <p:ph type="sldNum" sz="quarter" idx="10"/>
          </p:nvPr>
        </p:nvSpPr>
        <p:spPr/>
        <p:txBody>
          <a:bodyPr/>
          <a:lstStyle/>
          <a:p>
            <a:fld id="{27B4F9D0-2DA9-4F47-B6C3-A0F6F58E03F8}" type="slidenum">
              <a:rPr lang="en-US" smtClean="0"/>
              <a:t>18</a:t>
            </a:fld>
            <a:endParaRPr lang="en-US"/>
          </a:p>
        </p:txBody>
      </p:sp>
    </p:spTree>
    <p:extLst>
      <p:ext uri="{BB962C8B-B14F-4D97-AF65-F5344CB8AC3E}">
        <p14:creationId xmlns:p14="http://schemas.microsoft.com/office/powerpoint/2010/main" val="941200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19</a:t>
            </a:fld>
            <a:endParaRPr lang="en-US"/>
          </a:p>
        </p:txBody>
      </p:sp>
    </p:spTree>
    <p:extLst>
      <p:ext uri="{BB962C8B-B14F-4D97-AF65-F5344CB8AC3E}">
        <p14:creationId xmlns:p14="http://schemas.microsoft.com/office/powerpoint/2010/main" val="274140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2</a:t>
            </a:fld>
            <a:endParaRPr lang="en-US"/>
          </a:p>
        </p:txBody>
      </p:sp>
    </p:spTree>
    <p:extLst>
      <p:ext uri="{BB962C8B-B14F-4D97-AF65-F5344CB8AC3E}">
        <p14:creationId xmlns:p14="http://schemas.microsoft.com/office/powerpoint/2010/main" val="1155305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20</a:t>
            </a:fld>
            <a:endParaRPr lang="en-US"/>
          </a:p>
        </p:txBody>
      </p:sp>
    </p:spTree>
    <p:extLst>
      <p:ext uri="{BB962C8B-B14F-4D97-AF65-F5344CB8AC3E}">
        <p14:creationId xmlns:p14="http://schemas.microsoft.com/office/powerpoint/2010/main" val="1576883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21</a:t>
            </a:fld>
            <a:endParaRPr lang="en-US"/>
          </a:p>
        </p:txBody>
      </p:sp>
    </p:spTree>
    <p:extLst>
      <p:ext uri="{BB962C8B-B14F-4D97-AF65-F5344CB8AC3E}">
        <p14:creationId xmlns:p14="http://schemas.microsoft.com/office/powerpoint/2010/main" val="2892888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22</a:t>
            </a:fld>
            <a:endParaRPr lang="en-US"/>
          </a:p>
        </p:txBody>
      </p:sp>
    </p:spTree>
    <p:extLst>
      <p:ext uri="{BB962C8B-B14F-4D97-AF65-F5344CB8AC3E}">
        <p14:creationId xmlns:p14="http://schemas.microsoft.com/office/powerpoint/2010/main" val="1938111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23</a:t>
            </a:fld>
            <a:endParaRPr lang="en-US"/>
          </a:p>
        </p:txBody>
      </p:sp>
    </p:spTree>
    <p:extLst>
      <p:ext uri="{BB962C8B-B14F-4D97-AF65-F5344CB8AC3E}">
        <p14:creationId xmlns:p14="http://schemas.microsoft.com/office/powerpoint/2010/main" val="1825311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24</a:t>
            </a:fld>
            <a:endParaRPr lang="en-US"/>
          </a:p>
        </p:txBody>
      </p:sp>
    </p:spTree>
    <p:extLst>
      <p:ext uri="{BB962C8B-B14F-4D97-AF65-F5344CB8AC3E}">
        <p14:creationId xmlns:p14="http://schemas.microsoft.com/office/powerpoint/2010/main" val="3077191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25</a:t>
            </a:fld>
            <a:endParaRPr lang="en-US"/>
          </a:p>
        </p:txBody>
      </p:sp>
    </p:spTree>
    <p:extLst>
      <p:ext uri="{BB962C8B-B14F-4D97-AF65-F5344CB8AC3E}">
        <p14:creationId xmlns:p14="http://schemas.microsoft.com/office/powerpoint/2010/main" val="1662080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26</a:t>
            </a:fld>
            <a:endParaRPr lang="en-US"/>
          </a:p>
        </p:txBody>
      </p:sp>
    </p:spTree>
    <p:extLst>
      <p:ext uri="{BB962C8B-B14F-4D97-AF65-F5344CB8AC3E}">
        <p14:creationId xmlns:p14="http://schemas.microsoft.com/office/powerpoint/2010/main" val="4104279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27</a:t>
            </a:fld>
            <a:endParaRPr lang="en-US"/>
          </a:p>
        </p:txBody>
      </p:sp>
    </p:spTree>
    <p:extLst>
      <p:ext uri="{BB962C8B-B14F-4D97-AF65-F5344CB8AC3E}">
        <p14:creationId xmlns:p14="http://schemas.microsoft.com/office/powerpoint/2010/main" val="1748144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28</a:t>
            </a:fld>
            <a:endParaRPr lang="en-US"/>
          </a:p>
        </p:txBody>
      </p:sp>
    </p:spTree>
    <p:extLst>
      <p:ext uri="{BB962C8B-B14F-4D97-AF65-F5344CB8AC3E}">
        <p14:creationId xmlns:p14="http://schemas.microsoft.com/office/powerpoint/2010/main" val="193880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29</a:t>
            </a:fld>
            <a:endParaRPr lang="en-US"/>
          </a:p>
        </p:txBody>
      </p:sp>
    </p:spTree>
    <p:extLst>
      <p:ext uri="{BB962C8B-B14F-4D97-AF65-F5344CB8AC3E}">
        <p14:creationId xmlns:p14="http://schemas.microsoft.com/office/powerpoint/2010/main" val="177276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CSFI Definition: For CSFI, a higher score suggests negative performance.</a:t>
            </a:r>
            <a:endParaRPr lang="en-US" sz="1100" dirty="0"/>
          </a:p>
          <a:p>
            <a:r>
              <a:rPr lang="en-US" sz="1100" dirty="0"/>
              <a:t>“</a:t>
            </a:r>
            <a:r>
              <a:rPr lang="en-US" sz="1100" b="1" dirty="0"/>
              <a:t>Responsibility/Control</a:t>
            </a:r>
            <a:r>
              <a:rPr lang="en-US" sz="1100" dirty="0"/>
              <a:t>: If we do not take control over the responsibilities we assume in college, less success is possible.</a:t>
            </a:r>
          </a:p>
          <a:p>
            <a:r>
              <a:rPr lang="en-US" sz="1100" b="1" dirty="0"/>
              <a:t>Competition</a:t>
            </a:r>
            <a:r>
              <a:rPr lang="en-US" sz="1100" dirty="0"/>
              <a:t>: The need to compete is part of our culture and thus an aspect of college and career success.  For successful students, competition becomes internalized-they compete with themselves.</a:t>
            </a:r>
          </a:p>
          <a:p>
            <a:r>
              <a:rPr lang="en-US" sz="1100" b="1" dirty="0"/>
              <a:t>Task Planning</a:t>
            </a:r>
            <a:r>
              <a:rPr lang="en-US" sz="1100" dirty="0"/>
              <a:t>: A strong task orientation and a desire to complete a task in a planned step-by-step manner are very important to college success.</a:t>
            </a:r>
          </a:p>
          <a:p>
            <a:r>
              <a:rPr lang="en-US" sz="1100" b="1" dirty="0"/>
              <a:t>Expectations</a:t>
            </a:r>
            <a:r>
              <a:rPr lang="en-US" sz="1100" dirty="0"/>
              <a:t>: Successful students have goals that are related to assignments, areas of study, and future careers.</a:t>
            </a:r>
          </a:p>
          <a:p>
            <a:r>
              <a:rPr lang="en-US" sz="1100" b="1" dirty="0"/>
              <a:t>Family Involvement</a:t>
            </a:r>
            <a:r>
              <a:rPr lang="en-US" sz="1100" dirty="0"/>
              <a:t>: Family encouragement and/or participation in planning and decision making are factors in a student's success.</a:t>
            </a:r>
          </a:p>
          <a:p>
            <a:r>
              <a:rPr lang="en-US" sz="1100" b="1" dirty="0"/>
              <a:t>College Involvement</a:t>
            </a:r>
            <a:r>
              <a:rPr lang="en-US" sz="1100" dirty="0"/>
              <a:t>: Being involved in college activities, relating to faculty and developing strong peer relationships are important factors in retention.</a:t>
            </a:r>
          </a:p>
          <a:p>
            <a:r>
              <a:rPr lang="en-US" sz="1100" b="1" dirty="0"/>
              <a:t>Time Management</a:t>
            </a:r>
            <a:r>
              <a:rPr lang="en-US" sz="1100" dirty="0"/>
              <a:t>: How people maximize their time and prioritize class assignments affects their productivity and success.</a:t>
            </a:r>
          </a:p>
          <a:p>
            <a:r>
              <a:rPr lang="en-US" sz="1100" b="1" dirty="0"/>
              <a:t>Wellness</a:t>
            </a:r>
            <a:r>
              <a:rPr lang="en-US" sz="1100" dirty="0"/>
              <a:t>: People need ways to handle their problems. Stress, anger, sleeplessness, alcohol/drug use, inadequate diet and lack of exercise are deterrents to college success.</a:t>
            </a:r>
          </a:p>
          <a:p>
            <a:r>
              <a:rPr lang="en-US" sz="1100" b="1" dirty="0"/>
              <a:t>Precision</a:t>
            </a:r>
            <a:r>
              <a:rPr lang="en-US" sz="1100" dirty="0"/>
              <a:t>: To approach one's education by being exact, careful with details and specific with assignments is a measure of success.</a:t>
            </a:r>
          </a:p>
          <a:p>
            <a:r>
              <a:rPr lang="en-US" sz="1100" b="1" dirty="0"/>
              <a:t>Persistence</a:t>
            </a:r>
            <a:r>
              <a:rPr lang="en-US" sz="1100" dirty="0"/>
              <a:t>: To face a task with diligence, self-encouragement and a sense of personal urgency even when some tasks take extra effort and are repetitious is a mark of academic success.”</a:t>
            </a:r>
          </a:p>
          <a:p>
            <a:endParaRPr lang="en-US" dirty="0"/>
          </a:p>
        </p:txBody>
      </p:sp>
      <p:sp>
        <p:nvSpPr>
          <p:cNvPr id="4" name="Slide Number Placeholder 3"/>
          <p:cNvSpPr>
            <a:spLocks noGrp="1"/>
          </p:cNvSpPr>
          <p:nvPr>
            <p:ph type="sldNum" sz="quarter" idx="10"/>
          </p:nvPr>
        </p:nvSpPr>
        <p:spPr/>
        <p:txBody>
          <a:bodyPr/>
          <a:lstStyle/>
          <a:p>
            <a:fld id="{27B4F9D0-2DA9-4F47-B6C3-A0F6F58E03F8}" type="slidenum">
              <a:rPr lang="en-US" smtClean="0"/>
              <a:t>3</a:t>
            </a:fld>
            <a:endParaRPr lang="en-US"/>
          </a:p>
        </p:txBody>
      </p:sp>
    </p:spTree>
    <p:extLst>
      <p:ext uri="{BB962C8B-B14F-4D97-AF65-F5344CB8AC3E}">
        <p14:creationId xmlns:p14="http://schemas.microsoft.com/office/powerpoint/2010/main" val="3222537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30</a:t>
            </a:fld>
            <a:endParaRPr lang="en-US"/>
          </a:p>
        </p:txBody>
      </p:sp>
    </p:spTree>
    <p:extLst>
      <p:ext uri="{BB962C8B-B14F-4D97-AF65-F5344CB8AC3E}">
        <p14:creationId xmlns:p14="http://schemas.microsoft.com/office/powerpoint/2010/main" val="2327006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31</a:t>
            </a:fld>
            <a:endParaRPr lang="en-US"/>
          </a:p>
        </p:txBody>
      </p:sp>
    </p:spTree>
    <p:extLst>
      <p:ext uri="{BB962C8B-B14F-4D97-AF65-F5344CB8AC3E}">
        <p14:creationId xmlns:p14="http://schemas.microsoft.com/office/powerpoint/2010/main" val="98664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4</a:t>
            </a:fld>
            <a:endParaRPr lang="en-US"/>
          </a:p>
        </p:txBody>
      </p:sp>
    </p:spTree>
    <p:extLst>
      <p:ext uri="{BB962C8B-B14F-4D97-AF65-F5344CB8AC3E}">
        <p14:creationId xmlns:p14="http://schemas.microsoft.com/office/powerpoint/2010/main" val="262337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5</a:t>
            </a:fld>
            <a:endParaRPr lang="en-US"/>
          </a:p>
        </p:txBody>
      </p:sp>
    </p:spTree>
    <p:extLst>
      <p:ext uri="{BB962C8B-B14F-4D97-AF65-F5344CB8AC3E}">
        <p14:creationId xmlns:p14="http://schemas.microsoft.com/office/powerpoint/2010/main" val="381884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6</a:t>
            </a:fld>
            <a:endParaRPr lang="en-US"/>
          </a:p>
        </p:txBody>
      </p:sp>
    </p:spTree>
    <p:extLst>
      <p:ext uri="{BB962C8B-B14F-4D97-AF65-F5344CB8AC3E}">
        <p14:creationId xmlns:p14="http://schemas.microsoft.com/office/powerpoint/2010/main" val="286549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7</a:t>
            </a:fld>
            <a:endParaRPr lang="en-US"/>
          </a:p>
        </p:txBody>
      </p:sp>
    </p:spTree>
    <p:extLst>
      <p:ext uri="{BB962C8B-B14F-4D97-AF65-F5344CB8AC3E}">
        <p14:creationId xmlns:p14="http://schemas.microsoft.com/office/powerpoint/2010/main" val="64134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8</a:t>
            </a:fld>
            <a:endParaRPr lang="en-US"/>
          </a:p>
        </p:txBody>
      </p:sp>
    </p:spTree>
    <p:extLst>
      <p:ext uri="{BB962C8B-B14F-4D97-AF65-F5344CB8AC3E}">
        <p14:creationId xmlns:p14="http://schemas.microsoft.com/office/powerpoint/2010/main" val="35713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4F9D0-2DA9-4F47-B6C3-A0F6F58E03F8}" type="slidenum">
              <a:rPr lang="en-US" smtClean="0"/>
              <a:t>9</a:t>
            </a:fld>
            <a:endParaRPr lang="en-US"/>
          </a:p>
        </p:txBody>
      </p:sp>
    </p:spTree>
    <p:extLst>
      <p:ext uri="{BB962C8B-B14F-4D97-AF65-F5344CB8AC3E}">
        <p14:creationId xmlns:p14="http://schemas.microsoft.com/office/powerpoint/2010/main" val="31928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24B235-6922-4F3E-A2A7-44F83F05471B}"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A90D8-8434-4E08-A129-9DE3FBE104C7}" type="slidenum">
              <a:rPr lang="en-US" smtClean="0"/>
              <a:t>‹#›</a:t>
            </a:fld>
            <a:endParaRPr lang="en-US"/>
          </a:p>
        </p:txBody>
      </p:sp>
    </p:spTree>
    <p:extLst>
      <p:ext uri="{BB962C8B-B14F-4D97-AF65-F5344CB8AC3E}">
        <p14:creationId xmlns:p14="http://schemas.microsoft.com/office/powerpoint/2010/main" val="389813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4B235-6922-4F3E-A2A7-44F83F05471B}"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A90D8-8434-4E08-A129-9DE3FBE104C7}" type="slidenum">
              <a:rPr lang="en-US" smtClean="0"/>
              <a:t>‹#›</a:t>
            </a:fld>
            <a:endParaRPr lang="en-US"/>
          </a:p>
        </p:txBody>
      </p:sp>
    </p:spTree>
    <p:extLst>
      <p:ext uri="{BB962C8B-B14F-4D97-AF65-F5344CB8AC3E}">
        <p14:creationId xmlns:p14="http://schemas.microsoft.com/office/powerpoint/2010/main" val="115517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4B235-6922-4F3E-A2A7-44F83F05471B}"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A90D8-8434-4E08-A129-9DE3FBE104C7}" type="slidenum">
              <a:rPr lang="en-US" smtClean="0"/>
              <a:t>‹#›</a:t>
            </a:fld>
            <a:endParaRPr lang="en-US"/>
          </a:p>
        </p:txBody>
      </p:sp>
    </p:spTree>
    <p:extLst>
      <p:ext uri="{BB962C8B-B14F-4D97-AF65-F5344CB8AC3E}">
        <p14:creationId xmlns:p14="http://schemas.microsoft.com/office/powerpoint/2010/main" val="1822604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3802A7-19F2-CB42-9FF9-A3448C7A548B}" type="datetimeFigureOut">
              <a:rPr lang="en-US" smtClean="0">
                <a:solidFill>
                  <a:prstClr val="black">
                    <a:tint val="75000"/>
                  </a:prstClr>
                </a:solidFill>
              </a:rPr>
              <a:pPr/>
              <a:t>1/13/2015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55B290-6A06-B345-9B97-2CFD9F6B8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02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02A7-19F2-CB42-9FF9-A3448C7A548B}" type="datetimeFigureOut">
              <a:rPr lang="en-US" smtClean="0">
                <a:solidFill>
                  <a:prstClr val="black">
                    <a:tint val="75000"/>
                  </a:prstClr>
                </a:solidFill>
              </a:rPr>
              <a:pPr/>
              <a:t>1/13/2015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55B290-6A06-B345-9B97-2CFD9F6B8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291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802A7-19F2-CB42-9FF9-A3448C7A548B}" type="datetimeFigureOut">
              <a:rPr lang="en-US" smtClean="0">
                <a:solidFill>
                  <a:prstClr val="black">
                    <a:tint val="75000"/>
                  </a:prstClr>
                </a:solidFill>
              </a:rPr>
              <a:pPr/>
              <a:t>1/13/2015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55B290-6A06-B345-9B97-2CFD9F6B8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731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3802A7-19F2-CB42-9FF9-A3448C7A548B}" type="datetimeFigureOut">
              <a:rPr lang="en-US" smtClean="0">
                <a:solidFill>
                  <a:prstClr val="black">
                    <a:tint val="75000"/>
                  </a:prstClr>
                </a:solidFill>
              </a:rPr>
              <a:pPr/>
              <a:t>1/13/2015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55B290-6A06-B345-9B97-2CFD9F6B8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3802A7-19F2-CB42-9FF9-A3448C7A548B}" type="datetimeFigureOut">
              <a:rPr lang="en-US" smtClean="0">
                <a:solidFill>
                  <a:prstClr val="black">
                    <a:tint val="75000"/>
                  </a:prstClr>
                </a:solidFill>
              </a:rPr>
              <a:pPr/>
              <a:t>1/13/2015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55B290-6A06-B345-9B97-2CFD9F6B8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327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3802A7-19F2-CB42-9FF9-A3448C7A548B}" type="datetimeFigureOut">
              <a:rPr lang="en-US" smtClean="0">
                <a:solidFill>
                  <a:prstClr val="black">
                    <a:tint val="75000"/>
                  </a:prstClr>
                </a:solidFill>
              </a:rPr>
              <a:pPr/>
              <a:t>1/13/2015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55B290-6A06-B345-9B97-2CFD9F6B8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326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802A7-19F2-CB42-9FF9-A3448C7A548B}" type="datetimeFigureOut">
              <a:rPr lang="en-US" smtClean="0">
                <a:solidFill>
                  <a:prstClr val="black">
                    <a:tint val="75000"/>
                  </a:prstClr>
                </a:solidFill>
              </a:rPr>
              <a:pPr/>
              <a:t>1/13/2015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55B290-6A06-B345-9B97-2CFD9F6B8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963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802A7-19F2-CB42-9FF9-A3448C7A548B}" type="datetimeFigureOut">
              <a:rPr lang="en-US" smtClean="0">
                <a:solidFill>
                  <a:prstClr val="black">
                    <a:tint val="75000"/>
                  </a:prstClr>
                </a:solidFill>
              </a:rPr>
              <a:pPr/>
              <a:t>1/13/2015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55B290-6A06-B345-9B97-2CFD9F6B8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4B235-6922-4F3E-A2A7-44F83F05471B}"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A90D8-8434-4E08-A129-9DE3FBE104C7}" type="slidenum">
              <a:rPr lang="en-US" smtClean="0"/>
              <a:t>‹#›</a:t>
            </a:fld>
            <a:endParaRPr lang="en-US"/>
          </a:p>
        </p:txBody>
      </p:sp>
    </p:spTree>
    <p:extLst>
      <p:ext uri="{BB962C8B-B14F-4D97-AF65-F5344CB8AC3E}">
        <p14:creationId xmlns:p14="http://schemas.microsoft.com/office/powerpoint/2010/main" val="51456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802A7-19F2-CB42-9FF9-A3448C7A548B}" type="datetimeFigureOut">
              <a:rPr lang="en-US" smtClean="0">
                <a:solidFill>
                  <a:prstClr val="black">
                    <a:tint val="75000"/>
                  </a:prstClr>
                </a:solidFill>
              </a:rPr>
              <a:pPr/>
              <a:t>1/13/2015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55B290-6A06-B345-9B97-2CFD9F6B8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04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02A7-19F2-CB42-9FF9-A3448C7A548B}" type="datetimeFigureOut">
              <a:rPr lang="en-US" smtClean="0">
                <a:solidFill>
                  <a:prstClr val="black">
                    <a:tint val="75000"/>
                  </a:prstClr>
                </a:solidFill>
              </a:rPr>
              <a:pPr/>
              <a:t>1/13/2015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55B290-6A06-B345-9B97-2CFD9F6B8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074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02A7-19F2-CB42-9FF9-A3448C7A548B}" type="datetimeFigureOut">
              <a:rPr lang="en-US" smtClean="0">
                <a:solidFill>
                  <a:prstClr val="black">
                    <a:tint val="75000"/>
                  </a:prstClr>
                </a:solidFill>
              </a:rPr>
              <a:pPr/>
              <a:t>1/13/2015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55B290-6A06-B345-9B97-2CFD9F6B8B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9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4B235-6922-4F3E-A2A7-44F83F05471B}"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A90D8-8434-4E08-A129-9DE3FBE104C7}" type="slidenum">
              <a:rPr lang="en-US" smtClean="0"/>
              <a:t>‹#›</a:t>
            </a:fld>
            <a:endParaRPr lang="en-US"/>
          </a:p>
        </p:txBody>
      </p:sp>
    </p:spTree>
    <p:extLst>
      <p:ext uri="{BB962C8B-B14F-4D97-AF65-F5344CB8AC3E}">
        <p14:creationId xmlns:p14="http://schemas.microsoft.com/office/powerpoint/2010/main" val="393268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24B235-6922-4F3E-A2A7-44F83F05471B}"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FA90D8-8434-4E08-A129-9DE3FBE104C7}" type="slidenum">
              <a:rPr lang="en-US" smtClean="0"/>
              <a:t>‹#›</a:t>
            </a:fld>
            <a:endParaRPr lang="en-US"/>
          </a:p>
        </p:txBody>
      </p:sp>
    </p:spTree>
    <p:extLst>
      <p:ext uri="{BB962C8B-B14F-4D97-AF65-F5344CB8AC3E}">
        <p14:creationId xmlns:p14="http://schemas.microsoft.com/office/powerpoint/2010/main" val="160610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24B235-6922-4F3E-A2A7-44F83F05471B}"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FA90D8-8434-4E08-A129-9DE3FBE104C7}" type="slidenum">
              <a:rPr lang="en-US" smtClean="0"/>
              <a:t>‹#›</a:t>
            </a:fld>
            <a:endParaRPr lang="en-US"/>
          </a:p>
        </p:txBody>
      </p:sp>
    </p:spTree>
    <p:extLst>
      <p:ext uri="{BB962C8B-B14F-4D97-AF65-F5344CB8AC3E}">
        <p14:creationId xmlns:p14="http://schemas.microsoft.com/office/powerpoint/2010/main" val="335573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24B235-6922-4F3E-A2A7-44F83F05471B}"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FA90D8-8434-4E08-A129-9DE3FBE104C7}" type="slidenum">
              <a:rPr lang="en-US" smtClean="0"/>
              <a:t>‹#›</a:t>
            </a:fld>
            <a:endParaRPr lang="en-US"/>
          </a:p>
        </p:txBody>
      </p:sp>
    </p:spTree>
    <p:extLst>
      <p:ext uri="{BB962C8B-B14F-4D97-AF65-F5344CB8AC3E}">
        <p14:creationId xmlns:p14="http://schemas.microsoft.com/office/powerpoint/2010/main" val="225915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4B235-6922-4F3E-A2A7-44F83F05471B}"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FA90D8-8434-4E08-A129-9DE3FBE104C7}" type="slidenum">
              <a:rPr lang="en-US" smtClean="0"/>
              <a:t>‹#›</a:t>
            </a:fld>
            <a:endParaRPr lang="en-US"/>
          </a:p>
        </p:txBody>
      </p:sp>
    </p:spTree>
    <p:extLst>
      <p:ext uri="{BB962C8B-B14F-4D97-AF65-F5344CB8AC3E}">
        <p14:creationId xmlns:p14="http://schemas.microsoft.com/office/powerpoint/2010/main" val="275147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4B235-6922-4F3E-A2A7-44F83F05471B}"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FA90D8-8434-4E08-A129-9DE3FBE104C7}" type="slidenum">
              <a:rPr lang="en-US" smtClean="0"/>
              <a:t>‹#›</a:t>
            </a:fld>
            <a:endParaRPr lang="en-US"/>
          </a:p>
        </p:txBody>
      </p:sp>
    </p:spTree>
    <p:extLst>
      <p:ext uri="{BB962C8B-B14F-4D97-AF65-F5344CB8AC3E}">
        <p14:creationId xmlns:p14="http://schemas.microsoft.com/office/powerpoint/2010/main" val="226761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4B235-6922-4F3E-A2A7-44F83F05471B}"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FA90D8-8434-4E08-A129-9DE3FBE104C7}" type="slidenum">
              <a:rPr lang="en-US" smtClean="0"/>
              <a:t>‹#›</a:t>
            </a:fld>
            <a:endParaRPr lang="en-US"/>
          </a:p>
        </p:txBody>
      </p:sp>
    </p:spTree>
    <p:extLst>
      <p:ext uri="{BB962C8B-B14F-4D97-AF65-F5344CB8AC3E}">
        <p14:creationId xmlns:p14="http://schemas.microsoft.com/office/powerpoint/2010/main" val="63185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4B235-6922-4F3E-A2A7-44F83F05471B}" type="datetimeFigureOut">
              <a:rPr lang="en-US" smtClean="0"/>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A90D8-8434-4E08-A129-9DE3FBE104C7}" type="slidenum">
              <a:rPr lang="en-US" smtClean="0"/>
              <a:t>‹#›</a:t>
            </a:fld>
            <a:endParaRPr lang="en-US"/>
          </a:p>
        </p:txBody>
      </p:sp>
    </p:spTree>
    <p:extLst>
      <p:ext uri="{BB962C8B-B14F-4D97-AF65-F5344CB8AC3E}">
        <p14:creationId xmlns:p14="http://schemas.microsoft.com/office/powerpoint/2010/main" val="285345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53802A7-19F2-CB42-9FF9-A3448C7A548B}" type="datetimeFigureOut">
              <a:rPr lang="en-US" smtClean="0">
                <a:solidFill>
                  <a:prstClr val="black">
                    <a:tint val="75000"/>
                  </a:prstClr>
                </a:solidFill>
              </a:rPr>
              <a:pPr defTabSz="457200"/>
              <a:t>1/13/2015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855B290-6A06-B345-9B97-2CFD9F6B8B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7853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ZHAVaR6j1V0"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95400" y="0"/>
            <a:ext cx="7848600" cy="6324600"/>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2127088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2127088 w 745085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855" h="6858000">
                <a:moveTo>
                  <a:pt x="2127088" y="0"/>
                </a:moveTo>
                <a:lnTo>
                  <a:pt x="7450855" y="0"/>
                </a:lnTo>
                <a:lnTo>
                  <a:pt x="7450855" y="6858000"/>
                </a:lnTo>
                <a:lnTo>
                  <a:pt x="0" y="6858000"/>
                </a:lnTo>
                <a:lnTo>
                  <a:pt x="2127088" y="0"/>
                </a:ln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PPCC-Symbol.png"/>
          <p:cNvPicPr>
            <a:picLocks noChangeAspect="1"/>
          </p:cNvPicPr>
          <p:nvPr/>
        </p:nvPicPr>
        <p:blipFill>
          <a:blip r:embed="rId3">
            <a:alphaModFix amt="35000"/>
            <a:extLst>
              <a:ext uri="{28A0092B-C50C-407E-A947-70E740481C1C}">
                <a14:useLocalDpi xmlns:a14="http://schemas.microsoft.com/office/drawing/2010/main"/>
              </a:ext>
            </a:extLst>
          </a:blip>
          <a:stretch>
            <a:fillRect/>
          </a:stretch>
        </p:blipFill>
        <p:spPr>
          <a:xfrm>
            <a:off x="304799" y="-1035718"/>
            <a:ext cx="9454404" cy="7893718"/>
          </a:xfrm>
          <a:prstGeom prst="rect">
            <a:avLst/>
          </a:prstGeom>
        </p:spPr>
      </p:pic>
      <p:sp>
        <p:nvSpPr>
          <p:cNvPr id="2" name="Title 1"/>
          <p:cNvSpPr>
            <a:spLocks noGrp="1"/>
          </p:cNvSpPr>
          <p:nvPr>
            <p:ph type="ctrTitle"/>
          </p:nvPr>
        </p:nvSpPr>
        <p:spPr>
          <a:xfrm>
            <a:off x="4267200" y="4267200"/>
            <a:ext cx="4419600" cy="457200"/>
          </a:xfrm>
        </p:spPr>
        <p:txBody>
          <a:bodyPr>
            <a:normAutofit/>
          </a:bodyPr>
          <a:lstStyle/>
          <a:p>
            <a:pPr algn="r"/>
            <a:r>
              <a:rPr lang="en-US" sz="2000" b="1" dirty="0" smtClean="0">
                <a:latin typeface="Helvetica"/>
                <a:cs typeface="Helvetica"/>
              </a:rPr>
              <a:t>SPRING 2015 </a:t>
            </a:r>
            <a:r>
              <a:rPr lang="en-US" sz="2400" dirty="0" smtClean="0">
                <a:latin typeface="Helvetica Light"/>
                <a:cs typeface="Helvetica Light"/>
              </a:rPr>
              <a:t>|</a:t>
            </a:r>
            <a:r>
              <a:rPr lang="en-US" sz="2000" b="1" dirty="0" smtClean="0">
                <a:latin typeface="Helvetica"/>
                <a:cs typeface="Helvetica"/>
              </a:rPr>
              <a:t> </a:t>
            </a:r>
            <a:r>
              <a:rPr lang="en-US" sz="2000" dirty="0" smtClean="0">
                <a:latin typeface="Helvetica"/>
                <a:cs typeface="Helvetica"/>
              </a:rPr>
              <a:t>PDW</a:t>
            </a:r>
            <a:endParaRPr lang="en-US" sz="2000" dirty="0">
              <a:latin typeface="Helvetica"/>
              <a:cs typeface="Helvetica"/>
            </a:endParaRPr>
          </a:p>
        </p:txBody>
      </p:sp>
      <p:sp>
        <p:nvSpPr>
          <p:cNvPr id="3" name="Subtitle 2"/>
          <p:cNvSpPr>
            <a:spLocks noGrp="1"/>
          </p:cNvSpPr>
          <p:nvPr>
            <p:ph type="subTitle" idx="1"/>
          </p:nvPr>
        </p:nvSpPr>
        <p:spPr>
          <a:xfrm>
            <a:off x="2362200" y="2895600"/>
            <a:ext cx="6400800" cy="1752600"/>
          </a:xfrm>
        </p:spPr>
        <p:txBody>
          <a:bodyPr>
            <a:normAutofit/>
          </a:bodyPr>
          <a:lstStyle/>
          <a:p>
            <a:pPr algn="r"/>
            <a:r>
              <a:rPr lang="en-US" sz="4400" dirty="0" smtClean="0">
                <a:solidFill>
                  <a:srgbClr val="AD1F17"/>
                </a:solidFill>
                <a:latin typeface="Helvetica"/>
                <a:cs typeface="Helvetica"/>
              </a:rPr>
              <a:t>Engagement Leading </a:t>
            </a:r>
            <a:br>
              <a:rPr lang="en-US" sz="4400" dirty="0" smtClean="0">
                <a:solidFill>
                  <a:srgbClr val="AD1F17"/>
                </a:solidFill>
                <a:latin typeface="Helvetica"/>
                <a:cs typeface="Helvetica"/>
              </a:rPr>
            </a:br>
            <a:r>
              <a:rPr lang="en-US" sz="4400" dirty="0" smtClean="0">
                <a:solidFill>
                  <a:srgbClr val="AD1F17"/>
                </a:solidFill>
                <a:latin typeface="Helvetica"/>
                <a:cs typeface="Helvetica"/>
              </a:rPr>
              <a:t>to Completion</a:t>
            </a:r>
            <a:endParaRPr lang="en-US" sz="4400" dirty="0">
              <a:solidFill>
                <a:srgbClr val="AD1F17"/>
              </a:solidFill>
              <a:latin typeface="Helvetica"/>
              <a:cs typeface="Helvetica"/>
            </a:endParaRPr>
          </a:p>
        </p:txBody>
      </p:sp>
      <p:sp>
        <p:nvSpPr>
          <p:cNvPr id="12" name="Rectangle 11"/>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a:t>
            </a:fld>
            <a:endParaRPr lang="en-US" sz="1200" dirty="0" smtClean="0">
              <a:solidFill>
                <a:srgbClr val="FFFFFF"/>
              </a:solidFill>
            </a:endParaRPr>
          </a:p>
        </p:txBody>
      </p:sp>
      <p:sp>
        <p:nvSpPr>
          <p:cNvPr id="14"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16" name="Snip Single Corner Rectangle 15"/>
          <p:cNvSpPr/>
          <p:nvPr/>
        </p:nvSpPr>
        <p:spPr>
          <a:xfrm>
            <a:off x="0" y="0"/>
            <a:ext cx="3505200" cy="6327648"/>
          </a:xfrm>
          <a:custGeom>
            <a:avLst/>
            <a:gdLst>
              <a:gd name="connsiteX0" fmla="*/ 0 w 4114800"/>
              <a:gd name="connsiteY0" fmla="*/ 0 h 6324600"/>
              <a:gd name="connsiteX1" fmla="*/ 3428986 w 4114800"/>
              <a:gd name="connsiteY1" fmla="*/ 0 h 6324600"/>
              <a:gd name="connsiteX2" fmla="*/ 4114800 w 4114800"/>
              <a:gd name="connsiteY2" fmla="*/ 685814 h 6324600"/>
              <a:gd name="connsiteX3" fmla="*/ 4114800 w 4114800"/>
              <a:gd name="connsiteY3" fmla="*/ 6324600 h 6324600"/>
              <a:gd name="connsiteX4" fmla="*/ 0 w 4114800"/>
              <a:gd name="connsiteY4" fmla="*/ 6324600 h 6324600"/>
              <a:gd name="connsiteX5" fmla="*/ 0 w 4114800"/>
              <a:gd name="connsiteY5" fmla="*/ 0 h 6324600"/>
              <a:gd name="connsiteX0" fmla="*/ 0 w 4719918"/>
              <a:gd name="connsiteY0" fmla="*/ 0 h 6324600"/>
              <a:gd name="connsiteX1" fmla="*/ 3428986 w 4719918"/>
              <a:gd name="connsiteY1" fmla="*/ 0 h 6324600"/>
              <a:gd name="connsiteX2" fmla="*/ 4719918 w 4719918"/>
              <a:gd name="connsiteY2" fmla="*/ 5661226 h 6324600"/>
              <a:gd name="connsiteX3" fmla="*/ 4114800 w 4719918"/>
              <a:gd name="connsiteY3" fmla="*/ 6324600 h 6324600"/>
              <a:gd name="connsiteX4" fmla="*/ 0 w 4719918"/>
              <a:gd name="connsiteY4" fmla="*/ 6324600 h 6324600"/>
              <a:gd name="connsiteX5" fmla="*/ 0 w 4719918"/>
              <a:gd name="connsiteY5" fmla="*/ 0 h 6324600"/>
              <a:gd name="connsiteX0" fmla="*/ 0 w 4719918"/>
              <a:gd name="connsiteY0" fmla="*/ 0 h 6324600"/>
              <a:gd name="connsiteX1" fmla="*/ 3428986 w 4719918"/>
              <a:gd name="connsiteY1" fmla="*/ 0 h 6324600"/>
              <a:gd name="connsiteX2" fmla="*/ 4719918 w 4719918"/>
              <a:gd name="connsiteY2" fmla="*/ 5661226 h 6324600"/>
              <a:gd name="connsiteX3" fmla="*/ 0 w 4719918"/>
              <a:gd name="connsiteY3" fmla="*/ 6324600 h 6324600"/>
              <a:gd name="connsiteX4" fmla="*/ 0 w 4719918"/>
              <a:gd name="connsiteY4" fmla="*/ 0 h 6324600"/>
              <a:gd name="connsiteX0" fmla="*/ 0 w 3428986"/>
              <a:gd name="connsiteY0" fmla="*/ 0 h 6333579"/>
              <a:gd name="connsiteX1" fmla="*/ 3428986 w 3428986"/>
              <a:gd name="connsiteY1" fmla="*/ 0 h 6333579"/>
              <a:gd name="connsiteX2" fmla="*/ 1216212 w 3428986"/>
              <a:gd name="connsiteY2" fmla="*/ 6333579 h 6333579"/>
              <a:gd name="connsiteX3" fmla="*/ 0 w 3428986"/>
              <a:gd name="connsiteY3" fmla="*/ 6324600 h 6333579"/>
              <a:gd name="connsiteX4" fmla="*/ 0 w 3428986"/>
              <a:gd name="connsiteY4" fmla="*/ 0 h 6333579"/>
              <a:gd name="connsiteX0" fmla="*/ 0 w 3428986"/>
              <a:gd name="connsiteY0" fmla="*/ 0 h 6333579"/>
              <a:gd name="connsiteX1" fmla="*/ 3428986 w 3428986"/>
              <a:gd name="connsiteY1" fmla="*/ 0 h 6333579"/>
              <a:gd name="connsiteX2" fmla="*/ 1216212 w 3428986"/>
              <a:gd name="connsiteY2" fmla="*/ 6333579 h 6333579"/>
              <a:gd name="connsiteX3" fmla="*/ 0 w 3428986"/>
              <a:gd name="connsiteY3" fmla="*/ 6324600 h 6333579"/>
              <a:gd name="connsiteX4" fmla="*/ 0 w 3428986"/>
              <a:gd name="connsiteY4" fmla="*/ 0 h 6333579"/>
              <a:gd name="connsiteX0" fmla="*/ 0 w 3428986"/>
              <a:gd name="connsiteY0" fmla="*/ 0 h 6324600"/>
              <a:gd name="connsiteX1" fmla="*/ 3428986 w 3428986"/>
              <a:gd name="connsiteY1" fmla="*/ 0 h 6324600"/>
              <a:gd name="connsiteX2" fmla="*/ 1223683 w 3428986"/>
              <a:gd name="connsiteY2" fmla="*/ 6318638 h 6324600"/>
              <a:gd name="connsiteX3" fmla="*/ 0 w 3428986"/>
              <a:gd name="connsiteY3" fmla="*/ 6324600 h 6324600"/>
              <a:gd name="connsiteX4" fmla="*/ 0 w 3428986"/>
              <a:gd name="connsiteY4" fmla="*/ 0 h 632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986" h="6324600">
                <a:moveTo>
                  <a:pt x="0" y="0"/>
                </a:moveTo>
                <a:lnTo>
                  <a:pt x="3428986" y="0"/>
                </a:lnTo>
                <a:lnTo>
                  <a:pt x="1223683" y="6318638"/>
                </a:lnTo>
                <a:lnTo>
                  <a:pt x="0" y="6324600"/>
                </a:lnTo>
                <a:lnTo>
                  <a:pt x="0" y="0"/>
                </a:lnTo>
                <a:close/>
              </a:path>
            </a:pathLst>
          </a:custGeom>
          <a:blipFill rotWithShape="1">
            <a:blip r:embed="rId4"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65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600200" y="2286000"/>
            <a:ext cx="7061436" cy="685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600" b="1" dirty="0" smtClean="0">
                <a:latin typeface="Helvetica"/>
                <a:cs typeface="Helvetica"/>
              </a:rPr>
              <a:t>“Advance Student Persistence”</a:t>
            </a:r>
            <a:endParaRPr lang="en-US" sz="2600" baseline="30000" dirty="0">
              <a:latin typeface="Helvetica"/>
              <a:cs typeface="Helvetica"/>
            </a:endParaRPr>
          </a:p>
        </p:txBody>
      </p:sp>
      <p:sp>
        <p:nvSpPr>
          <p:cNvPr id="4" name="Content Placeholder 2"/>
          <p:cNvSpPr txBox="1">
            <a:spLocks/>
          </p:cNvSpPr>
          <p:nvPr/>
        </p:nvSpPr>
        <p:spPr>
          <a:xfrm>
            <a:off x="1676400" y="4343400"/>
            <a:ext cx="7061436" cy="18617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latin typeface="Helvetica"/>
                <a:cs typeface="Helvetica"/>
              </a:rPr>
              <a:t>Strategies</a:t>
            </a:r>
            <a:endParaRPr lang="en-US" sz="2400" dirty="0">
              <a:latin typeface="Helvetica"/>
              <a:cs typeface="Helvetica"/>
            </a:endParaRPr>
          </a:p>
          <a:p>
            <a:pPr indent="-173038">
              <a:lnSpc>
                <a:spcPct val="80000"/>
              </a:lnSpc>
            </a:pPr>
            <a:r>
              <a:rPr lang="en-US" sz="2000" dirty="0" smtClean="0">
                <a:latin typeface="Helvetica"/>
                <a:cs typeface="Helvetica"/>
              </a:rPr>
              <a:t>Academic Planning Tools (Degree Works)</a:t>
            </a:r>
            <a:endParaRPr lang="en-US" sz="2000" dirty="0">
              <a:latin typeface="Helvetica"/>
              <a:cs typeface="Helvetica"/>
            </a:endParaRPr>
          </a:p>
          <a:p>
            <a:pPr indent="-173038"/>
            <a:r>
              <a:rPr lang="en-US" sz="2000" dirty="0" smtClean="0">
                <a:latin typeface="Helvetica"/>
                <a:cs typeface="Helvetica"/>
              </a:rPr>
              <a:t>Learning Commons</a:t>
            </a:r>
            <a:endParaRPr lang="en-US" sz="2000" dirty="0">
              <a:latin typeface="Helvetica"/>
              <a:cs typeface="Helvetica"/>
            </a:endParaRPr>
          </a:p>
        </p:txBody>
      </p:sp>
      <p:sp>
        <p:nvSpPr>
          <p:cNvPr id="14" name="Right Arrow 13"/>
          <p:cNvSpPr/>
          <p:nvPr/>
        </p:nvSpPr>
        <p:spPr>
          <a:xfrm>
            <a:off x="574425" y="2438400"/>
            <a:ext cx="8042426" cy="2393093"/>
          </a:xfrm>
          <a:prstGeom prst="rightArrow">
            <a:avLst/>
          </a:prstGeom>
          <a:solidFill>
            <a:schemeClr val="bg1">
              <a:lumMod val="50000"/>
            </a:schemeClr>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p:cNvSpPr/>
          <p:nvPr/>
        </p:nvSpPr>
        <p:spPr>
          <a:xfrm>
            <a:off x="685800" y="2969013"/>
            <a:ext cx="6944745" cy="1331867"/>
          </a:xfrm>
          <a:prstGeom prst="rightArrow">
            <a:avLst/>
          </a:prstGeom>
          <a:solidFill>
            <a:schemeClr val="bg1"/>
          </a:solidFill>
          <a:ln w="698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5"/>
          <p:cNvSpPr/>
          <p:nvPr/>
        </p:nvSpPr>
        <p:spPr>
          <a:xfrm>
            <a:off x="152400"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10</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58591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Focus Goal 2: </a:t>
            </a:r>
            <a:r>
              <a:rPr lang="en-US" b="1" dirty="0" smtClean="0">
                <a:solidFill>
                  <a:schemeClr val="bg1"/>
                </a:solidFill>
                <a:latin typeface="Helvetica"/>
                <a:cs typeface="Helvetica"/>
              </a:rPr>
              <a:t>Recap</a:t>
            </a:r>
            <a:endParaRPr lang="en-US" b="1" dirty="0">
              <a:solidFill>
                <a:schemeClr val="bg1"/>
              </a:solidFill>
              <a:latin typeface="Helvetica"/>
              <a:cs typeface="Helvetica"/>
            </a:endParaRPr>
          </a:p>
        </p:txBody>
      </p:sp>
      <p:sp>
        <p:nvSpPr>
          <p:cNvPr id="18" name="Content Placeholder 2"/>
          <p:cNvSpPr txBox="1">
            <a:spLocks/>
          </p:cNvSpPr>
          <p:nvPr/>
        </p:nvSpPr>
        <p:spPr>
          <a:xfrm>
            <a:off x="1752600" y="3429000"/>
            <a:ext cx="2983989" cy="3810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latin typeface="Helvetica"/>
                <a:cs typeface="Helvetica"/>
              </a:rPr>
              <a:t>Increase Retention Rates to</a:t>
            </a:r>
            <a:endParaRPr lang="en-US" sz="2400" baseline="30000" dirty="0">
              <a:solidFill>
                <a:srgbClr val="AD1F17"/>
              </a:solidFill>
              <a:latin typeface="Helvetica"/>
              <a:cs typeface="Helvetica"/>
            </a:endParaRPr>
          </a:p>
        </p:txBody>
      </p:sp>
      <p:sp>
        <p:nvSpPr>
          <p:cNvPr id="19" name="Content Placeholder 2"/>
          <p:cNvSpPr txBox="1">
            <a:spLocks/>
          </p:cNvSpPr>
          <p:nvPr/>
        </p:nvSpPr>
        <p:spPr>
          <a:xfrm>
            <a:off x="4510742" y="3360271"/>
            <a:ext cx="1356658" cy="52592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rgbClr val="AD1F17"/>
                </a:solidFill>
                <a:latin typeface="Helvetica"/>
                <a:cs typeface="Helvetica"/>
              </a:rPr>
              <a:t>60</a:t>
            </a:r>
            <a:r>
              <a:rPr lang="en-US" b="1" baseline="30000" dirty="0">
                <a:solidFill>
                  <a:srgbClr val="AD1F17"/>
                </a:solidFill>
                <a:latin typeface="Helvetica"/>
                <a:cs typeface="Helvetica"/>
              </a:rPr>
              <a:t>%</a:t>
            </a:r>
          </a:p>
        </p:txBody>
      </p:sp>
    </p:spTree>
    <p:extLst>
      <p:ext uri="{BB962C8B-B14F-4D97-AF65-F5344CB8AC3E}">
        <p14:creationId xmlns:p14="http://schemas.microsoft.com/office/powerpoint/2010/main" val="1032860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11</a:t>
            </a:fld>
            <a:endParaRPr lang="en-US" sz="1200" dirty="0" smtClean="0">
              <a:solidFill>
                <a:srgbClr val="FFFFFF"/>
              </a:solidFill>
            </a:endParaRPr>
          </a:p>
        </p:txBody>
      </p:sp>
      <p:sp>
        <p:nvSpPr>
          <p:cNvPr id="12"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13" name="Rectangle 12"/>
          <p:cNvSpPr>
            <a:spLocks noChangeAspect="1"/>
          </p:cNvSpPr>
          <p:nvPr/>
        </p:nvSpPr>
        <p:spPr>
          <a:xfrm>
            <a:off x="8238" y="304800"/>
            <a:ext cx="70021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52400" y="3507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chemeClr val="bg1"/>
                </a:solidFill>
                <a:latin typeface="Helvetica Light"/>
                <a:cs typeface="Helvetica Light"/>
              </a:rPr>
              <a:t>Focus Goal 2 </a:t>
            </a:r>
          </a:p>
          <a:p>
            <a:pPr algn="l"/>
            <a:r>
              <a:rPr lang="en-US" sz="3600" b="1" dirty="0" smtClean="0">
                <a:solidFill>
                  <a:schemeClr val="bg1"/>
                </a:solidFill>
                <a:latin typeface="Helvetica"/>
                <a:cs typeface="Helvetica"/>
              </a:rPr>
              <a:t>ACADEMIC PLANNING TOOL</a:t>
            </a:r>
            <a:endParaRPr lang="en-US" sz="3600" b="1" dirty="0">
              <a:solidFill>
                <a:schemeClr val="bg1"/>
              </a:solidFill>
              <a:latin typeface="Helvetica"/>
              <a:cs typeface="Helvetica"/>
            </a:endParaRPr>
          </a:p>
        </p:txBody>
      </p:sp>
      <p:sp>
        <p:nvSpPr>
          <p:cNvPr id="16" name="Rectangle 15"/>
          <p:cNvSpPr/>
          <p:nvPr/>
        </p:nvSpPr>
        <p:spPr>
          <a:xfrm>
            <a:off x="1752600" y="1524000"/>
            <a:ext cx="7010400" cy="4616649"/>
          </a:xfrm>
          <a:prstGeom prst="rect">
            <a:avLst/>
          </a:prstGeom>
        </p:spPr>
        <p:txBody>
          <a:bodyPr wrap="square">
            <a:spAutoFit/>
          </a:bodyPr>
          <a:lstStyle/>
          <a:p>
            <a:pPr marL="285750" indent="-285750">
              <a:buFont typeface="Arial"/>
              <a:buChar char="•"/>
            </a:pPr>
            <a:r>
              <a:rPr lang="en-US" sz="2000" dirty="0" smtClean="0">
                <a:latin typeface="Helvetica"/>
                <a:cs typeface="Helvetica"/>
              </a:rPr>
              <a:t>Academic Planning Tool Task Force has campus representation from:</a:t>
            </a:r>
          </a:p>
          <a:p>
            <a:pPr marL="800100" lvl="1" indent="-342900">
              <a:buFont typeface="Arial"/>
              <a:buChar char="•"/>
            </a:pPr>
            <a:r>
              <a:rPr lang="en-US" dirty="0" smtClean="0">
                <a:latin typeface="Helvetica"/>
                <a:cs typeface="Helvetica"/>
              </a:rPr>
              <a:t>Instructional Services</a:t>
            </a:r>
          </a:p>
          <a:p>
            <a:pPr marL="800100" lvl="1" indent="-342900">
              <a:buFont typeface="Arial"/>
              <a:buChar char="•"/>
            </a:pPr>
            <a:r>
              <a:rPr lang="en-US" dirty="0" smtClean="0">
                <a:latin typeface="Helvetica"/>
                <a:cs typeface="Helvetica"/>
              </a:rPr>
              <a:t>Enrollment Services</a:t>
            </a:r>
          </a:p>
          <a:p>
            <a:pPr marL="800100" lvl="1" indent="-342900">
              <a:buFont typeface="Arial"/>
              <a:buChar char="•"/>
            </a:pPr>
            <a:r>
              <a:rPr lang="en-US" dirty="0" smtClean="0">
                <a:latin typeface="Helvetica"/>
                <a:cs typeface="Helvetica"/>
              </a:rPr>
              <a:t>Administrative Services</a:t>
            </a:r>
          </a:p>
          <a:p>
            <a:pPr marL="800100" lvl="1" indent="-342900">
              <a:buFont typeface="Arial"/>
              <a:buChar char="•"/>
            </a:pPr>
            <a:r>
              <a:rPr lang="en-US" dirty="0" smtClean="0">
                <a:latin typeface="Helvetica"/>
                <a:cs typeface="Helvetica"/>
              </a:rPr>
              <a:t>Student Success Division</a:t>
            </a:r>
            <a:br>
              <a:rPr lang="en-US" dirty="0" smtClean="0">
                <a:latin typeface="Helvetica"/>
                <a:cs typeface="Helvetica"/>
              </a:rPr>
            </a:br>
            <a:endParaRPr lang="en-US" dirty="0" smtClean="0">
              <a:latin typeface="Helvetica"/>
              <a:cs typeface="Helvetica"/>
            </a:endParaRPr>
          </a:p>
          <a:p>
            <a:pPr marL="285750" indent="-285750">
              <a:buFont typeface="Arial"/>
              <a:buChar char="•"/>
            </a:pPr>
            <a:r>
              <a:rPr lang="en-US" sz="2000" dirty="0">
                <a:latin typeface="Helvetica"/>
                <a:cs typeface="Helvetica"/>
              </a:rPr>
              <a:t>The Academic Planning Tool Task </a:t>
            </a:r>
            <a:r>
              <a:rPr lang="en-US" sz="2000" dirty="0" smtClean="0">
                <a:latin typeface="Helvetica"/>
                <a:cs typeface="Helvetica"/>
              </a:rPr>
              <a:t>Force:</a:t>
            </a:r>
          </a:p>
          <a:p>
            <a:pPr marL="800100" lvl="1" indent="-342900">
              <a:buFont typeface="Arial"/>
              <a:buChar char="•"/>
            </a:pPr>
            <a:r>
              <a:rPr lang="en-US" dirty="0" smtClean="0">
                <a:latin typeface="Helvetica"/>
                <a:cs typeface="Helvetica"/>
              </a:rPr>
              <a:t>Identified attributes of electronic academic </a:t>
            </a:r>
            <a:br>
              <a:rPr lang="en-US" dirty="0" smtClean="0">
                <a:latin typeface="Helvetica"/>
                <a:cs typeface="Helvetica"/>
              </a:rPr>
            </a:br>
            <a:r>
              <a:rPr lang="en-US" dirty="0" smtClean="0">
                <a:latin typeface="Helvetica"/>
                <a:cs typeface="Helvetica"/>
              </a:rPr>
              <a:t>planning tool</a:t>
            </a:r>
          </a:p>
          <a:p>
            <a:pPr marL="800100" lvl="1" indent="-342900">
              <a:buFont typeface="Arial"/>
              <a:buChar char="•"/>
            </a:pPr>
            <a:r>
              <a:rPr lang="en-US" dirty="0" smtClean="0">
                <a:latin typeface="Helvetica"/>
                <a:cs typeface="Helvetica"/>
              </a:rPr>
              <a:t>Reviewed </a:t>
            </a:r>
            <a:r>
              <a:rPr lang="en-US" dirty="0">
                <a:latin typeface="Helvetica"/>
                <a:cs typeface="Helvetica"/>
              </a:rPr>
              <a:t>and rated software </a:t>
            </a:r>
            <a:r>
              <a:rPr lang="en-US" dirty="0" smtClean="0">
                <a:latin typeface="Helvetica"/>
                <a:cs typeface="Helvetica"/>
              </a:rPr>
              <a:t>demonstrations</a:t>
            </a:r>
            <a:r>
              <a:rPr lang="en-US" dirty="0">
                <a:latin typeface="Helvetica"/>
                <a:cs typeface="Helvetica"/>
              </a:rPr>
              <a:t> </a:t>
            </a:r>
          </a:p>
          <a:p>
            <a:pPr marL="800100" lvl="1" indent="-342900">
              <a:buFont typeface="Arial"/>
              <a:buChar char="•"/>
            </a:pPr>
            <a:r>
              <a:rPr lang="en-US" dirty="0" smtClean="0">
                <a:latin typeface="Helvetica"/>
                <a:cs typeface="Helvetica"/>
              </a:rPr>
              <a:t>Provided </a:t>
            </a:r>
            <a:r>
              <a:rPr lang="en-US" dirty="0">
                <a:latin typeface="Helvetica"/>
                <a:cs typeface="Helvetica"/>
              </a:rPr>
              <a:t>comparative data  </a:t>
            </a:r>
          </a:p>
          <a:p>
            <a:pPr marL="800100" lvl="1" indent="-342900">
              <a:buFont typeface="Arial"/>
              <a:buChar char="•"/>
            </a:pPr>
            <a:r>
              <a:rPr lang="en-US" dirty="0" smtClean="0">
                <a:latin typeface="Helvetica"/>
                <a:cs typeface="Helvetica"/>
              </a:rPr>
              <a:t>Presented </a:t>
            </a:r>
            <a:r>
              <a:rPr lang="en-US" dirty="0">
                <a:latin typeface="Helvetica"/>
                <a:cs typeface="Helvetica"/>
              </a:rPr>
              <a:t>the charge</a:t>
            </a:r>
            <a:r>
              <a:rPr lang="en-US" dirty="0" smtClean="0">
                <a:latin typeface="Helvetica"/>
                <a:cs typeface="Helvetica"/>
              </a:rPr>
              <a:t>, </a:t>
            </a:r>
            <a:r>
              <a:rPr lang="en-US" dirty="0">
                <a:latin typeface="Helvetica"/>
                <a:cs typeface="Helvetica"/>
              </a:rPr>
              <a:t>process and </a:t>
            </a:r>
            <a:r>
              <a:rPr lang="en-US" dirty="0" smtClean="0">
                <a:latin typeface="Helvetica"/>
                <a:cs typeface="Helvetica"/>
              </a:rPr>
              <a:t>results </a:t>
            </a:r>
            <a:r>
              <a:rPr lang="en-US" dirty="0">
                <a:latin typeface="Helvetica"/>
                <a:cs typeface="Helvetica"/>
              </a:rPr>
              <a:t>to </a:t>
            </a:r>
            <a:r>
              <a:rPr lang="en-US" dirty="0" smtClean="0">
                <a:latin typeface="Helvetica"/>
                <a:cs typeface="Helvetica"/>
              </a:rPr>
              <a:t/>
            </a:r>
            <a:br>
              <a:rPr lang="en-US" dirty="0" smtClean="0">
                <a:latin typeface="Helvetica"/>
                <a:cs typeface="Helvetica"/>
              </a:rPr>
            </a:br>
            <a:r>
              <a:rPr lang="en-US" dirty="0" smtClean="0">
                <a:latin typeface="Helvetica"/>
                <a:cs typeface="Helvetica"/>
              </a:rPr>
              <a:t>Leadership Council</a:t>
            </a:r>
            <a:endParaRPr lang="en-US" dirty="0">
              <a:latin typeface="Helvetica"/>
              <a:cs typeface="Helvetica"/>
            </a:endParaRPr>
          </a:p>
          <a:p>
            <a:pPr marL="800100" lvl="1" indent="-342900">
              <a:buFont typeface="Arial"/>
              <a:buChar char="•"/>
            </a:pPr>
            <a:r>
              <a:rPr lang="en-US" dirty="0" smtClean="0">
                <a:latin typeface="Helvetica"/>
                <a:cs typeface="Helvetica"/>
              </a:rPr>
              <a:t>Recommended Degree </a:t>
            </a:r>
            <a:r>
              <a:rPr lang="en-US" dirty="0">
                <a:latin typeface="Helvetica"/>
                <a:cs typeface="Helvetica"/>
              </a:rPr>
              <a:t>Works as the academic </a:t>
            </a:r>
            <a:r>
              <a:rPr lang="en-US" dirty="0" smtClean="0">
                <a:latin typeface="Helvetica"/>
                <a:cs typeface="Helvetica"/>
              </a:rPr>
              <a:t/>
            </a:r>
            <a:br>
              <a:rPr lang="en-US" dirty="0" smtClean="0">
                <a:latin typeface="Helvetica"/>
                <a:cs typeface="Helvetica"/>
              </a:rPr>
            </a:br>
            <a:r>
              <a:rPr lang="en-US" dirty="0" smtClean="0">
                <a:latin typeface="Helvetica"/>
                <a:cs typeface="Helvetica"/>
              </a:rPr>
              <a:t>planning tool</a:t>
            </a:r>
            <a:endParaRPr lang="en-US" dirty="0">
              <a:latin typeface="Helvetica"/>
              <a:cs typeface="Helvetica"/>
            </a:endParaRPr>
          </a:p>
        </p:txBody>
      </p:sp>
    </p:spTree>
    <p:extLst>
      <p:ext uri="{BB962C8B-B14F-4D97-AF65-F5344CB8AC3E}">
        <p14:creationId xmlns:p14="http://schemas.microsoft.com/office/powerpoint/2010/main" val="208041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12</a:t>
            </a:fld>
            <a:endParaRPr lang="en-US" sz="1200" dirty="0" smtClean="0">
              <a:solidFill>
                <a:srgbClr val="FFFFFF"/>
              </a:solidFill>
            </a:endParaRPr>
          </a:p>
        </p:txBody>
      </p:sp>
      <p:sp>
        <p:nvSpPr>
          <p:cNvPr id="12"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13" name="Rectangle 12"/>
          <p:cNvSpPr>
            <a:spLocks noChangeAspect="1"/>
          </p:cNvSpPr>
          <p:nvPr/>
        </p:nvSpPr>
        <p:spPr>
          <a:xfrm>
            <a:off x="8238" y="304800"/>
            <a:ext cx="70021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676400" y="1600997"/>
            <a:ext cx="7086600" cy="3970318"/>
          </a:xfrm>
          <a:prstGeom prst="rect">
            <a:avLst/>
          </a:prstGeom>
        </p:spPr>
        <p:txBody>
          <a:bodyPr wrap="square">
            <a:spAutoFit/>
          </a:bodyPr>
          <a:lstStyle/>
          <a:p>
            <a:r>
              <a:rPr lang="en-US" sz="2400" dirty="0" smtClean="0">
                <a:latin typeface="Helvetica"/>
                <a:cs typeface="Helvetica"/>
              </a:rPr>
              <a:t>Recommendation: Degree Works</a:t>
            </a:r>
          </a:p>
          <a:p>
            <a:pPr marL="800100" lvl="1" indent="-342900">
              <a:buFont typeface="Arial"/>
              <a:buChar char="•"/>
            </a:pPr>
            <a:r>
              <a:rPr lang="en-US" sz="2000" dirty="0" smtClean="0">
                <a:latin typeface="Helvetica"/>
                <a:cs typeface="Helvetica"/>
              </a:rPr>
              <a:t>Academic </a:t>
            </a:r>
            <a:r>
              <a:rPr lang="en-US" sz="2000" dirty="0">
                <a:latin typeface="Helvetica"/>
                <a:cs typeface="Helvetica"/>
              </a:rPr>
              <a:t>planning tool </a:t>
            </a:r>
            <a:r>
              <a:rPr lang="en-US" sz="2000" dirty="0" smtClean="0">
                <a:latin typeface="Helvetica"/>
                <a:cs typeface="Helvetica"/>
              </a:rPr>
              <a:t>that maps </a:t>
            </a:r>
            <a:r>
              <a:rPr lang="en-US" sz="2000" dirty="0">
                <a:latin typeface="Helvetica"/>
                <a:cs typeface="Helvetica"/>
              </a:rPr>
              <a:t>out academic plans for students to keep them on-track and on-time for goal completion.</a:t>
            </a:r>
          </a:p>
          <a:p>
            <a:r>
              <a:rPr lang="en-US" sz="2400" dirty="0">
                <a:latin typeface="Helvetica"/>
                <a:cs typeface="Helvetica"/>
              </a:rPr>
              <a:t> </a:t>
            </a:r>
          </a:p>
          <a:p>
            <a:r>
              <a:rPr lang="en-US" sz="2400" dirty="0">
                <a:latin typeface="Helvetica"/>
                <a:cs typeface="Helvetica"/>
              </a:rPr>
              <a:t>Next </a:t>
            </a:r>
            <a:r>
              <a:rPr lang="en-US" sz="2400" dirty="0" smtClean="0">
                <a:latin typeface="Helvetica"/>
                <a:cs typeface="Helvetica"/>
              </a:rPr>
              <a:t>Steps</a:t>
            </a:r>
            <a:endParaRPr lang="en-US" sz="2400" dirty="0">
              <a:latin typeface="Helvetica"/>
              <a:cs typeface="Helvetica"/>
            </a:endParaRPr>
          </a:p>
          <a:p>
            <a:pPr marL="800100" lvl="1" indent="-342900">
              <a:buFont typeface="Arial"/>
              <a:buChar char="•"/>
            </a:pPr>
            <a:r>
              <a:rPr lang="en-US" sz="2000" dirty="0" smtClean="0">
                <a:latin typeface="Helvetica"/>
                <a:cs typeface="Helvetica"/>
              </a:rPr>
              <a:t>CP&amp;A </a:t>
            </a:r>
            <a:r>
              <a:rPr lang="en-US" sz="2000" dirty="0">
                <a:latin typeface="Helvetica"/>
                <a:cs typeface="Helvetica"/>
              </a:rPr>
              <a:t>advisors </a:t>
            </a:r>
            <a:r>
              <a:rPr lang="en-US" sz="2000" dirty="0" smtClean="0">
                <a:latin typeface="Helvetica"/>
                <a:cs typeface="Helvetica"/>
              </a:rPr>
              <a:t>currently </a:t>
            </a:r>
            <a:r>
              <a:rPr lang="en-US" sz="2000" dirty="0">
                <a:latin typeface="Helvetica"/>
                <a:cs typeface="Helvetica"/>
              </a:rPr>
              <a:t>building electronic academic plans for all new </a:t>
            </a:r>
            <a:r>
              <a:rPr lang="en-US" sz="2000" dirty="0" smtClean="0">
                <a:latin typeface="Helvetica"/>
                <a:cs typeface="Helvetica"/>
              </a:rPr>
              <a:t>students.</a:t>
            </a:r>
            <a:endParaRPr lang="en-US" sz="2000" dirty="0">
              <a:latin typeface="Helvetica"/>
              <a:cs typeface="Helvetica"/>
            </a:endParaRPr>
          </a:p>
          <a:p>
            <a:pPr marL="800100" lvl="1" indent="-342900">
              <a:buFont typeface="Arial"/>
              <a:buChar char="•"/>
            </a:pPr>
            <a:r>
              <a:rPr lang="en-US" sz="2000" dirty="0" smtClean="0">
                <a:latin typeface="Helvetica"/>
                <a:cs typeface="Helvetica"/>
              </a:rPr>
              <a:t>Academic </a:t>
            </a:r>
            <a:r>
              <a:rPr lang="en-US" sz="2000" dirty="0">
                <a:latin typeface="Helvetica"/>
                <a:cs typeface="Helvetica"/>
              </a:rPr>
              <a:t>Divisions are </a:t>
            </a:r>
            <a:r>
              <a:rPr lang="en-US" sz="2000" dirty="0" smtClean="0">
                <a:latin typeface="Helvetica"/>
                <a:cs typeface="Helvetica"/>
              </a:rPr>
              <a:t>creating </a:t>
            </a:r>
            <a:r>
              <a:rPr lang="en-US" sz="2000" dirty="0">
                <a:latin typeface="Helvetica"/>
                <a:cs typeface="Helvetica"/>
              </a:rPr>
              <a:t>and updating program templates in order for advisors to build </a:t>
            </a:r>
            <a:r>
              <a:rPr lang="en-US" sz="2000" dirty="0" smtClean="0">
                <a:latin typeface="Helvetica"/>
                <a:cs typeface="Helvetica"/>
              </a:rPr>
              <a:t/>
            </a:r>
            <a:br>
              <a:rPr lang="en-US" sz="2000" dirty="0" smtClean="0">
                <a:latin typeface="Helvetica"/>
                <a:cs typeface="Helvetica"/>
              </a:rPr>
            </a:br>
            <a:r>
              <a:rPr lang="en-US" sz="2000" dirty="0" smtClean="0">
                <a:latin typeface="Helvetica"/>
                <a:cs typeface="Helvetica"/>
              </a:rPr>
              <a:t>full</a:t>
            </a:r>
            <a:r>
              <a:rPr lang="en-US" sz="2000" dirty="0">
                <a:latin typeface="Helvetica"/>
                <a:cs typeface="Helvetica"/>
              </a:rPr>
              <a:t>-time and </a:t>
            </a:r>
            <a:r>
              <a:rPr lang="en-US" sz="2000" dirty="0" smtClean="0">
                <a:latin typeface="Helvetica"/>
                <a:cs typeface="Helvetica"/>
              </a:rPr>
              <a:t>part</a:t>
            </a:r>
            <a:r>
              <a:rPr lang="en-US" sz="2000" dirty="0">
                <a:latin typeface="Helvetica"/>
                <a:cs typeface="Helvetica"/>
              </a:rPr>
              <a:t>-time electronic degree templates into Degree Works.</a:t>
            </a:r>
          </a:p>
        </p:txBody>
      </p:sp>
      <p:sp>
        <p:nvSpPr>
          <p:cNvPr id="15" name="Title 1"/>
          <p:cNvSpPr txBox="1">
            <a:spLocks/>
          </p:cNvSpPr>
          <p:nvPr/>
        </p:nvSpPr>
        <p:spPr>
          <a:xfrm>
            <a:off x="152400" y="3507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chemeClr val="bg1"/>
                </a:solidFill>
                <a:latin typeface="Helvetica Light"/>
                <a:cs typeface="Helvetica Light"/>
              </a:rPr>
              <a:t>Focus Goal 2 </a:t>
            </a:r>
          </a:p>
          <a:p>
            <a:pPr algn="l"/>
            <a:r>
              <a:rPr lang="en-US" sz="3600" b="1" dirty="0" smtClean="0">
                <a:solidFill>
                  <a:schemeClr val="bg1"/>
                </a:solidFill>
                <a:latin typeface="Helvetica"/>
                <a:cs typeface="Helvetica"/>
              </a:rPr>
              <a:t>ACADEMIC PLANNING TOOL</a:t>
            </a:r>
            <a:endParaRPr lang="en-US" sz="3600" b="1" dirty="0">
              <a:solidFill>
                <a:schemeClr val="bg1"/>
              </a:solidFill>
              <a:latin typeface="Helvetica"/>
              <a:cs typeface="Helvetica"/>
            </a:endParaRPr>
          </a:p>
        </p:txBody>
      </p:sp>
    </p:spTree>
    <p:extLst>
      <p:ext uri="{BB962C8B-B14F-4D97-AF65-F5344CB8AC3E}">
        <p14:creationId xmlns:p14="http://schemas.microsoft.com/office/powerpoint/2010/main" val="417381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13</a:t>
            </a:fld>
            <a:endParaRPr lang="en-US" sz="1200" dirty="0" smtClean="0">
              <a:solidFill>
                <a:srgbClr val="FFFFFF"/>
              </a:solidFill>
            </a:endParaRPr>
          </a:p>
        </p:txBody>
      </p:sp>
      <p:sp>
        <p:nvSpPr>
          <p:cNvPr id="12"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13" name="Rectangle 12"/>
          <p:cNvSpPr>
            <a:spLocks noChangeAspect="1"/>
          </p:cNvSpPr>
          <p:nvPr/>
        </p:nvSpPr>
        <p:spPr>
          <a:xfrm>
            <a:off x="8238" y="304800"/>
            <a:ext cx="70021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52400" y="3507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chemeClr val="bg1"/>
                </a:solidFill>
                <a:latin typeface="Helvetica Light"/>
                <a:cs typeface="Helvetica Light"/>
              </a:rPr>
              <a:t>Focus Goal 2 </a:t>
            </a:r>
          </a:p>
          <a:p>
            <a:pPr algn="l"/>
            <a:r>
              <a:rPr lang="en-US" sz="3600" b="1" dirty="0" smtClean="0">
                <a:solidFill>
                  <a:schemeClr val="bg1"/>
                </a:solidFill>
                <a:latin typeface="Helvetica"/>
                <a:cs typeface="Helvetica"/>
              </a:rPr>
              <a:t>LEARNING COMMONS</a:t>
            </a:r>
            <a:endParaRPr lang="en-US" sz="3600" b="1" dirty="0">
              <a:solidFill>
                <a:schemeClr val="bg1"/>
              </a:solidFill>
              <a:latin typeface="Helvetica"/>
              <a:cs typeface="Helvetica"/>
            </a:endParaRPr>
          </a:p>
        </p:txBody>
      </p:sp>
      <p:sp>
        <p:nvSpPr>
          <p:cNvPr id="14" name="Content Placeholder 2"/>
          <p:cNvSpPr>
            <a:spLocks noGrp="1"/>
          </p:cNvSpPr>
          <p:nvPr>
            <p:ph idx="1"/>
          </p:nvPr>
        </p:nvSpPr>
        <p:spPr>
          <a:xfrm>
            <a:off x="1600200" y="1600200"/>
            <a:ext cx="7086600" cy="4525963"/>
          </a:xfrm>
        </p:spPr>
        <p:txBody>
          <a:bodyPr>
            <a:normAutofit/>
          </a:bodyPr>
          <a:lstStyle/>
          <a:p>
            <a:r>
              <a:rPr lang="en-US" sz="2400" dirty="0">
                <a:latin typeface="Helvetica"/>
                <a:cs typeface="Helvetica"/>
              </a:rPr>
              <a:t>Learning Commons Committee:</a:t>
            </a:r>
          </a:p>
          <a:p>
            <a:pPr lvl="1">
              <a:buFont typeface="Arial"/>
              <a:buChar char="•"/>
            </a:pPr>
            <a:r>
              <a:rPr lang="en-US" sz="2000" dirty="0">
                <a:latin typeface="Helvetica"/>
                <a:cs typeface="Helvetica"/>
              </a:rPr>
              <a:t>Traveled and </a:t>
            </a:r>
            <a:r>
              <a:rPr lang="en-US" sz="2000" dirty="0" smtClean="0">
                <a:latin typeface="Helvetica"/>
                <a:cs typeface="Helvetica"/>
              </a:rPr>
              <a:t>studied </a:t>
            </a:r>
            <a:r>
              <a:rPr lang="en-US" sz="2000" dirty="0">
                <a:latin typeface="Helvetica"/>
                <a:cs typeface="Helvetica"/>
              </a:rPr>
              <a:t>high </a:t>
            </a:r>
            <a:r>
              <a:rPr lang="en-US" sz="2000" dirty="0" smtClean="0">
                <a:latin typeface="Helvetica"/>
                <a:cs typeface="Helvetica"/>
              </a:rPr>
              <a:t>performing </a:t>
            </a:r>
            <a:r>
              <a:rPr lang="en-US" sz="2000" dirty="0">
                <a:latin typeface="Helvetica"/>
                <a:cs typeface="Helvetica"/>
              </a:rPr>
              <a:t>facilities nationally &amp; regionally</a:t>
            </a:r>
          </a:p>
          <a:p>
            <a:pPr lvl="1">
              <a:buFont typeface="Arial"/>
              <a:buChar char="•"/>
            </a:pPr>
            <a:r>
              <a:rPr lang="en-US" sz="2000" dirty="0">
                <a:latin typeface="Helvetica"/>
                <a:cs typeface="Helvetica"/>
              </a:rPr>
              <a:t>Presented findings to Leadership </a:t>
            </a:r>
            <a:r>
              <a:rPr lang="en-US" sz="2000" dirty="0" smtClean="0">
                <a:latin typeface="Helvetica"/>
                <a:cs typeface="Helvetica"/>
              </a:rPr>
              <a:t>Council</a:t>
            </a:r>
            <a:endParaRPr lang="en-US" sz="2000" dirty="0">
              <a:latin typeface="Helvetica"/>
              <a:cs typeface="Helvetica"/>
            </a:endParaRPr>
          </a:p>
          <a:p>
            <a:r>
              <a:rPr lang="en-US" sz="2400" dirty="0">
                <a:latin typeface="Helvetica"/>
                <a:cs typeface="Helvetica"/>
              </a:rPr>
              <a:t>Design firm hired and work presented to tutoring staff, library staff, enrollment </a:t>
            </a:r>
            <a:r>
              <a:rPr lang="en-US" sz="2400" dirty="0" smtClean="0">
                <a:latin typeface="Helvetica"/>
                <a:cs typeface="Helvetica"/>
              </a:rPr>
              <a:t>teams, faculty</a:t>
            </a:r>
            <a:r>
              <a:rPr lang="en-US" sz="2400" dirty="0">
                <a:latin typeface="Helvetica"/>
                <a:cs typeface="Helvetica"/>
              </a:rPr>
              <a:t>, staff and student </a:t>
            </a:r>
            <a:r>
              <a:rPr lang="en-US" sz="2400" dirty="0" smtClean="0">
                <a:latin typeface="Helvetica"/>
                <a:cs typeface="Helvetica"/>
              </a:rPr>
              <a:t>meetings</a:t>
            </a:r>
            <a:endParaRPr lang="en-US" sz="2400" dirty="0">
              <a:latin typeface="Helvetica"/>
              <a:cs typeface="Helvetica"/>
            </a:endParaRPr>
          </a:p>
          <a:p>
            <a:r>
              <a:rPr lang="en-US" sz="2400" dirty="0">
                <a:latin typeface="Helvetica"/>
                <a:cs typeface="Helvetica"/>
              </a:rPr>
              <a:t>A&amp;E hired &amp; construction to begin late fall 2015 (project includes 1st floor of Aspen)</a:t>
            </a:r>
          </a:p>
        </p:txBody>
      </p:sp>
    </p:spTree>
    <p:extLst>
      <p:ext uri="{BB962C8B-B14F-4D97-AF65-F5344CB8AC3E}">
        <p14:creationId xmlns:p14="http://schemas.microsoft.com/office/powerpoint/2010/main" val="351321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14</a:t>
            </a:fld>
            <a:endParaRPr lang="en-US" sz="1200" dirty="0" smtClean="0">
              <a:solidFill>
                <a:srgbClr val="FFFFFF"/>
              </a:solidFill>
            </a:endParaRPr>
          </a:p>
        </p:txBody>
      </p:sp>
      <p:sp>
        <p:nvSpPr>
          <p:cNvPr id="12"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13" name="Rectangle 12"/>
          <p:cNvSpPr>
            <a:spLocks noChangeAspect="1"/>
          </p:cNvSpPr>
          <p:nvPr/>
        </p:nvSpPr>
        <p:spPr>
          <a:xfrm>
            <a:off x="8238" y="304800"/>
            <a:ext cx="70021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52400" y="3507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chemeClr val="bg1"/>
                </a:solidFill>
                <a:latin typeface="Helvetica Light"/>
                <a:cs typeface="Helvetica Light"/>
              </a:rPr>
              <a:t>Focus Goal 2 </a:t>
            </a:r>
          </a:p>
          <a:p>
            <a:pPr algn="l"/>
            <a:r>
              <a:rPr lang="en-US" sz="3600" b="1" dirty="0" smtClean="0">
                <a:solidFill>
                  <a:schemeClr val="bg1"/>
                </a:solidFill>
                <a:latin typeface="Helvetica"/>
                <a:cs typeface="Helvetica"/>
              </a:rPr>
              <a:t>Ad Astra</a:t>
            </a:r>
            <a:endParaRPr lang="en-US" sz="3600" b="1" dirty="0">
              <a:solidFill>
                <a:schemeClr val="bg1"/>
              </a:solidFill>
              <a:latin typeface="Helvetica"/>
              <a:cs typeface="Helvetica"/>
            </a:endParaRPr>
          </a:p>
        </p:txBody>
      </p:sp>
      <p:sp>
        <p:nvSpPr>
          <p:cNvPr id="16" name="Content Placeholder 1"/>
          <p:cNvSpPr txBox="1">
            <a:spLocks/>
          </p:cNvSpPr>
          <p:nvPr/>
        </p:nvSpPr>
        <p:spPr>
          <a:xfrm>
            <a:off x="1676400" y="1600200"/>
            <a:ext cx="6907896" cy="4315222"/>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b="1" dirty="0">
                <a:latin typeface="Helvetica"/>
                <a:cs typeface="Helvetica"/>
              </a:rPr>
              <a:t>Goals for Ad Astra</a:t>
            </a:r>
            <a:r>
              <a:rPr lang="en-US" dirty="0">
                <a:latin typeface="Helvetica"/>
                <a:cs typeface="Helvetica"/>
              </a:rPr>
              <a:t> </a:t>
            </a:r>
          </a:p>
          <a:p>
            <a:pPr>
              <a:lnSpc>
                <a:spcPct val="120000"/>
              </a:lnSpc>
            </a:pPr>
            <a:r>
              <a:rPr lang="en-US" dirty="0" smtClean="0">
                <a:latin typeface="Helvetica"/>
                <a:cs typeface="Helvetica"/>
              </a:rPr>
              <a:t>Highly </a:t>
            </a:r>
            <a:r>
              <a:rPr lang="en-US" dirty="0">
                <a:latin typeface="Helvetica"/>
                <a:cs typeface="Helvetica"/>
              </a:rPr>
              <a:t>functional, editable and efficient schedules </a:t>
            </a:r>
          </a:p>
          <a:p>
            <a:pPr>
              <a:lnSpc>
                <a:spcPct val="120000"/>
              </a:lnSpc>
            </a:pPr>
            <a:r>
              <a:rPr lang="en-US" dirty="0" smtClean="0">
                <a:latin typeface="Helvetica"/>
                <a:cs typeface="Helvetica"/>
              </a:rPr>
              <a:t>Newly </a:t>
            </a:r>
            <a:r>
              <a:rPr lang="en-US" dirty="0">
                <a:latin typeface="Helvetica"/>
                <a:cs typeface="Helvetica"/>
              </a:rPr>
              <a:t>realized physical and financial resources</a:t>
            </a:r>
          </a:p>
          <a:p>
            <a:pPr>
              <a:lnSpc>
                <a:spcPct val="120000"/>
              </a:lnSpc>
            </a:pPr>
            <a:r>
              <a:rPr lang="en-US" dirty="0" smtClean="0">
                <a:latin typeface="Helvetica"/>
                <a:cs typeface="Helvetica"/>
              </a:rPr>
              <a:t>Exploration </a:t>
            </a:r>
            <a:r>
              <a:rPr lang="en-US" dirty="0">
                <a:latin typeface="Helvetica"/>
                <a:cs typeface="Helvetica"/>
              </a:rPr>
              <a:t>of new programs and student service</a:t>
            </a:r>
          </a:p>
          <a:p>
            <a:pPr marL="0" indent="0">
              <a:lnSpc>
                <a:spcPct val="120000"/>
              </a:lnSpc>
              <a:buNone/>
            </a:pPr>
            <a:r>
              <a:rPr lang="en-US" dirty="0">
                <a:latin typeface="Helvetica"/>
                <a:cs typeface="Helvetica"/>
              </a:rPr>
              <a:t> </a:t>
            </a:r>
          </a:p>
          <a:p>
            <a:pPr marL="0" indent="0">
              <a:lnSpc>
                <a:spcPct val="120000"/>
              </a:lnSpc>
              <a:buNone/>
            </a:pPr>
            <a:r>
              <a:rPr lang="en-US" b="1" dirty="0">
                <a:latin typeface="Helvetica"/>
                <a:cs typeface="Helvetica"/>
              </a:rPr>
              <a:t>Ad Astra Committees/Workgroups</a:t>
            </a:r>
          </a:p>
          <a:p>
            <a:pPr>
              <a:lnSpc>
                <a:spcPct val="120000"/>
              </a:lnSpc>
            </a:pPr>
            <a:r>
              <a:rPr lang="en-US" dirty="0" smtClean="0">
                <a:latin typeface="Helvetica"/>
                <a:cs typeface="Helvetica"/>
              </a:rPr>
              <a:t>Reviewing </a:t>
            </a:r>
            <a:r>
              <a:rPr lang="en-US" dirty="0">
                <a:latin typeface="Helvetica"/>
                <a:cs typeface="Helvetica"/>
              </a:rPr>
              <a:t>maximum enrollments</a:t>
            </a:r>
          </a:p>
          <a:p>
            <a:pPr>
              <a:lnSpc>
                <a:spcPct val="120000"/>
              </a:lnSpc>
            </a:pPr>
            <a:r>
              <a:rPr lang="en-US" dirty="0" smtClean="0">
                <a:latin typeface="Helvetica"/>
                <a:cs typeface="Helvetica"/>
              </a:rPr>
              <a:t>Updating </a:t>
            </a:r>
            <a:r>
              <a:rPr lang="en-US" dirty="0">
                <a:latin typeface="Helvetica"/>
                <a:cs typeface="Helvetica"/>
              </a:rPr>
              <a:t>room capacity inventory</a:t>
            </a:r>
          </a:p>
          <a:p>
            <a:pPr>
              <a:lnSpc>
                <a:spcPct val="120000"/>
              </a:lnSpc>
            </a:pPr>
            <a:r>
              <a:rPr lang="en-US" dirty="0" smtClean="0">
                <a:latin typeface="Helvetica"/>
                <a:cs typeface="Helvetica"/>
              </a:rPr>
              <a:t>Creating </a:t>
            </a:r>
            <a:r>
              <a:rPr lang="en-US" dirty="0">
                <a:latin typeface="Helvetica"/>
                <a:cs typeface="Helvetica"/>
              </a:rPr>
              <a:t>scheduling grid for: CTE, transfer, morning, evening, weekend college, weekend classes and hybrid</a:t>
            </a:r>
          </a:p>
          <a:p>
            <a:pPr>
              <a:lnSpc>
                <a:spcPct val="120000"/>
              </a:lnSpc>
            </a:pPr>
            <a:r>
              <a:rPr lang="en-US" dirty="0" smtClean="0">
                <a:latin typeface="Helvetica"/>
                <a:cs typeface="Helvetica"/>
              </a:rPr>
              <a:t>Preparing </a:t>
            </a:r>
            <a:r>
              <a:rPr lang="en-US" dirty="0">
                <a:latin typeface="Helvetica"/>
                <a:cs typeface="Helvetica"/>
              </a:rPr>
              <a:t>data integration for </a:t>
            </a:r>
            <a:r>
              <a:rPr lang="en-US" dirty="0" smtClean="0">
                <a:latin typeface="Helvetica"/>
                <a:cs typeface="Helvetica"/>
              </a:rPr>
              <a:t>a spring </a:t>
            </a:r>
            <a:r>
              <a:rPr lang="en-US" dirty="0">
                <a:latin typeface="Helvetica"/>
                <a:cs typeface="Helvetica"/>
              </a:rPr>
              <a:t>2016 go-live date</a:t>
            </a:r>
          </a:p>
        </p:txBody>
      </p:sp>
    </p:spTree>
    <p:extLst>
      <p:ext uri="{BB962C8B-B14F-4D97-AF65-F5344CB8AC3E}">
        <p14:creationId xmlns:p14="http://schemas.microsoft.com/office/powerpoint/2010/main" val="296569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15</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70783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Focus Goal 3: </a:t>
            </a:r>
            <a:r>
              <a:rPr lang="en-US" b="1" dirty="0" smtClean="0">
                <a:solidFill>
                  <a:schemeClr val="bg1"/>
                </a:solidFill>
                <a:latin typeface="Helvetica"/>
                <a:cs typeface="Helvetica"/>
              </a:rPr>
              <a:t>Using Data</a:t>
            </a:r>
            <a:endParaRPr lang="en-US" b="1" dirty="0">
              <a:solidFill>
                <a:schemeClr val="bg1"/>
              </a:solidFill>
              <a:latin typeface="Helvetica"/>
              <a:cs typeface="Helvetica"/>
            </a:endParaRPr>
          </a:p>
        </p:txBody>
      </p:sp>
      <p:sp>
        <p:nvSpPr>
          <p:cNvPr id="12" name="Content Placeholder 1"/>
          <p:cNvSpPr txBox="1">
            <a:spLocks/>
          </p:cNvSpPr>
          <p:nvPr/>
        </p:nvSpPr>
        <p:spPr>
          <a:xfrm>
            <a:off x="1676400" y="1600200"/>
            <a:ext cx="6907896" cy="4315222"/>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SzPts val="3200"/>
              <a:buFont typeface="Arial"/>
              <a:buNone/>
            </a:pPr>
            <a:r>
              <a:rPr lang="en-US" b="1" dirty="0" smtClean="0">
                <a:solidFill>
                  <a:srgbClr val="000000"/>
                </a:solidFill>
                <a:latin typeface="Helvetica"/>
                <a:cs typeface="Helvetica"/>
              </a:rPr>
              <a:t>Improve institutional (</a:t>
            </a:r>
            <a:r>
              <a:rPr lang="en-US" b="1" i="1" dirty="0" smtClean="0">
                <a:solidFill>
                  <a:srgbClr val="000000"/>
                </a:solidFill>
                <a:latin typeface="Helvetica"/>
                <a:cs typeface="Helvetica"/>
              </a:rPr>
              <a:t>divisional, departmental, individual</a:t>
            </a:r>
            <a:r>
              <a:rPr lang="en-US" b="1" dirty="0" smtClean="0">
                <a:solidFill>
                  <a:srgbClr val="000000"/>
                </a:solidFill>
                <a:latin typeface="Helvetica"/>
                <a:cs typeface="Helvetica"/>
              </a:rPr>
              <a:t>) effectiveness by integrating data to drive decision making and resources.</a:t>
            </a:r>
          </a:p>
          <a:p>
            <a:pPr marL="338138" indent="-225425">
              <a:lnSpc>
                <a:spcPct val="120000"/>
              </a:lnSpc>
              <a:buSzPts val="2800"/>
            </a:pPr>
            <a:r>
              <a:rPr lang="en-US" sz="2600" dirty="0" smtClean="0">
                <a:solidFill>
                  <a:srgbClr val="000000"/>
                </a:solidFill>
                <a:latin typeface="Helvetica"/>
                <a:cs typeface="Helvetica"/>
              </a:rPr>
              <a:t>Implement HLC Open Pathways Model</a:t>
            </a:r>
          </a:p>
          <a:p>
            <a:pPr marL="338138" indent="-225425">
              <a:lnSpc>
                <a:spcPct val="120000"/>
              </a:lnSpc>
              <a:buSzPts val="2800"/>
            </a:pPr>
            <a:r>
              <a:rPr lang="en-US" sz="2600" dirty="0" smtClean="0">
                <a:solidFill>
                  <a:srgbClr val="000000"/>
                </a:solidFill>
                <a:latin typeface="Helvetica"/>
                <a:cs typeface="Helvetica"/>
              </a:rPr>
              <a:t>Support and improve college-wide assessment activities and report to HLC on progress</a:t>
            </a:r>
          </a:p>
          <a:p>
            <a:pPr marL="338138" indent="-225425">
              <a:lnSpc>
                <a:spcPct val="120000"/>
              </a:lnSpc>
              <a:buSzPts val="2800"/>
            </a:pPr>
            <a:r>
              <a:rPr lang="en-US" sz="2600" dirty="0" smtClean="0">
                <a:solidFill>
                  <a:srgbClr val="000000"/>
                </a:solidFill>
                <a:latin typeface="Helvetica"/>
                <a:cs typeface="Helvetica"/>
              </a:rPr>
              <a:t>Integrate data into scheduling to improve efficiency, providing resources for new growth opportunities  </a:t>
            </a:r>
          </a:p>
          <a:p>
            <a:pPr>
              <a:lnSpc>
                <a:spcPct val="120000"/>
              </a:lnSpc>
            </a:pPr>
            <a:endParaRPr lang="en-US" dirty="0">
              <a:latin typeface="Helvetica"/>
              <a:cs typeface="Helvetica"/>
            </a:endParaRPr>
          </a:p>
        </p:txBody>
      </p:sp>
    </p:spTree>
    <p:extLst>
      <p:ext uri="{BB962C8B-B14F-4D97-AF65-F5344CB8AC3E}">
        <p14:creationId xmlns:p14="http://schemas.microsoft.com/office/powerpoint/2010/main" val="3507078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16</a:t>
            </a:fld>
            <a:endParaRPr lang="en-US" sz="1200" dirty="0" smtClean="0">
              <a:solidFill>
                <a:srgbClr val="FFFFFF"/>
              </a:solidFill>
            </a:endParaRPr>
          </a:p>
        </p:txBody>
      </p:sp>
      <p:sp>
        <p:nvSpPr>
          <p:cNvPr id="12"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13" name="Rectangle 12"/>
          <p:cNvSpPr>
            <a:spLocks noChangeAspect="1"/>
          </p:cNvSpPr>
          <p:nvPr/>
        </p:nvSpPr>
        <p:spPr>
          <a:xfrm>
            <a:off x="8238" y="304800"/>
            <a:ext cx="80689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52400" y="3507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chemeClr val="bg1"/>
                </a:solidFill>
                <a:latin typeface="Helvetica Light"/>
                <a:cs typeface="Helvetica Light"/>
              </a:rPr>
              <a:t>Focus Goal 3: HLC Accreditation</a:t>
            </a:r>
          </a:p>
          <a:p>
            <a:pPr algn="l"/>
            <a:r>
              <a:rPr lang="en-US" sz="3600" b="1" dirty="0" smtClean="0">
                <a:solidFill>
                  <a:schemeClr val="bg1"/>
                </a:solidFill>
                <a:latin typeface="Helvetica"/>
                <a:cs typeface="Helvetica"/>
              </a:rPr>
              <a:t>TRANSITION TO OPEN PATHWAYS</a:t>
            </a:r>
            <a:endParaRPr lang="en-US" sz="3600" b="1" dirty="0">
              <a:solidFill>
                <a:schemeClr val="bg1"/>
              </a:solidFill>
              <a:latin typeface="Helvetica"/>
              <a:cs typeface="Helvetica"/>
            </a:endParaRPr>
          </a:p>
        </p:txBody>
      </p:sp>
      <p:graphicFrame>
        <p:nvGraphicFramePr>
          <p:cNvPr id="14" name="Table 13"/>
          <p:cNvGraphicFramePr>
            <a:graphicFrameLocks noGrp="1"/>
          </p:cNvGraphicFramePr>
          <p:nvPr>
            <p:extLst>
              <p:ext uri="{D42A27DB-BD31-4B8C-83A1-F6EECF244321}">
                <p14:modId xmlns:p14="http://schemas.microsoft.com/office/powerpoint/2010/main" val="2240103377"/>
              </p:ext>
            </p:extLst>
          </p:nvPr>
        </p:nvGraphicFramePr>
        <p:xfrm>
          <a:off x="1752600" y="1828800"/>
          <a:ext cx="6781800" cy="3934961"/>
        </p:xfrm>
        <a:graphic>
          <a:graphicData uri="http://schemas.openxmlformats.org/drawingml/2006/table">
            <a:tbl>
              <a:tblPr firstRow="1" bandRow="1"/>
              <a:tblGrid>
                <a:gridCol w="3429000"/>
                <a:gridCol w="3352800"/>
              </a:tblGrid>
              <a:tr h="5836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Helvetica"/>
                          <a:cs typeface="Helvetica"/>
                        </a:rPr>
                        <a:t>PEAQ</a:t>
                      </a:r>
                    </a:p>
                  </a:txBody>
                  <a:tcPr anchor="ctr">
                    <a:solidFill>
                      <a:schemeClr val="bg1">
                        <a:lumMod val="75000"/>
                      </a:schemeClr>
                    </a:solidFill>
                  </a:tcPr>
                </a:tc>
                <a:tc>
                  <a:txBody>
                    <a:bodyPr/>
                    <a:lstStyle/>
                    <a:p>
                      <a:pPr algn="l"/>
                      <a:r>
                        <a:rPr lang="en-US" sz="1800" b="1" dirty="0" smtClean="0">
                          <a:latin typeface="Helvetica"/>
                          <a:cs typeface="Helvetica"/>
                        </a:rPr>
                        <a:t>Open Pathways</a:t>
                      </a:r>
                      <a:endParaRPr lang="en-US" sz="1800" b="1" dirty="0">
                        <a:latin typeface="Helvetica"/>
                        <a:cs typeface="Helvetica"/>
                      </a:endParaRPr>
                    </a:p>
                  </a:txBody>
                  <a:tcPr anchor="ctr">
                    <a:solidFill>
                      <a:schemeClr val="bg1">
                        <a:lumMod val="75000"/>
                      </a:schemeClr>
                    </a:solidFill>
                  </a:tcPr>
                </a:tc>
              </a:tr>
              <a:tr h="675323">
                <a:tc>
                  <a:txBody>
                    <a:bodyPr/>
                    <a:lstStyle/>
                    <a:p>
                      <a:pPr algn="l"/>
                      <a:r>
                        <a:rPr lang="en-US" sz="1400" dirty="0" smtClean="0">
                          <a:latin typeface="Helvetica"/>
                          <a:cs typeface="Helvetica"/>
                        </a:rPr>
                        <a:t>10 year Reaccreditation </a:t>
                      </a:r>
                    </a:p>
                  </a:txBody>
                  <a:tcPr anchor="ctr">
                    <a:noFill/>
                  </a:tcPr>
                </a:tc>
                <a:tc>
                  <a:txBody>
                    <a:bodyPr/>
                    <a:lstStyle/>
                    <a:p>
                      <a:pPr algn="l"/>
                      <a:r>
                        <a:rPr lang="en-US" sz="1400" dirty="0" smtClean="0">
                          <a:latin typeface="Helvetica"/>
                          <a:cs typeface="Helvetica"/>
                        </a:rPr>
                        <a:t>10 year Reaccreditation </a:t>
                      </a:r>
                    </a:p>
                  </a:txBody>
                  <a:tcPr anchor="ctr">
                    <a:noFill/>
                  </a:tcPr>
                </a:tc>
              </a:tr>
              <a:tr h="675323">
                <a:tc>
                  <a:txBody>
                    <a:bodyPr/>
                    <a:lstStyle/>
                    <a:p>
                      <a:pPr marL="0" indent="0" algn="l">
                        <a:buFont typeface="Arial"/>
                        <a:buNone/>
                      </a:pPr>
                      <a:r>
                        <a:rPr lang="en-US" sz="1400" dirty="0" smtClean="0">
                          <a:latin typeface="Helvetica"/>
                          <a:cs typeface="Helvetica"/>
                        </a:rPr>
                        <a:t>Self-Study Submission Review:</a:t>
                      </a:r>
                    </a:p>
                    <a:p>
                      <a:pPr marL="742950" lvl="1" indent="-285750" algn="l">
                        <a:buFont typeface="Arial"/>
                        <a:buChar char="•"/>
                      </a:pPr>
                      <a:r>
                        <a:rPr lang="en-US" sz="1400" dirty="0" smtClean="0">
                          <a:latin typeface="Helvetica"/>
                          <a:cs typeface="Helvetica"/>
                        </a:rPr>
                        <a:t>shows criteria has been </a:t>
                      </a:r>
                      <a:br>
                        <a:rPr lang="en-US" sz="1400" dirty="0" smtClean="0">
                          <a:latin typeface="Helvetica"/>
                          <a:cs typeface="Helvetica"/>
                        </a:rPr>
                      </a:br>
                      <a:r>
                        <a:rPr lang="en-US" sz="1400" dirty="0" smtClean="0">
                          <a:latin typeface="Helvetica"/>
                          <a:cs typeface="Helvetica"/>
                        </a:rPr>
                        <a:t>met; and</a:t>
                      </a:r>
                    </a:p>
                    <a:p>
                      <a:pPr marL="742950" lvl="1" indent="-285750" algn="l">
                        <a:buFont typeface="Arial"/>
                        <a:buChar char="•"/>
                      </a:pPr>
                      <a:r>
                        <a:rPr lang="en-US" sz="1400" dirty="0" smtClean="0">
                          <a:latin typeface="Helvetica"/>
                          <a:cs typeface="Helvetica"/>
                        </a:rPr>
                        <a:t>developed in years just prior </a:t>
                      </a:r>
                      <a:br>
                        <a:rPr lang="en-US" sz="1400" dirty="0" smtClean="0">
                          <a:latin typeface="Helvetica"/>
                          <a:cs typeface="Helvetica"/>
                        </a:rPr>
                      </a:br>
                      <a:r>
                        <a:rPr lang="en-US" sz="1400" dirty="0" smtClean="0">
                          <a:latin typeface="Helvetica"/>
                          <a:cs typeface="Helvetica"/>
                        </a:rPr>
                        <a:t>to visit.</a:t>
                      </a:r>
                    </a:p>
                  </a:txBody>
                  <a:tcPr anchor="ctr">
                    <a:noFill/>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elvetica"/>
                          <a:cs typeface="Helvetica"/>
                        </a:rPr>
                        <a:t>Assurance Review:</a:t>
                      </a:r>
                    </a:p>
                    <a:p>
                      <a:pPr marL="742950" marR="0" lvl="4" indent="-2857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latin typeface="Helvetica"/>
                          <a:cs typeface="Helvetica"/>
                        </a:rPr>
                        <a:t>evidence file submitted during 4th year; and</a:t>
                      </a:r>
                    </a:p>
                    <a:p>
                      <a:pPr marL="742950" marR="0" lvl="4" indent="-2857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latin typeface="Helvetica"/>
                          <a:cs typeface="Helvetica"/>
                        </a:rPr>
                        <a:t>document created in </a:t>
                      </a:r>
                      <a:br>
                        <a:rPr lang="en-US" sz="1400" dirty="0" smtClean="0">
                          <a:latin typeface="Helvetica"/>
                          <a:cs typeface="Helvetica"/>
                        </a:rPr>
                      </a:br>
                      <a:r>
                        <a:rPr lang="en-US" sz="1400" dirty="0" smtClean="0">
                          <a:latin typeface="Helvetica"/>
                          <a:cs typeface="Helvetica"/>
                        </a:rPr>
                        <a:t>years preceding.</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Helvetica"/>
                        <a:cs typeface="Helvetica"/>
                      </a:endParaRPr>
                    </a:p>
                  </a:txBody>
                  <a:tcPr anchor="ctr">
                    <a:noFill/>
                  </a:tcPr>
                </a:tc>
              </a:tr>
              <a:tr h="786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Helvetica"/>
                        <a:cs typeface="Helvetica"/>
                      </a:endParaRPr>
                    </a:p>
                  </a:txBody>
                  <a:tcPr anchor="ctr">
                    <a:lnB w="12700" cap="flat" cmpd="sng" algn="ctr">
                      <a:solidFill>
                        <a:scrgbClr r="0" g="0" b="0"/>
                      </a:solidFill>
                      <a:prstDash val="solid"/>
                      <a:round/>
                      <a:headEnd type="none" w="med" len="med"/>
                      <a:tailEnd type="none" w="med" len="med"/>
                    </a:lnB>
                    <a:noFill/>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elvetica"/>
                          <a:cs typeface="Helvetica"/>
                        </a:rPr>
                        <a:t>“Quality Initiative” developed, implemented and reported (during 5th  – 9th years).</a:t>
                      </a:r>
                    </a:p>
                  </a:txBody>
                  <a:tcPr anchor="ctr">
                    <a:noFill/>
                  </a:tcPr>
                </a:tc>
              </a:tr>
              <a:tr h="4541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elvetica"/>
                          <a:cs typeface="Helvetica"/>
                        </a:rPr>
                        <a:t>Visit with </a:t>
                      </a:r>
                      <a:r>
                        <a:rPr lang="en-US" sz="1400" dirty="0" smtClean="0">
                          <a:latin typeface="Helvetica"/>
                          <a:cs typeface="Helvetica"/>
                        </a:rPr>
                        <a:t>peer </a:t>
                      </a:r>
                      <a:r>
                        <a:rPr lang="en-US" sz="1400" dirty="0" smtClean="0">
                          <a:latin typeface="Helvetica"/>
                          <a:cs typeface="Helvetica"/>
                        </a:rPr>
                        <a:t>team Culminates with a final report (during 10th year).</a:t>
                      </a: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Helvetica"/>
                          <a:cs typeface="Helvetica"/>
                        </a:rPr>
                        <a:t>Assurance Review and comprehensive evaluation visit (during 10th year).</a:t>
                      </a:r>
                    </a:p>
                  </a:txBody>
                  <a:tcPr anchor="ctr">
                    <a:noFill/>
                  </a:tcPr>
                </a:tc>
              </a:tr>
            </a:tbl>
          </a:graphicData>
        </a:graphic>
      </p:graphicFrame>
    </p:spTree>
    <p:extLst>
      <p:ext uri="{BB962C8B-B14F-4D97-AF65-F5344CB8AC3E}">
        <p14:creationId xmlns:p14="http://schemas.microsoft.com/office/powerpoint/2010/main" val="95337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17</a:t>
            </a:fld>
            <a:endParaRPr lang="en-US" sz="1200" dirty="0" smtClean="0">
              <a:solidFill>
                <a:srgbClr val="FFFFFF"/>
              </a:solidFill>
            </a:endParaRPr>
          </a:p>
        </p:txBody>
      </p:sp>
      <p:sp>
        <p:nvSpPr>
          <p:cNvPr id="12"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13" name="Rectangle 12"/>
          <p:cNvSpPr>
            <a:spLocks noChangeAspect="1"/>
          </p:cNvSpPr>
          <p:nvPr/>
        </p:nvSpPr>
        <p:spPr>
          <a:xfrm>
            <a:off x="8238" y="304800"/>
            <a:ext cx="80689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52400" y="3507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solidFill>
                <a:latin typeface="Helvetica"/>
                <a:cs typeface="Helvetica"/>
              </a:rPr>
              <a:t>ASSESSMENT</a:t>
            </a:r>
          </a:p>
          <a:p>
            <a:pPr algn="l"/>
            <a:r>
              <a:rPr lang="en-US" sz="2000" dirty="0" smtClean="0">
                <a:solidFill>
                  <a:schemeClr val="bg1"/>
                </a:solidFill>
                <a:latin typeface="Helvetica Light"/>
                <a:cs typeface="Helvetica Light"/>
              </a:rPr>
              <a:t>Aligned with Focus Goal 3</a:t>
            </a:r>
          </a:p>
        </p:txBody>
      </p:sp>
      <p:sp>
        <p:nvSpPr>
          <p:cNvPr id="14" name="Content Placeholder 2"/>
          <p:cNvSpPr>
            <a:spLocks noGrp="1"/>
          </p:cNvSpPr>
          <p:nvPr>
            <p:ph idx="1"/>
          </p:nvPr>
        </p:nvSpPr>
        <p:spPr>
          <a:xfrm>
            <a:off x="1752600" y="1600200"/>
            <a:ext cx="6934200" cy="4525963"/>
          </a:xfrm>
        </p:spPr>
        <p:txBody>
          <a:bodyPr>
            <a:normAutofit/>
          </a:bodyPr>
          <a:lstStyle/>
          <a:p>
            <a:r>
              <a:rPr lang="en-US" sz="2800" dirty="0" smtClean="0">
                <a:latin typeface="Helvetica"/>
                <a:cs typeface="Helvetica"/>
              </a:rPr>
              <a:t>COAT – 10+ years of outstanding leadership</a:t>
            </a:r>
          </a:p>
          <a:p>
            <a:r>
              <a:rPr lang="en-US" sz="2800" dirty="0" smtClean="0">
                <a:latin typeface="Helvetica"/>
                <a:cs typeface="Helvetica"/>
              </a:rPr>
              <a:t>Executive Director of Institutional Effectiveness Integrating assessment into work/culture </a:t>
            </a:r>
          </a:p>
          <a:p>
            <a:r>
              <a:rPr lang="en-US" sz="2800" dirty="0" smtClean="0">
                <a:latin typeface="Helvetica"/>
                <a:cs typeface="Helvetica"/>
              </a:rPr>
              <a:t>Enrollment and Student Success adoption of assessment methods</a:t>
            </a:r>
            <a:endParaRPr lang="en-US" sz="2800" dirty="0">
              <a:latin typeface="Helvetica"/>
              <a:cs typeface="Helvetica"/>
            </a:endParaRPr>
          </a:p>
        </p:txBody>
      </p:sp>
    </p:spTree>
    <p:extLst>
      <p:ext uri="{BB962C8B-B14F-4D97-AF65-F5344CB8AC3E}">
        <p14:creationId xmlns:p14="http://schemas.microsoft.com/office/powerpoint/2010/main" val="1409668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324600"/>
          </a:xfrm>
          <a:prstGeom prst="rect">
            <a:avLst/>
          </a:pr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18</a:t>
            </a:fld>
            <a:endParaRPr lang="en-US" sz="1200" dirty="0" smtClean="0">
              <a:solidFill>
                <a:srgbClr val="FFFFFF"/>
              </a:solidFill>
            </a:endParaRPr>
          </a:p>
        </p:txBody>
      </p:sp>
      <p:sp>
        <p:nvSpPr>
          <p:cNvPr id="12"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15" name="Title 1"/>
          <p:cNvSpPr txBox="1">
            <a:spLocks/>
          </p:cNvSpPr>
          <p:nvPr/>
        </p:nvSpPr>
        <p:spPr>
          <a:xfrm>
            <a:off x="0" y="2941571"/>
            <a:ext cx="9144000" cy="10495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Helvetica"/>
                <a:cs typeface="Helvetica"/>
              </a:rPr>
              <a:t>KEY INITIATIVE UPDATES</a:t>
            </a:r>
            <a:endParaRPr lang="en-US" sz="4000" dirty="0" smtClean="0">
              <a:solidFill>
                <a:schemeClr val="bg1"/>
              </a:solidFill>
              <a:latin typeface="Helvetica Light"/>
              <a:cs typeface="Helvetica Light"/>
            </a:endParaRPr>
          </a:p>
        </p:txBody>
      </p:sp>
    </p:spTree>
    <p:extLst>
      <p:ext uri="{BB962C8B-B14F-4D97-AF65-F5344CB8AC3E}">
        <p14:creationId xmlns:p14="http://schemas.microsoft.com/office/powerpoint/2010/main" val="89120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TL.png"/>
          <p:cNvPicPr>
            <a:picLocks noChangeAspect="1"/>
          </p:cNvPicPr>
          <p:nvPr/>
        </p:nvPicPr>
        <p:blipFill>
          <a:blip r:embed="rId3" cstate="screen">
            <a:alphaModFix amt="17000"/>
            <a:extLst>
              <a:ext uri="{28A0092B-C50C-407E-A947-70E740481C1C}">
                <a14:useLocalDpi xmlns:a14="http://schemas.microsoft.com/office/drawing/2010/main"/>
              </a:ext>
            </a:extLst>
          </a:blip>
          <a:stretch>
            <a:fillRect/>
          </a:stretch>
        </p:blipFill>
        <p:spPr>
          <a:xfrm>
            <a:off x="2514600" y="-152400"/>
            <a:ext cx="7545411" cy="6858000"/>
          </a:xfrm>
          <a:prstGeom prst="rect">
            <a:avLst/>
          </a:prstGeom>
        </p:spPr>
      </p:pic>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19</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40303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CETL </a:t>
            </a:r>
            <a:r>
              <a:rPr lang="en-US" b="1" dirty="0" smtClean="0">
                <a:solidFill>
                  <a:schemeClr val="bg1"/>
                </a:solidFill>
                <a:latin typeface="Helvetica"/>
                <a:cs typeface="Helvetica"/>
              </a:rPr>
              <a:t>Update</a:t>
            </a:r>
            <a:endParaRPr lang="en-US" b="1" dirty="0">
              <a:solidFill>
                <a:schemeClr val="bg1"/>
              </a:solidFill>
              <a:latin typeface="Helvetica"/>
              <a:cs typeface="Helvetica"/>
            </a:endParaRPr>
          </a:p>
        </p:txBody>
      </p:sp>
      <p:sp>
        <p:nvSpPr>
          <p:cNvPr id="12" name="Content Placeholder 2"/>
          <p:cNvSpPr txBox="1">
            <a:spLocks/>
          </p:cNvSpPr>
          <p:nvPr/>
        </p:nvSpPr>
        <p:spPr>
          <a:xfrm>
            <a:off x="1676400" y="2027237"/>
            <a:ext cx="75438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pPr>
            <a:r>
              <a:rPr lang="en-US" sz="2800" dirty="0" smtClean="0">
                <a:latin typeface="Helvetica"/>
                <a:cs typeface="Helvetica"/>
              </a:rPr>
              <a:t>Flipped Classroom Workshops</a:t>
            </a:r>
          </a:p>
          <a:p>
            <a:pPr>
              <a:lnSpc>
                <a:spcPct val="110000"/>
              </a:lnSpc>
            </a:pPr>
            <a:r>
              <a:rPr lang="en-US" sz="2800" dirty="0" smtClean="0">
                <a:latin typeface="Helvetica"/>
                <a:cs typeface="Helvetica"/>
              </a:rPr>
              <a:t>Adjunct Advancement Process</a:t>
            </a:r>
          </a:p>
          <a:p>
            <a:pPr>
              <a:lnSpc>
                <a:spcPct val="110000"/>
              </a:lnSpc>
            </a:pPr>
            <a:r>
              <a:rPr lang="en-US" sz="2800" dirty="0" smtClean="0">
                <a:latin typeface="Helvetica"/>
                <a:cs typeface="Helvetica"/>
              </a:rPr>
              <a:t>New Faculty Orientation</a:t>
            </a:r>
          </a:p>
          <a:p>
            <a:pPr>
              <a:lnSpc>
                <a:spcPct val="110000"/>
              </a:lnSpc>
            </a:pPr>
            <a:r>
              <a:rPr lang="en-US" sz="2800" dirty="0" smtClean="0">
                <a:latin typeface="Helvetica"/>
                <a:cs typeface="Helvetica"/>
              </a:rPr>
              <a:t>On-boarding adjunct faculty improvements</a:t>
            </a:r>
          </a:p>
          <a:p>
            <a:pPr>
              <a:lnSpc>
                <a:spcPct val="110000"/>
              </a:lnSpc>
            </a:pPr>
            <a:r>
              <a:rPr lang="en-US" sz="2800" dirty="0" smtClean="0">
                <a:latin typeface="Helvetica"/>
                <a:cs typeface="Helvetica"/>
              </a:rPr>
              <a:t>Shift focus from student engagement to impacting completion</a:t>
            </a:r>
            <a:endParaRPr lang="en-US" sz="2800" dirty="0">
              <a:latin typeface="Helvetica"/>
              <a:cs typeface="Helvetica"/>
            </a:endParaRPr>
          </a:p>
        </p:txBody>
      </p:sp>
    </p:spTree>
    <p:extLst>
      <p:ext uri="{BB962C8B-B14F-4D97-AF65-F5344CB8AC3E}">
        <p14:creationId xmlns:p14="http://schemas.microsoft.com/office/powerpoint/2010/main" val="2782148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876800" y="3138332"/>
            <a:ext cx="3759200" cy="1485900"/>
            <a:chOff x="4876800" y="3366932"/>
            <a:chExt cx="3759200" cy="1485900"/>
          </a:xfrm>
        </p:grpSpPr>
        <p:sp>
          <p:nvSpPr>
            <p:cNvPr id="15" name="Right Arrow 14"/>
            <p:cNvSpPr/>
            <p:nvPr/>
          </p:nvSpPr>
          <p:spPr>
            <a:xfrm rot="5400000">
              <a:off x="4984750" y="4097182"/>
              <a:ext cx="647700" cy="863600"/>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p:cNvSpPr/>
            <p:nvPr/>
          </p:nvSpPr>
          <p:spPr>
            <a:xfrm rot="5400000">
              <a:off x="7880350" y="4097182"/>
              <a:ext cx="647700" cy="863600"/>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rot="5400000">
              <a:off x="7880350" y="3297082"/>
              <a:ext cx="647700" cy="863600"/>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Arrow 13"/>
            <p:cNvSpPr/>
            <p:nvPr/>
          </p:nvSpPr>
          <p:spPr>
            <a:xfrm rot="5400000">
              <a:off x="4984750" y="3258982"/>
              <a:ext cx="647700" cy="863600"/>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1524000" y="4800600"/>
            <a:ext cx="7239000" cy="533400"/>
          </a:xfrm>
        </p:spPr>
        <p:txBody>
          <a:bodyPr>
            <a:noAutofit/>
          </a:bodyPr>
          <a:lstStyle/>
          <a:p>
            <a:pPr marL="0" indent="0" algn="ctr">
              <a:buNone/>
            </a:pPr>
            <a:r>
              <a:rPr lang="en-US" sz="2400" dirty="0" smtClean="0">
                <a:latin typeface="Helvetica"/>
                <a:cs typeface="Helvetica"/>
              </a:rPr>
              <a:t>(PPCC budgeted down 5.75% this year.)</a:t>
            </a:r>
            <a:endParaRPr lang="en-US" sz="2400" dirty="0">
              <a:latin typeface="Helvetica"/>
              <a:cs typeface="Helvetica"/>
            </a:endParaRPr>
          </a:p>
          <a:p>
            <a:pPr marL="457200" lvl="1" indent="0" algn="ctr">
              <a:buNone/>
            </a:pPr>
            <a:r>
              <a:rPr lang="en-US" sz="2400" dirty="0" smtClean="0">
                <a:latin typeface="Helvetica"/>
                <a:cs typeface="Helvetica"/>
              </a:rPr>
              <a:t> </a:t>
            </a:r>
            <a:endParaRPr lang="en-US" sz="2400" dirty="0">
              <a:latin typeface="Helvetica"/>
              <a:cs typeface="Helvetica"/>
            </a:endParaRPr>
          </a:p>
        </p:txBody>
      </p:sp>
      <p:grpSp>
        <p:nvGrpSpPr>
          <p:cNvPr id="10" name="Group 9"/>
          <p:cNvGrpSpPr/>
          <p:nvPr/>
        </p:nvGrpSpPr>
        <p:grpSpPr>
          <a:xfrm>
            <a:off x="0" y="-1"/>
            <a:ext cx="9144000" cy="6858001"/>
            <a:chOff x="0" y="-1"/>
            <a:chExt cx="9144000" cy="6858001"/>
          </a:xfrm>
        </p:grpSpPr>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2</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55543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52400" y="228600"/>
            <a:ext cx="8229600" cy="1143000"/>
          </a:xfrm>
        </p:spPr>
        <p:txBody>
          <a:bodyPr/>
          <a:lstStyle/>
          <a:p>
            <a:pPr algn="l"/>
            <a:r>
              <a:rPr lang="en-US" dirty="0" smtClean="0">
                <a:solidFill>
                  <a:schemeClr val="bg1"/>
                </a:solidFill>
                <a:latin typeface="Helvetica Light"/>
                <a:cs typeface="Helvetica Light"/>
              </a:rPr>
              <a:t>Enrollment</a:t>
            </a:r>
            <a:r>
              <a:rPr lang="en-US" b="1" dirty="0" smtClean="0">
                <a:solidFill>
                  <a:schemeClr val="bg1"/>
                </a:solidFill>
                <a:latin typeface="Helvetica"/>
                <a:cs typeface="Helvetica"/>
              </a:rPr>
              <a:t> Update</a:t>
            </a:r>
            <a:endParaRPr lang="en-US" b="1" dirty="0">
              <a:solidFill>
                <a:schemeClr val="bg1"/>
              </a:solidFill>
              <a:latin typeface="Helvetica"/>
              <a:cs typeface="Helvetica"/>
            </a:endParaRPr>
          </a:p>
        </p:txBody>
      </p:sp>
      <p:graphicFrame>
        <p:nvGraphicFramePr>
          <p:cNvPr id="13" name="Table 12"/>
          <p:cNvGraphicFramePr>
            <a:graphicFrameLocks noGrp="1"/>
          </p:cNvGraphicFramePr>
          <p:nvPr>
            <p:extLst>
              <p:ext uri="{D42A27DB-BD31-4B8C-83A1-F6EECF244321}">
                <p14:modId xmlns:p14="http://schemas.microsoft.com/office/powerpoint/2010/main" val="1900831001"/>
              </p:ext>
            </p:extLst>
          </p:nvPr>
        </p:nvGraphicFramePr>
        <p:xfrm>
          <a:off x="1524000" y="2286000"/>
          <a:ext cx="7239000" cy="2392680"/>
        </p:xfrm>
        <a:graphic>
          <a:graphicData uri="http://schemas.openxmlformats.org/drawingml/2006/table">
            <a:tbl>
              <a:tblPr firstRow="1" bandRow="1"/>
              <a:tblGrid>
                <a:gridCol w="1447800"/>
                <a:gridCol w="1752600"/>
                <a:gridCol w="1143000"/>
                <a:gridCol w="1752600"/>
                <a:gridCol w="1143000"/>
              </a:tblGrid>
              <a:tr h="762000">
                <a:tc>
                  <a:txBody>
                    <a:bodyPr/>
                    <a:lstStyle/>
                    <a:p>
                      <a:endParaRPr lang="en-US" dirty="0"/>
                    </a:p>
                  </a:txBody>
                  <a:tcPr anchor="ctr">
                    <a:lnL w="12700" cmpd="sng">
                      <a:noFill/>
                      <a:prstDash val="solid"/>
                    </a:lnL>
                    <a:lnT w="12700" cap="flat" cmpd="sng" algn="ctr">
                      <a:no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Helvetica"/>
                          <a:cs typeface="Helvetica"/>
                        </a:rPr>
                        <a:t>Headcount</a:t>
                      </a:r>
                    </a:p>
                  </a:txBody>
                  <a:tcPr anchor="ctr"/>
                </a:tc>
                <a:tc hMerge="1">
                  <a:txBody>
                    <a:bodyPr/>
                    <a:lstStyle/>
                    <a:p>
                      <a:endParaRPr lang="en-US" dirty="0"/>
                    </a:p>
                  </a:txBody>
                  <a:tcPr/>
                </a:tc>
                <a:tc gridSpan="2">
                  <a:txBody>
                    <a:bodyPr/>
                    <a:lstStyle/>
                    <a:p>
                      <a:pPr algn="ctr"/>
                      <a:r>
                        <a:rPr lang="en-US" sz="3200" dirty="0" smtClean="0"/>
                        <a:t>FTE</a:t>
                      </a:r>
                      <a:endParaRPr lang="en-US" sz="3200" dirty="0"/>
                    </a:p>
                  </a:txBody>
                  <a:tcPr anchor="ctr"/>
                </a:tc>
                <a:tc hMerge="1">
                  <a:txBody>
                    <a:bodyPr/>
                    <a:lstStyle/>
                    <a:p>
                      <a:endParaRPr lang="en-US" dirty="0"/>
                    </a:p>
                  </a:txBody>
                  <a:tcPr/>
                </a:tc>
              </a:tr>
              <a:tr h="792480">
                <a:tc>
                  <a:txBody>
                    <a:bodyPr/>
                    <a:lstStyle/>
                    <a:p>
                      <a:pPr algn="ctr"/>
                      <a:r>
                        <a:rPr lang="en-US" sz="3200" b="1" dirty="0" smtClean="0">
                          <a:solidFill>
                            <a:srgbClr val="FFFFFF"/>
                          </a:solidFill>
                          <a:latin typeface="Helvetica"/>
                          <a:cs typeface="Helvetica"/>
                        </a:rPr>
                        <a:t>PPCC</a:t>
                      </a:r>
                      <a:endParaRPr lang="en-US" sz="3200" b="1" dirty="0">
                        <a:solidFill>
                          <a:srgbClr val="FFFFFF"/>
                        </a:solidFill>
                        <a:latin typeface="Helvetica"/>
                        <a:cs typeface="Helvetica"/>
                      </a:endParaRPr>
                    </a:p>
                  </a:txBody>
                  <a:tcPr anchor="ctr">
                    <a:solidFill>
                      <a:schemeClr val="tx1">
                        <a:lumMod val="75000"/>
                        <a:lumOff val="25000"/>
                      </a:schemeClr>
                    </a:solidFill>
                  </a:tcPr>
                </a:tc>
                <a:tc>
                  <a:txBody>
                    <a:bodyPr/>
                    <a:lstStyle/>
                    <a:p>
                      <a:pPr algn="ctr"/>
                      <a:r>
                        <a:rPr lang="en-US" sz="2800" dirty="0" smtClean="0"/>
                        <a:t>13,954</a:t>
                      </a:r>
                      <a:endParaRPr lang="en-US" sz="2800" dirty="0"/>
                    </a:p>
                  </a:txBody>
                  <a:tcPr anchor="ctr">
                    <a:lnR w="19050" cap="flat" cmpd="sng" algn="ctr">
                      <a:solidFill>
                        <a:scrgbClr r="0" g="0" b="0"/>
                      </a:solidFill>
                      <a:prstDash val="sysDot"/>
                      <a:round/>
                      <a:headEnd type="none" w="med" len="med"/>
                      <a:tailEnd type="none" w="med" len="med"/>
                    </a:lnR>
                    <a:solidFill>
                      <a:schemeClr val="bg1">
                        <a:lumMod val="65000"/>
                      </a:schemeClr>
                    </a:solidFill>
                  </a:tcPr>
                </a:tc>
                <a:tc>
                  <a:txBody>
                    <a:bodyPr/>
                    <a:lstStyle/>
                    <a:p>
                      <a:pPr algn="ctr"/>
                      <a:r>
                        <a:rPr lang="en-US" sz="2800" dirty="0" smtClean="0"/>
                        <a:t>4.82%</a:t>
                      </a:r>
                      <a:endParaRPr lang="en-US" sz="2800" dirty="0"/>
                    </a:p>
                  </a:txBody>
                  <a:tcPr anchor="ctr">
                    <a:lnL w="19050" cap="flat" cmpd="sng" algn="ctr">
                      <a:solidFill>
                        <a:scrgbClr r="0" g="0" b="0"/>
                      </a:solidFill>
                      <a:prstDash val="sysDot"/>
                      <a:round/>
                      <a:headEnd type="none" w="med" len="med"/>
                      <a:tailEnd type="none" w="med" len="med"/>
                    </a:lnL>
                  </a:tcPr>
                </a:tc>
                <a:tc>
                  <a:txBody>
                    <a:bodyPr/>
                    <a:lstStyle/>
                    <a:p>
                      <a:pPr algn="ctr"/>
                      <a:r>
                        <a:rPr lang="en-US" sz="2800" dirty="0" smtClean="0"/>
                        <a:t>4,270</a:t>
                      </a:r>
                      <a:endParaRPr lang="en-US" sz="2800" dirty="0"/>
                    </a:p>
                  </a:txBody>
                  <a:tcPr anchor="ctr">
                    <a:lnR w="19050" cap="flat" cmpd="sng" algn="ctr">
                      <a:solidFill>
                        <a:scrgbClr r="0" g="0" b="0"/>
                      </a:solidFill>
                      <a:prstDash val="sysDot"/>
                      <a:round/>
                      <a:headEnd type="none" w="med" len="med"/>
                      <a:tailEnd type="none" w="med" len="med"/>
                    </a:lnR>
                    <a:solidFill>
                      <a:schemeClr val="bg1">
                        <a:lumMod val="6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dirty="0" smtClean="0"/>
                        <a:t>5.71%</a:t>
                      </a:r>
                    </a:p>
                  </a:txBody>
                  <a:tcPr anchor="ctr">
                    <a:lnL w="19050" cap="flat" cmpd="sng" algn="ctr">
                      <a:solidFill>
                        <a:scrgbClr r="0" g="0" b="0"/>
                      </a:solidFill>
                      <a:prstDash val="sysDot"/>
                      <a:round/>
                      <a:headEnd type="none" w="med" len="med"/>
                      <a:tailEnd type="none" w="med" len="med"/>
                    </a:lnL>
                  </a:tcPr>
                </a:tc>
              </a:tr>
              <a:tr h="83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FFFF"/>
                          </a:solidFill>
                          <a:latin typeface="Helvetica"/>
                          <a:cs typeface="Helvetica"/>
                        </a:rPr>
                        <a:t>CCCS</a:t>
                      </a:r>
                    </a:p>
                  </a:txBody>
                  <a:tcPr anchor="ctr">
                    <a:solidFill>
                      <a:schemeClr val="tx1">
                        <a:lumMod val="75000"/>
                        <a:lumOff val="25000"/>
                      </a:schemeClr>
                    </a:solidFill>
                  </a:tcPr>
                </a:tc>
                <a:tc>
                  <a:txBody>
                    <a:bodyPr/>
                    <a:lstStyle/>
                    <a:p>
                      <a:pPr algn="ctr"/>
                      <a:r>
                        <a:rPr lang="en-US" sz="2800" dirty="0" smtClean="0"/>
                        <a:t>82,127</a:t>
                      </a:r>
                      <a:endParaRPr lang="en-US" sz="2800" dirty="0"/>
                    </a:p>
                  </a:txBody>
                  <a:tcPr anchor="ctr">
                    <a:lnR w="19050" cap="flat" cmpd="sng" algn="ctr">
                      <a:solidFill>
                        <a:scrgbClr r="0" g="0" b="0"/>
                      </a:solidFill>
                      <a:prstDash val="sysDot"/>
                      <a:round/>
                      <a:headEnd type="none" w="med" len="med"/>
                      <a:tailEnd type="none" w="med" len="med"/>
                    </a:lnR>
                    <a:solidFill>
                      <a:schemeClr val="bg1">
                        <a:lumMod val="65000"/>
                      </a:schemeClr>
                    </a:solidFill>
                  </a:tcPr>
                </a:tc>
                <a:tc>
                  <a:txBody>
                    <a:bodyPr/>
                    <a:lstStyle/>
                    <a:p>
                      <a:pPr algn="ctr"/>
                      <a:r>
                        <a:rPr lang="en-US" sz="2800" dirty="0" smtClean="0"/>
                        <a:t>4.27%</a:t>
                      </a:r>
                      <a:endParaRPr lang="en-US" sz="2800" dirty="0"/>
                    </a:p>
                  </a:txBody>
                  <a:tcPr anchor="ctr">
                    <a:lnL w="19050" cap="flat" cmpd="sng" algn="ctr">
                      <a:solidFill>
                        <a:scrgbClr r="0" g="0" b="0"/>
                      </a:solidFill>
                      <a:prstDash val="sysDot"/>
                      <a:round/>
                      <a:headEnd type="none" w="med" len="med"/>
                      <a:tailEnd type="none" w="med" len="med"/>
                    </a:lnL>
                  </a:tcPr>
                </a:tc>
                <a:tc>
                  <a:txBody>
                    <a:bodyPr/>
                    <a:lstStyle/>
                    <a:p>
                      <a:pPr algn="ctr"/>
                      <a:r>
                        <a:rPr lang="en-US" sz="2800" dirty="0" smtClean="0"/>
                        <a:t>23,605</a:t>
                      </a:r>
                      <a:endParaRPr lang="en-US" sz="2800" dirty="0"/>
                    </a:p>
                  </a:txBody>
                  <a:tcPr anchor="ctr">
                    <a:lnR w="19050" cap="flat" cmpd="sng" algn="ctr">
                      <a:solidFill>
                        <a:scrgbClr r="0" g="0" b="0"/>
                      </a:solidFill>
                      <a:prstDash val="sysDot"/>
                      <a:round/>
                      <a:headEnd type="none" w="med" len="med"/>
                      <a:tailEnd type="none" w="med" len="med"/>
                    </a:lnR>
                    <a:solidFill>
                      <a:schemeClr val="bg1">
                        <a:lumMod val="65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dirty="0" smtClean="0"/>
                        <a:t>4.34%</a:t>
                      </a:r>
                    </a:p>
                  </a:txBody>
                  <a:tcPr anchor="ctr">
                    <a:lnL w="19050" cap="flat" cmpd="sng" algn="ctr">
                      <a:solidFill>
                        <a:scrgbClr r="0" g="0" b="0"/>
                      </a:solidFill>
                      <a:prstDash val="sysDot"/>
                      <a:round/>
                      <a:headEnd type="none" w="med" len="med"/>
                      <a:tailEnd type="none" w="med" len="med"/>
                    </a:lnL>
                  </a:tcPr>
                </a:tc>
              </a:tr>
            </a:tbl>
          </a:graphicData>
        </a:graphic>
      </p:graphicFrame>
    </p:spTree>
    <p:extLst>
      <p:ext uri="{BB962C8B-B14F-4D97-AF65-F5344CB8AC3E}">
        <p14:creationId xmlns:p14="http://schemas.microsoft.com/office/powerpoint/2010/main" val="125364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20</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64687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PPCC </a:t>
            </a:r>
            <a:r>
              <a:rPr lang="en-US" b="1" dirty="0" smtClean="0">
                <a:solidFill>
                  <a:schemeClr val="bg1"/>
                </a:solidFill>
                <a:latin typeface="Helvetica"/>
                <a:cs typeface="Helvetica"/>
              </a:rPr>
              <a:t>Budget Process</a:t>
            </a:r>
            <a:endParaRPr lang="en-US" b="1" dirty="0">
              <a:solidFill>
                <a:schemeClr val="bg1"/>
              </a:solidFill>
              <a:latin typeface="Helvetica"/>
              <a:cs typeface="Helvetica"/>
            </a:endParaRPr>
          </a:p>
        </p:txBody>
      </p:sp>
      <p:sp>
        <p:nvSpPr>
          <p:cNvPr id="11" name="Content Placeholder 2"/>
          <p:cNvSpPr txBox="1">
            <a:spLocks/>
          </p:cNvSpPr>
          <p:nvPr/>
        </p:nvSpPr>
        <p:spPr>
          <a:xfrm>
            <a:off x="1676400" y="1874837"/>
            <a:ext cx="7391400" cy="46021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Helvetica"/>
                <a:cs typeface="Helvetica"/>
              </a:rPr>
              <a:t>Pilot Projects and Campus Improvements</a:t>
            </a:r>
          </a:p>
          <a:p>
            <a:r>
              <a:rPr lang="en-US" sz="2800" dirty="0" smtClean="0">
                <a:latin typeface="Helvetica"/>
                <a:cs typeface="Helvetica"/>
              </a:rPr>
              <a:t>Set aside </a:t>
            </a:r>
            <a:r>
              <a:rPr lang="en-US" sz="2800" dirty="0">
                <a:latin typeface="Helvetica"/>
                <a:cs typeface="Helvetica"/>
              </a:rPr>
              <a:t>$</a:t>
            </a:r>
            <a:r>
              <a:rPr lang="en-US" sz="2800" dirty="0" smtClean="0">
                <a:latin typeface="Helvetica"/>
                <a:cs typeface="Helvetica"/>
              </a:rPr>
              <a:t>200K (</a:t>
            </a:r>
            <a:r>
              <a:rPr lang="en-US" sz="2800" dirty="0">
                <a:latin typeface="Helvetica"/>
                <a:cs typeface="Helvetica"/>
              </a:rPr>
              <a:t>probably) </a:t>
            </a:r>
            <a:endParaRPr lang="en-US" sz="2800" dirty="0" smtClean="0">
              <a:latin typeface="Helvetica"/>
              <a:cs typeface="Helvetica"/>
            </a:endParaRPr>
          </a:p>
          <a:p>
            <a:r>
              <a:rPr lang="en-US" sz="2800" dirty="0" smtClean="0">
                <a:latin typeface="Helvetica"/>
                <a:cs typeface="Helvetica"/>
              </a:rPr>
              <a:t>Immediately seeking proposals due </a:t>
            </a:r>
            <a:br>
              <a:rPr lang="en-US" sz="2800" dirty="0" smtClean="0">
                <a:latin typeface="Helvetica"/>
                <a:cs typeface="Helvetica"/>
              </a:rPr>
            </a:br>
            <a:r>
              <a:rPr lang="en-US" sz="2800" dirty="0" smtClean="0">
                <a:latin typeface="Helvetica"/>
                <a:cs typeface="Helvetica"/>
              </a:rPr>
              <a:t>March 15</a:t>
            </a:r>
            <a:r>
              <a:rPr lang="en-US" sz="2800" baseline="30000" dirty="0" smtClean="0">
                <a:latin typeface="Helvetica"/>
                <a:cs typeface="Helvetica"/>
              </a:rPr>
              <a:t>th</a:t>
            </a:r>
            <a:endParaRPr lang="en-US" sz="2800" dirty="0" smtClean="0">
              <a:latin typeface="Helvetica"/>
              <a:cs typeface="Helvetica"/>
            </a:endParaRPr>
          </a:p>
          <a:p>
            <a:r>
              <a:rPr lang="en-US" sz="2800" dirty="0" smtClean="0">
                <a:latin typeface="Helvetica"/>
                <a:cs typeface="Helvetica"/>
              </a:rPr>
              <a:t>Open to all PPCC employees</a:t>
            </a:r>
          </a:p>
          <a:p>
            <a:r>
              <a:rPr lang="en-US" sz="2800" dirty="0" smtClean="0">
                <a:latin typeface="Helvetica"/>
                <a:cs typeface="Helvetica"/>
              </a:rPr>
              <a:t>Formal process announced by email </a:t>
            </a:r>
            <a:br>
              <a:rPr lang="en-US" sz="2800" dirty="0" smtClean="0">
                <a:latin typeface="Helvetica"/>
                <a:cs typeface="Helvetica"/>
              </a:rPr>
            </a:br>
            <a:r>
              <a:rPr lang="en-US" sz="2800" dirty="0" smtClean="0">
                <a:latin typeface="Helvetica"/>
                <a:cs typeface="Helvetica"/>
              </a:rPr>
              <a:t>next week</a:t>
            </a:r>
            <a:endParaRPr lang="en-US" sz="2800" dirty="0">
              <a:latin typeface="Helvetica"/>
              <a:cs typeface="Helvetica"/>
            </a:endParaRPr>
          </a:p>
        </p:txBody>
      </p:sp>
    </p:spTree>
    <p:extLst>
      <p:ext uri="{BB962C8B-B14F-4D97-AF65-F5344CB8AC3E}">
        <p14:creationId xmlns:p14="http://schemas.microsoft.com/office/powerpoint/2010/main" val="3063952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12 at 2.51.47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48545">
            <a:off x="3342615" y="3019248"/>
            <a:ext cx="3854653" cy="4953000"/>
          </a:xfrm>
          <a:prstGeom prst="rect">
            <a:avLst/>
          </a:prstGeom>
          <a:effectLst>
            <a:outerShdw blurRad="111125" dir="2700000" algn="tl" rotWithShape="0">
              <a:srgbClr val="000000">
                <a:alpha val="43000"/>
              </a:srgbClr>
            </a:outerShdw>
          </a:effectLst>
        </p:spPr>
      </p:pic>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21</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71545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PPCC </a:t>
            </a:r>
            <a:r>
              <a:rPr lang="en-US" b="1" dirty="0" smtClean="0">
                <a:solidFill>
                  <a:schemeClr val="bg1"/>
                </a:solidFill>
                <a:latin typeface="Helvetica"/>
                <a:cs typeface="Helvetica"/>
              </a:rPr>
              <a:t>Strategic Planning</a:t>
            </a:r>
            <a:endParaRPr lang="en-US" b="1" dirty="0">
              <a:solidFill>
                <a:schemeClr val="bg1"/>
              </a:solidFill>
              <a:latin typeface="Helvetica"/>
              <a:cs typeface="Helvetica"/>
            </a:endParaRPr>
          </a:p>
        </p:txBody>
      </p:sp>
      <p:sp>
        <p:nvSpPr>
          <p:cNvPr id="12" name="Content Placeholder 2"/>
          <p:cNvSpPr txBox="1">
            <a:spLocks/>
          </p:cNvSpPr>
          <p:nvPr/>
        </p:nvSpPr>
        <p:spPr>
          <a:xfrm>
            <a:off x="1600200" y="1600200"/>
            <a:ext cx="7086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smtClean="0">
                <a:latin typeface="Helvetica"/>
                <a:cs typeface="Helvetica"/>
              </a:rPr>
              <a:t>PPCC will initiate a strategic planning process to update the work accomplished in 2011.</a:t>
            </a:r>
          </a:p>
          <a:p>
            <a:pPr marL="0" indent="0">
              <a:buFont typeface="Arial"/>
              <a:buNone/>
            </a:pPr>
            <a:endParaRPr lang="en-US" sz="2800" dirty="0">
              <a:latin typeface="Helvetica"/>
              <a:cs typeface="Helvetica"/>
            </a:endParaRPr>
          </a:p>
        </p:txBody>
      </p:sp>
    </p:spTree>
    <p:extLst>
      <p:ext uri="{BB962C8B-B14F-4D97-AF65-F5344CB8AC3E}">
        <p14:creationId xmlns:p14="http://schemas.microsoft.com/office/powerpoint/2010/main" val="3660150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22</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71545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latin typeface="Helvetica"/>
                <a:cs typeface="Helvetica"/>
              </a:rPr>
              <a:t>Web Accessibility </a:t>
            </a:r>
            <a:r>
              <a:rPr lang="en-US" dirty="0" smtClean="0">
                <a:solidFill>
                  <a:schemeClr val="bg1"/>
                </a:solidFill>
                <a:latin typeface="Helvetica Light"/>
                <a:cs typeface="Helvetica Light"/>
              </a:rPr>
              <a:t>Team</a:t>
            </a:r>
            <a:endParaRPr lang="en-US" b="1" dirty="0">
              <a:solidFill>
                <a:schemeClr val="bg1"/>
              </a:solidFill>
              <a:latin typeface="Helvetica"/>
              <a:cs typeface="Helvetica"/>
            </a:endParaRPr>
          </a:p>
        </p:txBody>
      </p:sp>
      <p:sp>
        <p:nvSpPr>
          <p:cNvPr id="11" name="Rectangle 10"/>
          <p:cNvSpPr/>
          <p:nvPr/>
        </p:nvSpPr>
        <p:spPr>
          <a:xfrm>
            <a:off x="1752600" y="1600200"/>
            <a:ext cx="7010400" cy="4278094"/>
          </a:xfrm>
          <a:prstGeom prst="rect">
            <a:avLst/>
          </a:prstGeom>
        </p:spPr>
        <p:txBody>
          <a:bodyPr wrap="square">
            <a:spAutoFit/>
          </a:bodyPr>
          <a:lstStyle/>
          <a:p>
            <a:r>
              <a:rPr lang="en-US" sz="1700" dirty="0" smtClean="0">
                <a:solidFill>
                  <a:srgbClr val="AD1F17"/>
                </a:solidFill>
                <a:latin typeface="Helvetica"/>
                <a:cs typeface="Helvetica"/>
              </a:rPr>
              <a:t>All </a:t>
            </a:r>
            <a:r>
              <a:rPr lang="en-US" sz="1700" dirty="0">
                <a:solidFill>
                  <a:srgbClr val="AD1F17"/>
                </a:solidFill>
                <a:latin typeface="Helvetica"/>
                <a:cs typeface="Helvetica"/>
              </a:rPr>
              <a:t>people, especially those with disabilities, must have universal access to perceive, understand, navigate and interact with a web site. Currently most sites have </a:t>
            </a:r>
            <a:r>
              <a:rPr lang="en-US" sz="1700" b="1" dirty="0">
                <a:solidFill>
                  <a:srgbClr val="AD1F17"/>
                </a:solidFill>
                <a:latin typeface="Helvetica"/>
                <a:cs typeface="Helvetica"/>
              </a:rPr>
              <a:t>barriers</a:t>
            </a:r>
            <a:r>
              <a:rPr lang="en-US" sz="1700" dirty="0">
                <a:solidFill>
                  <a:srgbClr val="AD1F17"/>
                </a:solidFill>
                <a:latin typeface="Helvetica"/>
                <a:cs typeface="Helvetica"/>
              </a:rPr>
              <a:t> making universal access difficult and sometimes impossible.</a:t>
            </a:r>
          </a:p>
          <a:p>
            <a:r>
              <a:rPr lang="en-US" sz="1700" dirty="0">
                <a:latin typeface="Helvetica"/>
                <a:cs typeface="Helvetica"/>
              </a:rPr>
              <a:t> </a:t>
            </a:r>
          </a:p>
          <a:p>
            <a:r>
              <a:rPr lang="en-US" sz="1700" b="1" dirty="0">
                <a:latin typeface="Helvetica"/>
                <a:cs typeface="Helvetica"/>
              </a:rPr>
              <a:t>PPCC &amp; Web Accessibility</a:t>
            </a:r>
            <a:endParaRPr lang="en-US" sz="1700" dirty="0">
              <a:latin typeface="Helvetica"/>
              <a:cs typeface="Helvetica"/>
            </a:endParaRPr>
          </a:p>
          <a:p>
            <a:r>
              <a:rPr lang="en-US" sz="1700" dirty="0">
                <a:latin typeface="Helvetica"/>
                <a:cs typeface="Helvetica"/>
              </a:rPr>
              <a:t>A Web Accessibility team </a:t>
            </a:r>
            <a:r>
              <a:rPr lang="en-US" sz="1700" dirty="0" smtClean="0">
                <a:latin typeface="Helvetica"/>
                <a:cs typeface="Helvetica"/>
              </a:rPr>
              <a:t>formed </a:t>
            </a:r>
            <a:r>
              <a:rPr lang="en-US" sz="1700" dirty="0">
                <a:latin typeface="Helvetica"/>
                <a:cs typeface="Helvetica"/>
              </a:rPr>
              <a:t>to ensure all information and services conform to the Web Accessibility Guidelines 2.0. They will work </a:t>
            </a:r>
            <a:r>
              <a:rPr lang="en-US" sz="1700" dirty="0" smtClean="0">
                <a:latin typeface="Helvetica"/>
                <a:cs typeface="Helvetica"/>
              </a:rPr>
              <a:t>with </a:t>
            </a:r>
            <a:r>
              <a:rPr lang="en-US" sz="1700" dirty="0">
                <a:latin typeface="Helvetica"/>
                <a:cs typeface="Helvetica"/>
              </a:rPr>
              <a:t>all areas of the college.</a:t>
            </a:r>
          </a:p>
          <a:p>
            <a:r>
              <a:rPr lang="en-US" sz="1700" dirty="0">
                <a:latin typeface="Helvetica"/>
                <a:cs typeface="Helvetica"/>
              </a:rPr>
              <a:t> </a:t>
            </a:r>
          </a:p>
          <a:p>
            <a:r>
              <a:rPr lang="en-US" sz="1700" b="1" dirty="0">
                <a:latin typeface="Helvetica"/>
                <a:cs typeface="Helvetica"/>
              </a:rPr>
              <a:t>Accomplishments</a:t>
            </a:r>
            <a:endParaRPr lang="en-US" sz="1700" dirty="0">
              <a:latin typeface="Helvetica"/>
              <a:cs typeface="Helvetica"/>
            </a:endParaRPr>
          </a:p>
          <a:p>
            <a:r>
              <a:rPr lang="en-US" sz="1700" dirty="0" smtClean="0">
                <a:latin typeface="Helvetica"/>
                <a:cs typeface="Helvetica"/>
              </a:rPr>
              <a:t>PPCC Web </a:t>
            </a:r>
            <a:r>
              <a:rPr lang="en-US" sz="1700" dirty="0">
                <a:latin typeface="Helvetica"/>
                <a:cs typeface="Helvetica"/>
              </a:rPr>
              <a:t>A</a:t>
            </a:r>
            <a:r>
              <a:rPr lang="en-US" sz="1700" dirty="0" smtClean="0">
                <a:latin typeface="Helvetica"/>
                <a:cs typeface="Helvetica"/>
              </a:rPr>
              <a:t>ccessibility </a:t>
            </a:r>
            <a:r>
              <a:rPr lang="en-US" sz="1700" dirty="0">
                <a:latin typeface="Helvetica"/>
                <a:cs typeface="Helvetica"/>
              </a:rPr>
              <a:t>P</a:t>
            </a:r>
            <a:r>
              <a:rPr lang="en-US" sz="1700" dirty="0" smtClean="0">
                <a:latin typeface="Helvetica"/>
                <a:cs typeface="Helvetica"/>
              </a:rPr>
              <a:t>lan </a:t>
            </a:r>
            <a:r>
              <a:rPr lang="en-US" sz="1700" dirty="0">
                <a:latin typeface="Helvetica"/>
                <a:cs typeface="Helvetica"/>
              </a:rPr>
              <a:t>submitted to CCCS Dec. 31, 2014</a:t>
            </a:r>
          </a:p>
          <a:p>
            <a:r>
              <a:rPr lang="en-US" sz="1700" dirty="0">
                <a:latin typeface="Helvetica"/>
                <a:cs typeface="Helvetica"/>
              </a:rPr>
              <a:t> </a:t>
            </a:r>
          </a:p>
          <a:p>
            <a:r>
              <a:rPr lang="en-US" sz="1700" b="1" dirty="0">
                <a:latin typeface="Helvetica"/>
                <a:cs typeface="Helvetica"/>
              </a:rPr>
              <a:t>Next Steps</a:t>
            </a:r>
            <a:endParaRPr lang="en-US" sz="1700" dirty="0">
              <a:latin typeface="Helvetica"/>
              <a:cs typeface="Helvetica"/>
            </a:endParaRPr>
          </a:p>
          <a:p>
            <a:r>
              <a:rPr lang="en-US" sz="1700" dirty="0">
                <a:latin typeface="Helvetica"/>
                <a:cs typeface="Helvetica"/>
              </a:rPr>
              <a:t>Planning Phase: January – June 2015</a:t>
            </a:r>
          </a:p>
          <a:p>
            <a:r>
              <a:rPr lang="fr-FR" sz="1700" dirty="0" err="1" smtClean="0">
                <a:latin typeface="Helvetica"/>
                <a:cs typeface="Helvetica"/>
              </a:rPr>
              <a:t>Implementation</a:t>
            </a:r>
            <a:r>
              <a:rPr lang="fr-FR" sz="1700" dirty="0" smtClean="0">
                <a:latin typeface="Helvetica"/>
                <a:cs typeface="Helvetica"/>
              </a:rPr>
              <a:t>: </a:t>
            </a:r>
            <a:r>
              <a:rPr lang="fr-FR" sz="1700" dirty="0">
                <a:latin typeface="Helvetica"/>
                <a:cs typeface="Helvetica"/>
              </a:rPr>
              <a:t>2016 – 2018</a:t>
            </a:r>
            <a:endParaRPr lang="en-US" sz="1700" dirty="0">
              <a:latin typeface="Helvetica"/>
              <a:cs typeface="Helvetica"/>
            </a:endParaRPr>
          </a:p>
        </p:txBody>
      </p:sp>
      <p:sp>
        <p:nvSpPr>
          <p:cNvPr id="2" name="Left Brace 1"/>
          <p:cNvSpPr/>
          <p:nvPr/>
        </p:nvSpPr>
        <p:spPr>
          <a:xfrm>
            <a:off x="1524000" y="1524000"/>
            <a:ext cx="304800" cy="1219200"/>
          </a:xfrm>
          <a:prstGeom prst="leftBrace">
            <a:avLst>
              <a:gd name="adj1" fmla="val 74510"/>
              <a:gd name="adj2" fmla="val 50000"/>
            </a:avLst>
          </a:prstGeom>
          <a:solidFill>
            <a:srgbClr val="AD1F17">
              <a:alpha val="0"/>
            </a:srgbClr>
          </a:solidFill>
          <a:ln>
            <a:solidFill>
              <a:srgbClr val="AD1F1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Left Brace 11"/>
          <p:cNvSpPr/>
          <p:nvPr/>
        </p:nvSpPr>
        <p:spPr>
          <a:xfrm rot="10800000">
            <a:off x="8382000" y="1524000"/>
            <a:ext cx="304800" cy="1219200"/>
          </a:xfrm>
          <a:prstGeom prst="leftBrace">
            <a:avLst>
              <a:gd name="adj1" fmla="val 74510"/>
              <a:gd name="adj2" fmla="val 50000"/>
            </a:avLst>
          </a:prstGeom>
          <a:solidFill>
            <a:srgbClr val="AD1F17">
              <a:alpha val="0"/>
            </a:srgbClr>
          </a:solidFill>
          <a:ln>
            <a:solidFill>
              <a:srgbClr val="AD1F1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4433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23</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44113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PPCC </a:t>
            </a:r>
            <a:r>
              <a:rPr lang="en-US" b="1" dirty="0" smtClean="0">
                <a:solidFill>
                  <a:schemeClr val="bg1"/>
                </a:solidFill>
                <a:latin typeface="Helvetica"/>
                <a:cs typeface="Helvetica"/>
              </a:rPr>
              <a:t>Website</a:t>
            </a:r>
            <a:endParaRPr lang="en-US" b="1" dirty="0">
              <a:solidFill>
                <a:schemeClr val="bg1"/>
              </a:solidFill>
              <a:latin typeface="Helvetica"/>
              <a:cs typeface="Helvetica"/>
            </a:endParaRPr>
          </a:p>
        </p:txBody>
      </p:sp>
      <p:sp>
        <p:nvSpPr>
          <p:cNvPr id="11" name="Content Placeholder 2"/>
          <p:cNvSpPr txBox="1">
            <a:spLocks/>
          </p:cNvSpPr>
          <p:nvPr/>
        </p:nvSpPr>
        <p:spPr>
          <a:xfrm>
            <a:off x="1676400" y="1600201"/>
            <a:ext cx="7010400" cy="2819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Helvetica"/>
                <a:cs typeface="Helvetica"/>
              </a:rPr>
              <a:t>Evolving and Improving</a:t>
            </a:r>
          </a:p>
          <a:p>
            <a:r>
              <a:rPr lang="en-US" sz="2800" dirty="0" smtClean="0">
                <a:latin typeface="Helvetica"/>
                <a:cs typeface="Helvetica"/>
              </a:rPr>
              <a:t>Pilot trainings conducted fall </a:t>
            </a:r>
            <a:r>
              <a:rPr lang="fr-FR" sz="2800" dirty="0" smtClean="0">
                <a:latin typeface="Helvetica"/>
                <a:cs typeface="Helvetica"/>
              </a:rPr>
              <a:t>‘</a:t>
            </a:r>
            <a:r>
              <a:rPr lang="en-US" sz="2800" dirty="0" smtClean="0">
                <a:latin typeface="Helvetica"/>
                <a:cs typeface="Helvetica"/>
              </a:rPr>
              <a:t>14 </a:t>
            </a:r>
          </a:p>
          <a:p>
            <a:r>
              <a:rPr lang="en-US" sz="2800" dirty="0" smtClean="0">
                <a:latin typeface="Helvetica"/>
                <a:cs typeface="Helvetica"/>
              </a:rPr>
              <a:t>Ten department sites scheduled to publish sites this semester</a:t>
            </a:r>
          </a:p>
          <a:p>
            <a:r>
              <a:rPr lang="en-US" sz="2800" dirty="0" smtClean="0">
                <a:latin typeface="Helvetica"/>
                <a:cs typeface="Helvetica"/>
              </a:rPr>
              <a:t>Multiple trainings scheduled for spring</a:t>
            </a:r>
          </a:p>
          <a:p>
            <a:r>
              <a:rPr lang="en-US" sz="2800" dirty="0" smtClean="0">
                <a:latin typeface="Helvetica"/>
                <a:cs typeface="Helvetica"/>
              </a:rPr>
              <a:t>All academic </a:t>
            </a:r>
            <a:r>
              <a:rPr lang="en-US" sz="2800" dirty="0">
                <a:latin typeface="Helvetica"/>
                <a:cs typeface="Helvetica"/>
              </a:rPr>
              <a:t>d</a:t>
            </a:r>
            <a:r>
              <a:rPr lang="en-US" sz="2800" dirty="0" smtClean="0">
                <a:latin typeface="Helvetica"/>
                <a:cs typeface="Helvetica"/>
              </a:rPr>
              <a:t>epartments trained by </a:t>
            </a:r>
            <a:r>
              <a:rPr lang="en-US" sz="2800" dirty="0">
                <a:latin typeface="Helvetica"/>
                <a:cs typeface="Helvetica"/>
              </a:rPr>
              <a:t>J</a:t>
            </a:r>
            <a:r>
              <a:rPr lang="en-US" sz="2800" dirty="0" smtClean="0">
                <a:latin typeface="Helvetica"/>
                <a:cs typeface="Helvetica"/>
              </a:rPr>
              <a:t>uly 2015 to manage content and publish </a:t>
            </a:r>
            <a:r>
              <a:rPr lang="en-US" sz="2800" dirty="0" smtClean="0">
                <a:latin typeface="Helvetica"/>
                <a:cs typeface="Helvetica"/>
              </a:rPr>
              <a:t>live </a:t>
            </a:r>
            <a:r>
              <a:rPr lang="en-US" sz="2800" dirty="0" smtClean="0">
                <a:latin typeface="Helvetica"/>
                <a:cs typeface="Helvetica"/>
              </a:rPr>
              <a:t>sites</a:t>
            </a:r>
          </a:p>
          <a:p>
            <a:pPr marL="0" indent="0">
              <a:buNone/>
            </a:pPr>
            <a:r>
              <a:rPr lang="en-US" sz="2800" dirty="0" smtClean="0">
                <a:latin typeface="Helvetica"/>
                <a:cs typeface="Helvetica"/>
              </a:rPr>
              <a:t>	</a:t>
            </a:r>
            <a:endParaRPr lang="en-US" sz="2800" dirty="0" smtClean="0">
              <a:latin typeface="Helvetica"/>
              <a:cs typeface="Helvetica"/>
            </a:endParaRPr>
          </a:p>
        </p:txBody>
      </p:sp>
    </p:spTree>
    <p:extLst>
      <p:ext uri="{BB962C8B-B14F-4D97-AF65-F5344CB8AC3E}">
        <p14:creationId xmlns:p14="http://schemas.microsoft.com/office/powerpoint/2010/main" val="1816611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24</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60877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PPCC </a:t>
            </a:r>
            <a:r>
              <a:rPr lang="en-US" b="1" dirty="0" smtClean="0">
                <a:solidFill>
                  <a:schemeClr val="bg1"/>
                </a:solidFill>
                <a:latin typeface="Helvetica"/>
                <a:cs typeface="Helvetica"/>
              </a:rPr>
              <a:t>Grants Update</a:t>
            </a:r>
            <a:endParaRPr lang="en-US" b="1" dirty="0">
              <a:solidFill>
                <a:schemeClr val="bg1"/>
              </a:solidFill>
              <a:latin typeface="Helvetica"/>
              <a:cs typeface="Helvetica"/>
            </a:endParaRPr>
          </a:p>
        </p:txBody>
      </p:sp>
      <p:sp>
        <p:nvSpPr>
          <p:cNvPr id="12" name="Content Placeholder 2"/>
          <p:cNvSpPr txBox="1">
            <a:spLocks/>
          </p:cNvSpPr>
          <p:nvPr/>
        </p:nvSpPr>
        <p:spPr>
          <a:xfrm>
            <a:off x="1752600" y="2362200"/>
            <a:ext cx="7010400" cy="1905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Helvetica"/>
                <a:cs typeface="Helvetica"/>
              </a:rPr>
              <a:t>$6.3 M in awarded grants</a:t>
            </a:r>
            <a:br>
              <a:rPr lang="en-US" dirty="0" smtClean="0">
                <a:latin typeface="Helvetica"/>
                <a:cs typeface="Helvetica"/>
              </a:rPr>
            </a:br>
            <a:endParaRPr lang="en-US" dirty="0" smtClean="0">
              <a:latin typeface="Helvetica"/>
              <a:cs typeface="Helvetica"/>
            </a:endParaRPr>
          </a:p>
          <a:p>
            <a:r>
              <a:rPr lang="en-US" dirty="0" smtClean="0">
                <a:latin typeface="Helvetica"/>
                <a:cs typeface="Helvetica"/>
              </a:rPr>
              <a:t>$1.5 M in pending grants</a:t>
            </a:r>
            <a:br>
              <a:rPr lang="en-US" dirty="0" smtClean="0">
                <a:latin typeface="Helvetica"/>
                <a:cs typeface="Helvetica"/>
              </a:rPr>
            </a:br>
            <a:endParaRPr lang="en-US" dirty="0" smtClean="0">
              <a:latin typeface="Helvetica"/>
              <a:cs typeface="Helvetica"/>
            </a:endParaRPr>
          </a:p>
          <a:p>
            <a:r>
              <a:rPr lang="en-US" dirty="0">
                <a:latin typeface="Helvetica"/>
                <a:cs typeface="Helvetica"/>
              </a:rPr>
              <a:t>$3.4 M </a:t>
            </a:r>
            <a:r>
              <a:rPr lang="en-US" dirty="0" smtClean="0">
                <a:latin typeface="Helvetica"/>
                <a:cs typeface="Helvetica"/>
              </a:rPr>
              <a:t>grants in development</a:t>
            </a:r>
            <a:endParaRPr lang="en-US" dirty="0">
              <a:latin typeface="Helvetica"/>
              <a:cs typeface="Helvetica"/>
            </a:endParaRPr>
          </a:p>
        </p:txBody>
      </p:sp>
    </p:spTree>
    <p:extLst>
      <p:ext uri="{BB962C8B-B14F-4D97-AF65-F5344CB8AC3E}">
        <p14:creationId xmlns:p14="http://schemas.microsoft.com/office/powerpoint/2010/main" val="4030738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743200"/>
            <a:ext cx="2286000" cy="3505200"/>
          </a:xfrm>
          <a:prstGeom prst="rect">
            <a:avLst/>
          </a:prstGeom>
          <a:blipFill rotWithShape="1">
            <a:blip r:embed="rId3" cstate="screen">
              <a:extLst>
                <a:ext uri="{28A0092B-C50C-407E-A947-70E740481C1C}">
                  <a14:useLocalDpi xmlns:a14="http://schemas.microsoft.com/office/drawing/2010/main"/>
                </a:ext>
              </a:extLst>
            </a:blip>
            <a:srcRect/>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286000" y="2743200"/>
            <a:ext cx="2286000" cy="3505200"/>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4572000" y="2743200"/>
            <a:ext cx="2286000" cy="3505200"/>
          </a:xfrm>
          <a:prstGeom prst="rect">
            <a:avLst/>
          </a:prstGeom>
          <a:blipFill rotWithShape="1">
            <a:blip r:embed="rId5" cstate="screen">
              <a:extLst>
                <a:ext uri="{28A0092B-C50C-407E-A947-70E740481C1C}">
                  <a14:useLocalDpi xmlns:a14="http://schemas.microsoft.com/office/drawing/2010/main"/>
                </a:ext>
              </a:extLst>
            </a:blip>
            <a:srcRect/>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6858000" y="2743200"/>
            <a:ext cx="2286000" cy="3505200"/>
          </a:xfrm>
          <a:prstGeom prst="rect">
            <a:avLst/>
          </a:prstGeom>
          <a:blipFill rotWithShape="1">
            <a:blip r:embed="rId6" cstate="screen">
              <a:extLst>
                <a:ext uri="{28A0092B-C50C-407E-A947-70E740481C1C}">
                  <a14:useLocalDpi xmlns:a14="http://schemas.microsoft.com/office/drawing/2010/main"/>
                </a:ext>
              </a:extLst>
            </a:blip>
            <a:srcRect/>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0" y="1524000"/>
            <a:ext cx="2286000" cy="1219200"/>
          </a:xfrm>
          <a:prstGeom prst="rect">
            <a:avLst/>
          </a:prstGeom>
          <a:solidFill>
            <a:srgbClr val="AD1F1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0" name="Rectangle 19"/>
          <p:cNvSpPr/>
          <p:nvPr/>
        </p:nvSpPr>
        <p:spPr>
          <a:xfrm>
            <a:off x="2286000" y="1524000"/>
            <a:ext cx="2286000" cy="1219200"/>
          </a:xfrm>
          <a:prstGeom prst="rect">
            <a:avLst/>
          </a:prstGeom>
          <a:solidFill>
            <a:srgbClr val="AD1F1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4572000" y="1524000"/>
            <a:ext cx="2286000" cy="1219200"/>
          </a:xfrm>
          <a:prstGeom prst="rect">
            <a:avLst/>
          </a:prstGeom>
          <a:solidFill>
            <a:srgbClr val="AD1F1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6858000" y="1524000"/>
            <a:ext cx="2286000" cy="1219200"/>
          </a:xfrm>
          <a:prstGeom prst="rect">
            <a:avLst/>
          </a:prstGeom>
          <a:solidFill>
            <a:srgbClr val="AD1F1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25</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75355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Capital Projects</a:t>
            </a:r>
            <a:r>
              <a:rPr lang="en-US" b="1" dirty="0" smtClean="0">
                <a:solidFill>
                  <a:schemeClr val="bg1"/>
                </a:solidFill>
                <a:latin typeface="Helvetica"/>
                <a:cs typeface="Helvetica"/>
              </a:rPr>
              <a:t> Completed</a:t>
            </a:r>
            <a:endParaRPr lang="en-US" b="1" dirty="0">
              <a:solidFill>
                <a:schemeClr val="bg1"/>
              </a:solidFill>
              <a:latin typeface="Helvetica"/>
              <a:cs typeface="Helvetica"/>
            </a:endParaRPr>
          </a:p>
        </p:txBody>
      </p:sp>
      <p:sp>
        <p:nvSpPr>
          <p:cNvPr id="2" name="Rectangle 1"/>
          <p:cNvSpPr/>
          <p:nvPr/>
        </p:nvSpPr>
        <p:spPr>
          <a:xfrm>
            <a:off x="0" y="1667470"/>
            <a:ext cx="2209800" cy="923330"/>
          </a:xfrm>
          <a:prstGeom prst="rect">
            <a:avLst/>
          </a:prstGeom>
        </p:spPr>
        <p:txBody>
          <a:bodyPr wrap="square">
            <a:spAutoFit/>
          </a:bodyPr>
          <a:lstStyle/>
          <a:p>
            <a:pPr algn="ctr"/>
            <a:r>
              <a:rPr lang="en-US" dirty="0" smtClean="0">
                <a:solidFill>
                  <a:schemeClr val="bg1"/>
                </a:solidFill>
                <a:latin typeface="Helvetica"/>
                <a:cs typeface="Helvetica"/>
              </a:rPr>
              <a:t>CC Phase </a:t>
            </a:r>
            <a:r>
              <a:rPr lang="en-US" dirty="0">
                <a:solidFill>
                  <a:schemeClr val="bg1"/>
                </a:solidFill>
                <a:latin typeface="Helvetica"/>
                <a:cs typeface="Helvetica"/>
              </a:rPr>
              <a:t>I Boiler Replacement </a:t>
            </a:r>
            <a:r>
              <a:rPr lang="en-US" dirty="0" smtClean="0">
                <a:solidFill>
                  <a:schemeClr val="bg1"/>
                </a:solidFill>
                <a:latin typeface="Helvetica"/>
                <a:cs typeface="Helvetica"/>
              </a:rPr>
              <a:t>$</a:t>
            </a:r>
            <a:r>
              <a:rPr lang="en-US" dirty="0">
                <a:solidFill>
                  <a:schemeClr val="bg1"/>
                </a:solidFill>
                <a:latin typeface="Helvetica"/>
                <a:cs typeface="Helvetica"/>
              </a:rPr>
              <a:t>725,000</a:t>
            </a:r>
            <a:endParaRPr lang="en-US" dirty="0">
              <a:solidFill>
                <a:schemeClr val="bg1"/>
              </a:solidFill>
            </a:endParaRPr>
          </a:p>
        </p:txBody>
      </p:sp>
      <p:sp>
        <p:nvSpPr>
          <p:cNvPr id="3" name="Rectangle 2"/>
          <p:cNvSpPr/>
          <p:nvPr/>
        </p:nvSpPr>
        <p:spPr>
          <a:xfrm>
            <a:off x="2438400" y="1676400"/>
            <a:ext cx="1981200" cy="646331"/>
          </a:xfrm>
          <a:prstGeom prst="rect">
            <a:avLst/>
          </a:prstGeom>
        </p:spPr>
        <p:txBody>
          <a:bodyPr wrap="square">
            <a:spAutoFit/>
          </a:bodyPr>
          <a:lstStyle/>
          <a:p>
            <a:pPr algn="ctr"/>
            <a:r>
              <a:rPr lang="en-US" dirty="0">
                <a:solidFill>
                  <a:srgbClr val="FFFFFF"/>
                </a:solidFill>
                <a:latin typeface="Helvetica"/>
                <a:cs typeface="Helvetica"/>
              </a:rPr>
              <a:t>CC B208 </a:t>
            </a:r>
            <a:r>
              <a:rPr lang="en-US" dirty="0" smtClean="0">
                <a:solidFill>
                  <a:srgbClr val="FFFFFF"/>
                </a:solidFill>
                <a:latin typeface="Helvetica"/>
                <a:cs typeface="Helvetica"/>
              </a:rPr>
              <a:t>     HVAC </a:t>
            </a:r>
            <a:r>
              <a:rPr lang="en-US" dirty="0">
                <a:solidFill>
                  <a:srgbClr val="FFFFFF"/>
                </a:solidFill>
                <a:latin typeface="Helvetica"/>
                <a:cs typeface="Helvetica"/>
              </a:rPr>
              <a:t>Classroom</a:t>
            </a:r>
          </a:p>
        </p:txBody>
      </p:sp>
      <p:sp>
        <p:nvSpPr>
          <p:cNvPr id="4" name="Rectangle 3"/>
          <p:cNvSpPr/>
          <p:nvPr/>
        </p:nvSpPr>
        <p:spPr>
          <a:xfrm>
            <a:off x="4724401" y="1667470"/>
            <a:ext cx="1905000" cy="923330"/>
          </a:xfrm>
          <a:prstGeom prst="rect">
            <a:avLst/>
          </a:prstGeom>
        </p:spPr>
        <p:txBody>
          <a:bodyPr wrap="square">
            <a:spAutoFit/>
          </a:bodyPr>
          <a:lstStyle/>
          <a:p>
            <a:pPr algn="ctr"/>
            <a:r>
              <a:rPr lang="en-US" dirty="0" smtClean="0">
                <a:solidFill>
                  <a:srgbClr val="FFFFFF"/>
                </a:solidFill>
                <a:latin typeface="Helvetica"/>
                <a:cs typeface="Helvetica"/>
              </a:rPr>
              <a:t>CC Smoking </a:t>
            </a:r>
            <a:r>
              <a:rPr lang="en-US" dirty="0">
                <a:solidFill>
                  <a:srgbClr val="FFFFFF"/>
                </a:solidFill>
                <a:latin typeface="Helvetica"/>
                <a:cs typeface="Helvetica"/>
              </a:rPr>
              <a:t>Structure </a:t>
            </a:r>
            <a:r>
              <a:rPr lang="en-US" dirty="0" smtClean="0">
                <a:solidFill>
                  <a:srgbClr val="FFFFFF"/>
                </a:solidFill>
                <a:latin typeface="Helvetica"/>
                <a:cs typeface="Helvetica"/>
              </a:rPr>
              <a:t> </a:t>
            </a:r>
            <a:r>
              <a:rPr lang="en-US" dirty="0">
                <a:solidFill>
                  <a:srgbClr val="FFFFFF"/>
                </a:solidFill>
                <a:latin typeface="Helvetica"/>
                <a:cs typeface="Helvetica"/>
              </a:rPr>
              <a:t>$20,000</a:t>
            </a:r>
          </a:p>
        </p:txBody>
      </p:sp>
      <p:sp>
        <p:nvSpPr>
          <p:cNvPr id="12" name="Rectangle 11"/>
          <p:cNvSpPr/>
          <p:nvPr/>
        </p:nvSpPr>
        <p:spPr>
          <a:xfrm>
            <a:off x="7239000" y="1667470"/>
            <a:ext cx="1600200" cy="923330"/>
          </a:xfrm>
          <a:prstGeom prst="rect">
            <a:avLst/>
          </a:prstGeom>
        </p:spPr>
        <p:txBody>
          <a:bodyPr wrap="square">
            <a:spAutoFit/>
          </a:bodyPr>
          <a:lstStyle/>
          <a:p>
            <a:pPr algn="ctr"/>
            <a:r>
              <a:rPr lang="en-US" dirty="0" smtClean="0">
                <a:solidFill>
                  <a:srgbClr val="FFFFFF"/>
                </a:solidFill>
                <a:latin typeface="Helvetica"/>
                <a:cs typeface="Helvetica"/>
              </a:rPr>
              <a:t>CC Relocated </a:t>
            </a:r>
            <a:r>
              <a:rPr lang="en-US" dirty="0">
                <a:solidFill>
                  <a:srgbClr val="FFFFFF"/>
                </a:solidFill>
                <a:latin typeface="Helvetica"/>
                <a:cs typeface="Helvetica"/>
              </a:rPr>
              <a:t>Archives</a:t>
            </a:r>
            <a:endParaRPr lang="en-US" sz="3600" b="1" dirty="0">
              <a:solidFill>
                <a:srgbClr val="FFFFFF"/>
              </a:solidFill>
              <a:latin typeface="Helvetica"/>
              <a:cs typeface="Helvetica"/>
            </a:endParaRPr>
          </a:p>
        </p:txBody>
      </p:sp>
    </p:spTree>
    <p:extLst>
      <p:ext uri="{BB962C8B-B14F-4D97-AF65-F5344CB8AC3E}">
        <p14:creationId xmlns:p14="http://schemas.microsoft.com/office/powerpoint/2010/main" val="574803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p:nvPr/>
        </p:nvSpPr>
        <p:spPr>
          <a:xfrm>
            <a:off x="304800" y="0"/>
            <a:ext cx="8842248" cy="6327648"/>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2127088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2127088 w 7450855"/>
              <a:gd name="connsiteY4" fmla="*/ 0 h 6858000"/>
              <a:gd name="connsiteX0" fmla="*/ 1377720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1377720 w 745085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855" h="6858000">
                <a:moveTo>
                  <a:pt x="1377720" y="0"/>
                </a:moveTo>
                <a:lnTo>
                  <a:pt x="7450855" y="0"/>
                </a:lnTo>
                <a:lnTo>
                  <a:pt x="7450855" y="6858000"/>
                </a:lnTo>
                <a:lnTo>
                  <a:pt x="0" y="6858000"/>
                </a:lnTo>
                <a:lnTo>
                  <a:pt x="1377720" y="0"/>
                </a:lnTo>
                <a:close/>
              </a:path>
            </a:pathLst>
          </a:custGeom>
          <a:blipFill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5"/>
          <p:cNvSpPr/>
          <p:nvPr/>
        </p:nvSpPr>
        <p:spPr>
          <a:xfrm>
            <a:off x="305141" y="-1"/>
            <a:ext cx="8842248" cy="6327648"/>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2127088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2127088 w 7450855"/>
              <a:gd name="connsiteY4" fmla="*/ 0 h 6858000"/>
              <a:gd name="connsiteX0" fmla="*/ 1377720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1377720 w 745085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855" h="6858000">
                <a:moveTo>
                  <a:pt x="1377720" y="0"/>
                </a:moveTo>
                <a:lnTo>
                  <a:pt x="7450855" y="0"/>
                </a:lnTo>
                <a:lnTo>
                  <a:pt x="7450855" y="6858000"/>
                </a:lnTo>
                <a:lnTo>
                  <a:pt x="0" y="6858000"/>
                </a:lnTo>
                <a:lnTo>
                  <a:pt x="1377720" y="0"/>
                </a:lnTo>
                <a:close/>
              </a:path>
            </a:pathLst>
          </a:custGeom>
          <a:solidFill>
            <a:schemeClr val="bg1">
              <a:lumMod val="50000"/>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26</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61639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210569"/>
            <a:ext cx="7609541" cy="108483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600" dirty="0" smtClean="0">
                <a:solidFill>
                  <a:schemeClr val="bg1"/>
                </a:solidFill>
                <a:latin typeface="Helvetica Light"/>
                <a:cs typeface="Helvetica Light"/>
              </a:rPr>
              <a:t>Capital Projects</a:t>
            </a:r>
            <a:r>
              <a:rPr lang="en-US" sz="3600" b="1" dirty="0" smtClean="0">
                <a:solidFill>
                  <a:schemeClr val="bg1"/>
                </a:solidFill>
                <a:latin typeface="Helvetica"/>
                <a:cs typeface="Helvetica"/>
              </a:rPr>
              <a:t> Upcoming</a:t>
            </a:r>
          </a:p>
          <a:p>
            <a:pPr algn="l">
              <a:lnSpc>
                <a:spcPct val="120000"/>
              </a:lnSpc>
            </a:pPr>
            <a:r>
              <a:rPr lang="en-US" sz="1800" dirty="0" smtClean="0">
                <a:solidFill>
                  <a:schemeClr val="bg1"/>
                </a:solidFill>
                <a:latin typeface="Helvetica Light"/>
                <a:cs typeface="Helvetica Light"/>
              </a:rPr>
              <a:t>DOWNTOWN STUDIO CAMPUS</a:t>
            </a:r>
          </a:p>
          <a:p>
            <a:pPr algn="l"/>
            <a:endParaRPr lang="en-US" sz="2800" b="1" dirty="0">
              <a:solidFill>
                <a:schemeClr val="bg1"/>
              </a:solidFill>
              <a:latin typeface="Helvetica"/>
              <a:cs typeface="Helvetica"/>
            </a:endParaRPr>
          </a:p>
        </p:txBody>
      </p:sp>
      <p:sp>
        <p:nvSpPr>
          <p:cNvPr id="13" name="Title 1"/>
          <p:cNvSpPr txBox="1">
            <a:spLocks/>
          </p:cNvSpPr>
          <p:nvPr/>
        </p:nvSpPr>
        <p:spPr>
          <a:xfrm rot="21128469">
            <a:off x="1257632" y="3029744"/>
            <a:ext cx="7609541" cy="108483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7200" b="1" dirty="0" smtClean="0">
                <a:solidFill>
                  <a:srgbClr val="AD1F17"/>
                </a:solidFill>
                <a:latin typeface="Helvetica"/>
                <a:cs typeface="Helvetica"/>
              </a:rPr>
              <a:t>STILL COMING!</a:t>
            </a:r>
            <a:endParaRPr lang="en-US" sz="7200" b="1" dirty="0">
              <a:solidFill>
                <a:srgbClr val="AD1F17"/>
              </a:solidFill>
              <a:latin typeface="Helvetica"/>
              <a:cs typeface="Helvetica"/>
            </a:endParaRPr>
          </a:p>
        </p:txBody>
      </p:sp>
      <p:sp>
        <p:nvSpPr>
          <p:cNvPr id="2" name="Rectangle 1"/>
          <p:cNvSpPr/>
          <p:nvPr/>
        </p:nvSpPr>
        <p:spPr>
          <a:xfrm rot="21138977">
            <a:off x="1268006" y="3099711"/>
            <a:ext cx="7696200" cy="1246877"/>
          </a:xfrm>
          <a:prstGeom prst="rect">
            <a:avLst/>
          </a:prstGeom>
          <a:noFill/>
          <a:ln w="127000">
            <a:solidFill>
              <a:srgbClr val="AD1F17"/>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65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p:nvPr/>
        </p:nvSpPr>
        <p:spPr>
          <a:xfrm>
            <a:off x="304800" y="0"/>
            <a:ext cx="8842248" cy="6327648"/>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2127088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2127088 w 7450855"/>
              <a:gd name="connsiteY4" fmla="*/ 0 h 6858000"/>
              <a:gd name="connsiteX0" fmla="*/ 1377720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1377720 w 745085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855" h="6858000">
                <a:moveTo>
                  <a:pt x="1377720" y="0"/>
                </a:moveTo>
                <a:lnTo>
                  <a:pt x="7450855" y="0"/>
                </a:lnTo>
                <a:lnTo>
                  <a:pt x="7450855" y="6858000"/>
                </a:lnTo>
                <a:lnTo>
                  <a:pt x="0" y="6858000"/>
                </a:lnTo>
                <a:lnTo>
                  <a:pt x="1377720" y="0"/>
                </a:lnTo>
                <a:close/>
              </a:path>
            </a:pathLst>
          </a:custGeom>
          <a:blipFill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27</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61639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210569"/>
            <a:ext cx="7609541" cy="108483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3600" dirty="0" smtClean="0">
                <a:solidFill>
                  <a:schemeClr val="bg1"/>
                </a:solidFill>
                <a:latin typeface="Helvetica Light"/>
                <a:cs typeface="Helvetica Light"/>
              </a:rPr>
              <a:t>Capital Projects</a:t>
            </a:r>
            <a:r>
              <a:rPr lang="en-US" sz="3600" b="1" dirty="0" smtClean="0">
                <a:solidFill>
                  <a:schemeClr val="bg1"/>
                </a:solidFill>
                <a:latin typeface="Helvetica"/>
                <a:cs typeface="Helvetica"/>
              </a:rPr>
              <a:t> Upcoming</a:t>
            </a:r>
          </a:p>
          <a:p>
            <a:pPr algn="l">
              <a:lnSpc>
                <a:spcPct val="120000"/>
              </a:lnSpc>
            </a:pPr>
            <a:r>
              <a:rPr lang="en-US" sz="1800" dirty="0" smtClean="0">
                <a:solidFill>
                  <a:schemeClr val="bg1"/>
                </a:solidFill>
                <a:latin typeface="Helvetica Light"/>
                <a:cs typeface="Helvetica Light"/>
              </a:rPr>
              <a:t>LEARNING COMMONS/ENROLLMENT SERVICES</a:t>
            </a:r>
          </a:p>
          <a:p>
            <a:pPr algn="l"/>
            <a:endParaRPr lang="en-US" sz="2800" b="1" dirty="0">
              <a:solidFill>
                <a:schemeClr val="bg1"/>
              </a:solidFill>
              <a:latin typeface="Helvetica"/>
              <a:cs typeface="Helvetica"/>
            </a:endParaRPr>
          </a:p>
        </p:txBody>
      </p:sp>
    </p:spTree>
    <p:extLst>
      <p:ext uri="{BB962C8B-B14F-4D97-AF65-F5344CB8AC3E}">
        <p14:creationId xmlns:p14="http://schemas.microsoft.com/office/powerpoint/2010/main" val="1364648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28</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75355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Capital Projects</a:t>
            </a:r>
            <a:r>
              <a:rPr lang="en-US" b="1" dirty="0" smtClean="0">
                <a:solidFill>
                  <a:schemeClr val="bg1"/>
                </a:solidFill>
                <a:latin typeface="Helvetica"/>
                <a:cs typeface="Helvetica"/>
              </a:rPr>
              <a:t> Upcoming</a:t>
            </a:r>
            <a:endParaRPr lang="en-US" b="1" dirty="0">
              <a:solidFill>
                <a:schemeClr val="bg1"/>
              </a:solidFill>
              <a:latin typeface="Helvetica"/>
              <a:cs typeface="Helvetica"/>
            </a:endParaRPr>
          </a:p>
        </p:txBody>
      </p:sp>
      <p:graphicFrame>
        <p:nvGraphicFramePr>
          <p:cNvPr id="2" name="Table 1"/>
          <p:cNvGraphicFramePr>
            <a:graphicFrameLocks noGrp="1"/>
          </p:cNvGraphicFramePr>
          <p:nvPr>
            <p:extLst>
              <p:ext uri="{D42A27DB-BD31-4B8C-83A1-F6EECF244321}">
                <p14:modId xmlns:p14="http://schemas.microsoft.com/office/powerpoint/2010/main" val="3311468213"/>
              </p:ext>
            </p:extLst>
          </p:nvPr>
        </p:nvGraphicFramePr>
        <p:xfrm>
          <a:off x="2057400" y="2286000"/>
          <a:ext cx="6096000" cy="2661920"/>
        </p:xfrm>
        <a:graphic>
          <a:graphicData uri="http://schemas.openxmlformats.org/drawingml/2006/table">
            <a:tbl>
              <a:tblPr firstRow="1" bandRow="1">
                <a:tableStyleId>{793D81CF-94F2-401A-BA57-92F5A7B2D0C5}</a:tableStyleId>
              </a:tblPr>
              <a:tblGrid>
                <a:gridCol w="2032000"/>
                <a:gridCol w="2032000"/>
                <a:gridCol w="2032000"/>
              </a:tblGrid>
              <a:tr h="370840">
                <a:tc gridSpan="3">
                  <a:txBody>
                    <a:bodyPr/>
                    <a:lstStyle/>
                    <a:p>
                      <a:pPr algn="ctr"/>
                      <a:r>
                        <a:rPr lang="en-US" sz="2400" dirty="0" smtClean="0">
                          <a:solidFill>
                            <a:schemeClr val="bg1"/>
                          </a:solidFill>
                          <a:latin typeface="Helvetica"/>
                          <a:cs typeface="Helvetica"/>
                        </a:rPr>
                        <a:t>Classroom Improvements</a:t>
                      </a:r>
                      <a:endParaRPr lang="en-US" sz="2400" dirty="0">
                        <a:solidFill>
                          <a:schemeClr val="bg1"/>
                        </a:solidFill>
                        <a:latin typeface="Helvetica"/>
                        <a:cs typeface="Helvetica"/>
                      </a:endParaRPr>
                    </a:p>
                  </a:txBody>
                  <a:tcPr/>
                </a:tc>
                <a:tc hMerge="1">
                  <a:txBody>
                    <a:bodyPr/>
                    <a:lstStyle/>
                    <a:p>
                      <a:endParaRPr lang="en-US" dirty="0"/>
                    </a:p>
                  </a:txBody>
                  <a:tcPr/>
                </a:tc>
                <a:tc hMerge="1">
                  <a:txBody>
                    <a:bodyPr/>
                    <a:lstStyle/>
                    <a:p>
                      <a:endParaRPr lang="en-US" dirty="0"/>
                    </a:p>
                  </a:txBody>
                  <a:tcPr/>
                </a:tc>
              </a:tr>
              <a:tr h="370840">
                <a:tc gridSpan="3">
                  <a:txBody>
                    <a:bodyPr/>
                    <a:lstStyle/>
                    <a:p>
                      <a:pPr algn="ctr"/>
                      <a:r>
                        <a:rPr lang="en-US" dirty="0" smtClean="0">
                          <a:solidFill>
                            <a:schemeClr val="tx1"/>
                          </a:solidFill>
                          <a:latin typeface="Helvetica"/>
                          <a:cs typeface="Helvetica"/>
                        </a:rPr>
                        <a:t>Year Two</a:t>
                      </a:r>
                      <a:endParaRPr lang="en-US" dirty="0">
                        <a:solidFill>
                          <a:schemeClr val="tx1"/>
                        </a:solidFill>
                        <a:latin typeface="Helvetica"/>
                        <a:cs typeface="Helvetica"/>
                      </a:endParaRPr>
                    </a:p>
                  </a:txBody>
                  <a:tcPr>
                    <a:solidFill>
                      <a:schemeClr val="bg1"/>
                    </a:solidFill>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solidFill>
                            <a:srgbClr val="FFFFFF"/>
                          </a:solidFill>
                          <a:latin typeface="Helvetica"/>
                          <a:cs typeface="Helvetica"/>
                        </a:rPr>
                        <a:t>CC</a:t>
                      </a:r>
                      <a:endParaRPr lang="en-US" dirty="0">
                        <a:solidFill>
                          <a:srgbClr val="FFFFFF"/>
                        </a:solidFill>
                        <a:latin typeface="Helvetica"/>
                        <a:cs typeface="Helvetica"/>
                      </a:endParaRPr>
                    </a:p>
                  </a:txBody>
                  <a:tcPr>
                    <a:lnR w="12700" cap="flat" cmpd="sng" algn="ctr">
                      <a:solidFill>
                        <a:scrgbClr r="0" g="0" b="0"/>
                      </a:solidFill>
                      <a:prstDash val="solid"/>
                      <a:round/>
                      <a:headEnd type="none" w="med" len="med"/>
                      <a:tailEnd type="none" w="med" len="med"/>
                    </a:lnR>
                    <a:solidFill>
                      <a:srgbClr val="AD1F17"/>
                    </a:solidFill>
                  </a:tcPr>
                </a:tc>
                <a:tc>
                  <a:txBody>
                    <a:bodyPr/>
                    <a:lstStyle/>
                    <a:p>
                      <a:pPr algn="ctr"/>
                      <a:r>
                        <a:rPr lang="en-US" dirty="0" smtClean="0">
                          <a:solidFill>
                            <a:srgbClr val="FFFFFF"/>
                          </a:solidFill>
                          <a:latin typeface="Helvetica"/>
                          <a:cs typeface="Helvetica"/>
                        </a:rPr>
                        <a:t>DTSC</a:t>
                      </a:r>
                      <a:endParaRPr lang="en-US" dirty="0">
                        <a:solidFill>
                          <a:srgbClr val="FFFFFF"/>
                        </a:solidFill>
                        <a:latin typeface="Helvetica"/>
                        <a:cs typeface="Helvetic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rgbClr val="AD1F17"/>
                    </a:solidFill>
                  </a:tcPr>
                </a:tc>
                <a:tc>
                  <a:txBody>
                    <a:bodyPr/>
                    <a:lstStyle/>
                    <a:p>
                      <a:pPr algn="ctr"/>
                      <a:r>
                        <a:rPr lang="en-US" dirty="0" smtClean="0">
                          <a:solidFill>
                            <a:srgbClr val="FFFFFF"/>
                          </a:solidFill>
                          <a:latin typeface="Helvetica"/>
                          <a:cs typeface="Helvetica"/>
                        </a:rPr>
                        <a:t>RRC</a:t>
                      </a:r>
                      <a:endParaRPr lang="en-US" dirty="0">
                        <a:solidFill>
                          <a:srgbClr val="FFFFFF"/>
                        </a:solidFill>
                        <a:latin typeface="Helvetica"/>
                        <a:cs typeface="Helvetica"/>
                      </a:endParaRPr>
                    </a:p>
                  </a:txBody>
                  <a:tcPr>
                    <a:lnL w="12700" cap="flat" cmpd="sng" algn="ctr">
                      <a:solidFill>
                        <a:scrgbClr r="0" g="0" b="0"/>
                      </a:solidFill>
                      <a:prstDash val="solid"/>
                      <a:round/>
                      <a:headEnd type="none" w="med" len="med"/>
                      <a:tailEnd type="none" w="med" len="med"/>
                    </a:lnL>
                    <a:solidFill>
                      <a:srgbClr val="AD1F17"/>
                    </a:solidFill>
                  </a:tcPr>
                </a:tc>
              </a:tr>
              <a:tr h="370840">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Helvetica"/>
                          <a:cs typeface="Helvetica"/>
                        </a:rPr>
                        <a:t>A156, A172, A216b, A216c, A250, A254</a:t>
                      </a:r>
                    </a:p>
                  </a:txBody>
                  <a:tcPr>
                    <a:lnR w="12700" cap="flat" cmpd="sng" algn="ctr">
                      <a:solidFill>
                        <a:scrgbClr r="0" g="0" b="0"/>
                      </a:solidFill>
                      <a:prstDash val="solid"/>
                      <a:round/>
                      <a:headEnd type="none" w="med" len="med"/>
                      <a:tailEnd type="none" w="med" len="med"/>
                    </a:lnR>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Helvetica"/>
                          <a:cs typeface="Helvetica"/>
                        </a:rPr>
                        <a:t>N214, N216, N218, N220, N222, N224, N226, S205, S215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1800" dirty="0" smtClean="0">
                          <a:latin typeface="Helvetica"/>
                          <a:cs typeface="Helvetica"/>
                        </a:rPr>
                        <a:t>E102, E109, E112, W113</a:t>
                      </a:r>
                    </a:p>
                  </a:txBody>
                  <a:tcPr>
                    <a:lnL w="12700" cap="flat" cmpd="sng" algn="ctr">
                      <a:solidFill>
                        <a:scrgbClr r="0" g="0" b="0"/>
                      </a:solidFill>
                      <a:prstDash val="solid"/>
                      <a:round/>
                      <a:headEnd type="none" w="med" len="med"/>
                      <a:tailEnd type="none" w="med" len="med"/>
                    </a:lnL>
                  </a:tcPr>
                </a:tc>
              </a:tr>
            </a:tbl>
          </a:graphicData>
        </a:graphic>
      </p:graphicFrame>
      <p:sp>
        <p:nvSpPr>
          <p:cNvPr id="3" name="Rectangle 2"/>
          <p:cNvSpPr/>
          <p:nvPr/>
        </p:nvSpPr>
        <p:spPr>
          <a:xfrm>
            <a:off x="2057400" y="5029200"/>
            <a:ext cx="6096000" cy="738664"/>
          </a:xfrm>
          <a:prstGeom prst="rect">
            <a:avLst/>
          </a:prstGeom>
        </p:spPr>
        <p:txBody>
          <a:bodyPr wrap="square">
            <a:spAutoFit/>
          </a:bodyPr>
          <a:lstStyle/>
          <a:p>
            <a:pPr algn="ctr"/>
            <a:r>
              <a:rPr lang="en-US" sz="1400" dirty="0" smtClean="0">
                <a:latin typeface="Helvetica"/>
                <a:cs typeface="Helvetica"/>
              </a:rPr>
              <a:t>Painting </a:t>
            </a:r>
            <a:r>
              <a:rPr lang="en-US" sz="1400" dirty="0">
                <a:latin typeface="Helvetica"/>
                <a:cs typeface="Helvetica"/>
              </a:rPr>
              <a:t>and new ceiling tiles installed in </a:t>
            </a:r>
            <a:r>
              <a:rPr lang="en-US" sz="1400" dirty="0" smtClean="0">
                <a:latin typeface="Helvetica"/>
                <a:cs typeface="Helvetica"/>
              </a:rPr>
              <a:t>some </a:t>
            </a:r>
            <a:r>
              <a:rPr lang="en-US" sz="1400" dirty="0">
                <a:latin typeface="Helvetica"/>
                <a:cs typeface="Helvetica"/>
              </a:rPr>
              <a:t>rooms. </a:t>
            </a:r>
            <a:r>
              <a:rPr lang="en-US" sz="1400" dirty="0" smtClean="0">
                <a:latin typeface="Helvetica"/>
                <a:cs typeface="Helvetica"/>
              </a:rPr>
              <a:t/>
            </a:r>
            <a:br>
              <a:rPr lang="en-US" sz="1400" dirty="0" smtClean="0">
                <a:latin typeface="Helvetica"/>
                <a:cs typeface="Helvetica"/>
              </a:rPr>
            </a:br>
            <a:r>
              <a:rPr lang="en-US" sz="1400" dirty="0" smtClean="0">
                <a:latin typeface="Helvetica"/>
                <a:cs typeface="Helvetica"/>
              </a:rPr>
              <a:t>Waiting </a:t>
            </a:r>
            <a:r>
              <a:rPr lang="en-US" sz="1400" dirty="0">
                <a:latin typeface="Helvetica"/>
                <a:cs typeface="Helvetica"/>
              </a:rPr>
              <a:t>for new color scheme and carpet choices. </a:t>
            </a:r>
            <a:endParaRPr lang="en-US" sz="1400" dirty="0" smtClean="0">
              <a:latin typeface="Helvetica"/>
              <a:cs typeface="Helvetica"/>
            </a:endParaRPr>
          </a:p>
          <a:p>
            <a:pPr algn="ctr"/>
            <a:r>
              <a:rPr lang="en-US" sz="1400" dirty="0">
                <a:latin typeface="Helvetica"/>
                <a:cs typeface="Helvetica"/>
              </a:rPr>
              <a:t>S</a:t>
            </a:r>
            <a:r>
              <a:rPr lang="en-US" sz="1400" dirty="0" smtClean="0">
                <a:latin typeface="Helvetica"/>
                <a:cs typeface="Helvetica"/>
              </a:rPr>
              <a:t>ome </a:t>
            </a:r>
            <a:r>
              <a:rPr lang="en-US" sz="1400" dirty="0">
                <a:latin typeface="Helvetica"/>
                <a:cs typeface="Helvetica"/>
              </a:rPr>
              <a:t>upgrades </a:t>
            </a:r>
            <a:r>
              <a:rPr lang="en-US" sz="1400" dirty="0" smtClean="0">
                <a:latin typeface="Helvetica"/>
                <a:cs typeface="Helvetica"/>
              </a:rPr>
              <a:t>completed during </a:t>
            </a:r>
            <a:r>
              <a:rPr lang="en-US" sz="1400" dirty="0">
                <a:latin typeface="Helvetica"/>
                <a:cs typeface="Helvetica"/>
              </a:rPr>
              <a:t>Spring </a:t>
            </a:r>
            <a:r>
              <a:rPr lang="en-US" sz="1400" dirty="0" smtClean="0">
                <a:latin typeface="Helvetica"/>
                <a:cs typeface="Helvetica"/>
              </a:rPr>
              <a:t>Break.</a:t>
            </a:r>
            <a:endParaRPr lang="en-US" sz="1400" dirty="0">
              <a:latin typeface="Helvetica"/>
              <a:cs typeface="Helvetica"/>
            </a:endParaRPr>
          </a:p>
        </p:txBody>
      </p:sp>
    </p:spTree>
    <p:extLst>
      <p:ext uri="{BB962C8B-B14F-4D97-AF65-F5344CB8AC3E}">
        <p14:creationId xmlns:p14="http://schemas.microsoft.com/office/powerpoint/2010/main" val="1206511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p:nvPr/>
        </p:nvSpPr>
        <p:spPr>
          <a:xfrm>
            <a:off x="1216212" y="0"/>
            <a:ext cx="7930836" cy="2823942"/>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2127088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2127088 w 7450855"/>
              <a:gd name="connsiteY4" fmla="*/ 0 h 6858000"/>
              <a:gd name="connsiteX0" fmla="*/ 1377720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1377720 w 7450855"/>
              <a:gd name="connsiteY4" fmla="*/ 0 h 6858000"/>
              <a:gd name="connsiteX0" fmla="*/ 609725 w 6682860"/>
              <a:gd name="connsiteY0" fmla="*/ 0 h 6858000"/>
              <a:gd name="connsiteX1" fmla="*/ 6682860 w 6682860"/>
              <a:gd name="connsiteY1" fmla="*/ 0 h 6858000"/>
              <a:gd name="connsiteX2" fmla="*/ 6682860 w 6682860"/>
              <a:gd name="connsiteY2" fmla="*/ 6858000 h 6858000"/>
              <a:gd name="connsiteX3" fmla="*/ 0 w 6682860"/>
              <a:gd name="connsiteY3" fmla="*/ 3060631 h 6858000"/>
              <a:gd name="connsiteX4" fmla="*/ 609725 w 6682860"/>
              <a:gd name="connsiteY4" fmla="*/ 0 h 6858000"/>
              <a:gd name="connsiteX0" fmla="*/ 609725 w 6682860"/>
              <a:gd name="connsiteY0" fmla="*/ 0 h 3060631"/>
              <a:gd name="connsiteX1" fmla="*/ 6682860 w 6682860"/>
              <a:gd name="connsiteY1" fmla="*/ 0 h 3060631"/>
              <a:gd name="connsiteX2" fmla="*/ 6682860 w 6682860"/>
              <a:gd name="connsiteY2" fmla="*/ 3052534 h 3060631"/>
              <a:gd name="connsiteX3" fmla="*/ 0 w 6682860"/>
              <a:gd name="connsiteY3" fmla="*/ 3060631 h 3060631"/>
              <a:gd name="connsiteX4" fmla="*/ 609725 w 6682860"/>
              <a:gd name="connsiteY4" fmla="*/ 0 h 306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2860" h="3060631">
                <a:moveTo>
                  <a:pt x="609725" y="0"/>
                </a:moveTo>
                <a:lnTo>
                  <a:pt x="6682860" y="0"/>
                </a:lnTo>
                <a:lnTo>
                  <a:pt x="6682860" y="3052534"/>
                </a:lnTo>
                <a:lnTo>
                  <a:pt x="0" y="3060631"/>
                </a:lnTo>
                <a:lnTo>
                  <a:pt x="609725" y="0"/>
                </a:lnTo>
                <a:close/>
              </a:path>
            </a:pathLst>
          </a:custGeom>
          <a:blipFill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29</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75355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Capital Projects</a:t>
            </a:r>
            <a:r>
              <a:rPr lang="en-US" b="1" dirty="0" smtClean="0">
                <a:solidFill>
                  <a:schemeClr val="bg1"/>
                </a:solidFill>
                <a:latin typeface="Helvetica"/>
                <a:cs typeface="Helvetica"/>
              </a:rPr>
              <a:t> Upcoming</a:t>
            </a:r>
            <a:endParaRPr lang="en-US" b="1" dirty="0">
              <a:solidFill>
                <a:schemeClr val="bg1"/>
              </a:solidFill>
              <a:latin typeface="Helvetica"/>
              <a:cs typeface="Helvetica"/>
            </a:endParaRPr>
          </a:p>
        </p:txBody>
      </p:sp>
      <p:sp>
        <p:nvSpPr>
          <p:cNvPr id="12" name="Content Placeholder 2"/>
          <p:cNvSpPr txBox="1">
            <a:spLocks/>
          </p:cNvSpPr>
          <p:nvPr/>
        </p:nvSpPr>
        <p:spPr>
          <a:xfrm>
            <a:off x="1295400" y="3048000"/>
            <a:ext cx="7620000" cy="3124200"/>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Helvetica"/>
                <a:cs typeface="Helvetica"/>
              </a:rPr>
              <a:t>CC Hillside $600,000</a:t>
            </a:r>
          </a:p>
          <a:p>
            <a:r>
              <a:rPr lang="en-US" sz="2400" dirty="0" smtClean="0">
                <a:latin typeface="Helvetica"/>
                <a:cs typeface="Helvetica"/>
              </a:rPr>
              <a:t>Physical Plant Building for Centennial Campus</a:t>
            </a:r>
          </a:p>
          <a:p>
            <a:r>
              <a:rPr lang="en-US" sz="2400" dirty="0" smtClean="0">
                <a:latin typeface="Helvetica"/>
                <a:cs typeface="Helvetica"/>
              </a:rPr>
              <a:t>CC A229 Suite:  Workforce Dev., CETL, IR, eLearning, HSP $250,000</a:t>
            </a:r>
          </a:p>
          <a:p>
            <a:r>
              <a:rPr lang="en-US" sz="2400" dirty="0" smtClean="0">
                <a:latin typeface="Helvetica"/>
                <a:cs typeface="Helvetica"/>
              </a:rPr>
              <a:t>CC Phase II Boiler Replacement $509,000</a:t>
            </a:r>
          </a:p>
          <a:p>
            <a:r>
              <a:rPr lang="en-US" sz="2400" dirty="0" smtClean="0">
                <a:latin typeface="Helvetica"/>
                <a:cs typeface="Helvetica"/>
              </a:rPr>
              <a:t>CC ADA Locker room improvements and elevator on Breckenridge Building $735,000</a:t>
            </a:r>
          </a:p>
          <a:p>
            <a:r>
              <a:rPr lang="en-US" sz="2400" dirty="0" smtClean="0">
                <a:latin typeface="Helvetica"/>
                <a:cs typeface="Helvetica"/>
              </a:rPr>
              <a:t>DTSC </a:t>
            </a:r>
            <a:r>
              <a:rPr lang="en-US" sz="2400" dirty="0" err="1" smtClean="0">
                <a:latin typeface="Helvetica"/>
                <a:cs typeface="Helvetica"/>
              </a:rPr>
              <a:t>Gowdy</a:t>
            </a:r>
            <a:r>
              <a:rPr lang="en-US" sz="2400" dirty="0" smtClean="0">
                <a:latin typeface="Helvetica"/>
                <a:cs typeface="Helvetica"/>
              </a:rPr>
              <a:t> Temporary Parking </a:t>
            </a:r>
          </a:p>
          <a:p>
            <a:r>
              <a:rPr lang="en-US" sz="2400" dirty="0" smtClean="0">
                <a:latin typeface="Helvetica"/>
                <a:cs typeface="Helvetica"/>
              </a:rPr>
              <a:t>CC ADA Parking $80,000</a:t>
            </a:r>
          </a:p>
          <a:p>
            <a:endParaRPr lang="en-US" dirty="0"/>
          </a:p>
        </p:txBody>
      </p:sp>
    </p:spTree>
    <p:extLst>
      <p:ext uri="{BB962C8B-B14F-4D97-AF65-F5344CB8AC3E}">
        <p14:creationId xmlns:p14="http://schemas.microsoft.com/office/powerpoint/2010/main" val="96913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3</a:t>
            </a:fld>
            <a:endParaRPr lang="en-US" sz="1200" dirty="0" smtClean="0">
              <a:solidFill>
                <a:srgbClr val="FFFFFF"/>
              </a:solidFill>
            </a:endParaRPr>
          </a:p>
        </p:txBody>
      </p:sp>
      <p:sp>
        <p:nvSpPr>
          <p:cNvPr id="7"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8" name="Rectangle 7"/>
          <p:cNvSpPr>
            <a:spLocks noChangeAspect="1"/>
          </p:cNvSpPr>
          <p:nvPr/>
        </p:nvSpPr>
        <p:spPr>
          <a:xfrm>
            <a:off x="8238" y="304800"/>
            <a:ext cx="41065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76400" y="1752600"/>
            <a:ext cx="7010400" cy="1219200"/>
          </a:xfrm>
        </p:spPr>
        <p:txBody>
          <a:bodyPr>
            <a:normAutofit/>
          </a:bodyPr>
          <a:lstStyle/>
          <a:p>
            <a:r>
              <a:rPr lang="en-US" sz="2400" dirty="0" smtClean="0">
                <a:latin typeface="Helvetica"/>
                <a:cs typeface="Helvetica"/>
              </a:rPr>
              <a:t>College Success Factors Index (CSFI)</a:t>
            </a:r>
          </a:p>
          <a:p>
            <a:pPr lvl="1">
              <a:buFont typeface="Arial"/>
              <a:buChar char="•"/>
            </a:pPr>
            <a:r>
              <a:rPr lang="en-US" sz="2000" dirty="0" smtClean="0">
                <a:latin typeface="Helvetica"/>
                <a:cs typeface="Helvetica"/>
              </a:rPr>
              <a:t>Ice House students performed better in 9 of 10 areas</a:t>
            </a:r>
          </a:p>
          <a:p>
            <a:pPr lvl="1">
              <a:buFont typeface="Arial"/>
              <a:buChar char="•"/>
            </a:pPr>
            <a:r>
              <a:rPr lang="en-US" sz="2000" dirty="0" smtClean="0">
                <a:latin typeface="Helvetica"/>
                <a:cs typeface="Helvetica"/>
              </a:rPr>
              <a:t>On Course students performed better in all 10 areas</a:t>
            </a:r>
          </a:p>
        </p:txBody>
      </p:sp>
      <p:sp>
        <p:nvSpPr>
          <p:cNvPr id="10" name="Title 1"/>
          <p:cNvSpPr>
            <a:spLocks noGrp="1"/>
          </p:cNvSpPr>
          <p:nvPr>
            <p:ph type="title"/>
          </p:nvPr>
        </p:nvSpPr>
        <p:spPr>
          <a:xfrm>
            <a:off x="152400" y="228600"/>
            <a:ext cx="8229600" cy="1143000"/>
          </a:xfrm>
        </p:spPr>
        <p:txBody>
          <a:bodyPr/>
          <a:lstStyle/>
          <a:p>
            <a:pPr algn="l"/>
            <a:r>
              <a:rPr lang="en-US" dirty="0" smtClean="0">
                <a:solidFill>
                  <a:schemeClr val="bg1"/>
                </a:solidFill>
                <a:latin typeface="Helvetica Light"/>
                <a:cs typeface="Helvetica Light"/>
              </a:rPr>
              <a:t>AAA 109</a:t>
            </a:r>
            <a:r>
              <a:rPr lang="en-US" b="1" dirty="0" smtClean="0">
                <a:solidFill>
                  <a:schemeClr val="bg1"/>
                </a:solidFill>
                <a:latin typeface="Helvetica"/>
                <a:cs typeface="Helvetica"/>
              </a:rPr>
              <a:t> Data</a:t>
            </a:r>
            <a:endParaRPr lang="en-US" b="1" dirty="0">
              <a:solidFill>
                <a:schemeClr val="bg1"/>
              </a:solidFill>
              <a:latin typeface="Helvetica"/>
              <a:cs typeface="Helvetica"/>
            </a:endParaRPr>
          </a:p>
        </p:txBody>
      </p:sp>
      <p:graphicFrame>
        <p:nvGraphicFramePr>
          <p:cNvPr id="12" name="Table 11"/>
          <p:cNvGraphicFramePr>
            <a:graphicFrameLocks noGrp="1"/>
          </p:cNvGraphicFramePr>
          <p:nvPr>
            <p:extLst>
              <p:ext uri="{D42A27DB-BD31-4B8C-83A1-F6EECF244321}">
                <p14:modId xmlns:p14="http://schemas.microsoft.com/office/powerpoint/2010/main" val="2193283220"/>
              </p:ext>
            </p:extLst>
          </p:nvPr>
        </p:nvGraphicFramePr>
        <p:xfrm>
          <a:off x="1295400" y="3200400"/>
          <a:ext cx="7620000" cy="2438400"/>
        </p:xfrm>
        <a:graphic>
          <a:graphicData uri="http://schemas.openxmlformats.org/drawingml/2006/table">
            <a:tbl>
              <a:tblPr firstRow="1" bandRow="1"/>
              <a:tblGrid>
                <a:gridCol w="1524000"/>
                <a:gridCol w="3048000"/>
                <a:gridCol w="3048000"/>
              </a:tblGrid>
              <a:tr h="690719">
                <a:tc>
                  <a:txBody>
                    <a:bodyPr/>
                    <a:lstStyle/>
                    <a:p>
                      <a:endParaRPr lang="en-US" dirty="0"/>
                    </a:p>
                  </a:txBody>
                  <a:tcPr anchor="ctr">
                    <a:lnL w="12700" cmpd="sng">
                      <a:noFill/>
                      <a:prstDash val="solid"/>
                    </a:lnL>
                    <a:lnT w="12700" cap="flat" cmpd="sng" algn="ctr">
                      <a:no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
                          <a:cs typeface=""/>
                        </a:rPr>
                        <a:t>STRONGEST</a:t>
                      </a:r>
                    </a:p>
                  </a:txBody>
                  <a:tcPr anchor="ctr">
                    <a:solidFill>
                      <a:schemeClr val="bg1">
                        <a:lumMod val="50000"/>
                      </a:schemeClr>
                    </a:solidFill>
                  </a:tcPr>
                </a:tc>
                <a:tc>
                  <a:txBody>
                    <a:bodyPr/>
                    <a:lstStyle/>
                    <a:p>
                      <a:pPr algn="ctr"/>
                      <a:r>
                        <a:rPr lang="en-US" sz="1800" b="1" dirty="0" smtClean="0">
                          <a:latin typeface=""/>
                          <a:cs typeface=""/>
                        </a:rPr>
                        <a:t>WEAKEST</a:t>
                      </a:r>
                      <a:endParaRPr lang="en-US" sz="1800" b="1" dirty="0">
                        <a:latin typeface=""/>
                        <a:cs typeface=""/>
                      </a:endParaRPr>
                    </a:p>
                  </a:txBody>
                  <a:tcPr anchor="ctr">
                    <a:solidFill>
                      <a:schemeClr val="bg1">
                        <a:lumMod val="85000"/>
                      </a:schemeClr>
                    </a:solidFill>
                  </a:tcPr>
                </a:tc>
              </a:tr>
              <a:tr h="799201">
                <a:tc>
                  <a:txBody>
                    <a:bodyPr/>
                    <a:lstStyle/>
                    <a:p>
                      <a:pPr algn="ctr"/>
                      <a:r>
                        <a:rPr lang="en-US" sz="1800" b="1" dirty="0" smtClean="0">
                          <a:solidFill>
                            <a:schemeClr val="tx1"/>
                          </a:solidFill>
                          <a:latin typeface="Helvetica"/>
                          <a:cs typeface="Helvetica"/>
                        </a:rPr>
                        <a:t>Ice House</a:t>
                      </a:r>
                      <a:endParaRPr lang="en-US" sz="1800" b="1" dirty="0">
                        <a:solidFill>
                          <a:schemeClr val="tx1"/>
                        </a:solidFill>
                        <a:latin typeface="Helvetica"/>
                        <a:cs typeface="Helvetica"/>
                      </a:endParaRPr>
                    </a:p>
                  </a:txBody>
                  <a:tcPr anchor="ctr">
                    <a:noFill/>
                  </a:tcPr>
                </a:tc>
                <a:tc>
                  <a:txBody>
                    <a:bodyPr/>
                    <a:lstStyle/>
                    <a:p>
                      <a:pPr algn="ctr"/>
                      <a:r>
                        <a:rPr lang="en-US" sz="1400" dirty="0" smtClean="0">
                          <a:latin typeface=""/>
                          <a:cs typeface=""/>
                        </a:rPr>
                        <a:t>Responsibility/Control</a:t>
                      </a:r>
                    </a:p>
                  </a:txBody>
                  <a:tcPr anchor="ctr">
                    <a:solidFill>
                      <a:schemeClr val="bg1">
                        <a:lumMod val="65000"/>
                      </a:schemeClr>
                    </a:solidFill>
                  </a:tcPr>
                </a:tc>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
                          <a:cs typeface=""/>
                        </a:rPr>
                        <a:t>Family Involvement, </a:t>
                      </a:r>
                    </a:p>
                    <a:p>
                      <a:pPr marL="0" marR="0" lvl="3"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
                          <a:cs typeface=""/>
                        </a:rPr>
                        <a:t>Precision</a:t>
                      </a:r>
                    </a:p>
                  </a:txBody>
                  <a:tcPr anchor="ctr">
                    <a:solidFill>
                      <a:schemeClr val="bg1">
                        <a:lumMod val="95000"/>
                      </a:schemeClr>
                    </a:solidFill>
                  </a:tcPr>
                </a:tc>
              </a:tr>
              <a:tr h="948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Helvetica"/>
                          <a:cs typeface="Helvetica"/>
                        </a:rPr>
                        <a:t>On Course</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
                          <a:cs typeface=""/>
                        </a:rPr>
                        <a:t>Responsibility/Control,</a:t>
                      </a:r>
                      <a:r>
                        <a:rPr lang="en-US" sz="1400" baseline="0" dirty="0" smtClean="0">
                          <a:latin typeface=""/>
                          <a:cs typeface=""/>
                        </a:rPr>
                        <a:t> </a:t>
                      </a:r>
                      <a:br>
                        <a:rPr lang="en-US" sz="1400" baseline="0" dirty="0" smtClean="0">
                          <a:latin typeface=""/>
                          <a:cs typeface=""/>
                        </a:rPr>
                      </a:br>
                      <a:r>
                        <a:rPr lang="en-US" sz="1400" baseline="0" dirty="0" smtClean="0">
                          <a:latin typeface=""/>
                          <a:cs typeface=""/>
                        </a:rPr>
                        <a:t>Time Management</a:t>
                      </a:r>
                      <a:endParaRPr lang="en-US" sz="1400" dirty="0" smtClean="0">
                        <a:latin typeface=""/>
                        <a:cs typeface=""/>
                      </a:endParaRPr>
                    </a:p>
                  </a:txBody>
                  <a:tcPr anchor="ctr">
                    <a:solidFill>
                      <a:schemeClr val="bg1">
                        <a:lumMod val="65000"/>
                      </a:schemeClr>
                    </a:solidFill>
                  </a:tcPr>
                </a:tc>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
                          <a:cs typeface=""/>
                        </a:rPr>
                        <a:t>Family Involvement</a:t>
                      </a:r>
                    </a:p>
                  </a:txBody>
                  <a:tcPr anchor="ctr">
                    <a:solidFill>
                      <a:schemeClr val="bg1">
                        <a:lumMod val="95000"/>
                      </a:schemeClr>
                    </a:solidFill>
                  </a:tcPr>
                </a:tc>
              </a:tr>
            </a:tbl>
          </a:graphicData>
        </a:graphic>
      </p:graphicFrame>
    </p:spTree>
    <p:extLst>
      <p:ext uri="{BB962C8B-B14F-4D97-AF65-F5344CB8AC3E}">
        <p14:creationId xmlns:p14="http://schemas.microsoft.com/office/powerpoint/2010/main" val="354407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30</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72307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Classroom </a:t>
            </a:r>
            <a:r>
              <a:rPr lang="en-US" b="1" dirty="0" smtClean="0">
                <a:solidFill>
                  <a:schemeClr val="bg1"/>
                </a:solidFill>
                <a:latin typeface="Helvetica"/>
                <a:cs typeface="Helvetica"/>
              </a:rPr>
              <a:t>Improvements</a:t>
            </a:r>
            <a:endParaRPr lang="en-US" b="1" dirty="0">
              <a:solidFill>
                <a:schemeClr val="bg1"/>
              </a:solidFill>
              <a:latin typeface="Helvetica"/>
              <a:cs typeface="Helvetica"/>
            </a:endParaRPr>
          </a:p>
        </p:txBody>
      </p:sp>
      <p:sp>
        <p:nvSpPr>
          <p:cNvPr id="11" name="Content Placeholder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0" indent="0">
              <a:buFont typeface="Arial"/>
              <a:buNone/>
            </a:pPr>
            <a:endParaRPr lang="en-US" dirty="0"/>
          </a:p>
        </p:txBody>
      </p:sp>
      <p:pic>
        <p:nvPicPr>
          <p:cNvPr id="2" name="Picture 1" descr="Screen Shot 2015-01-12 at 3.43.54 PM.png">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8800" y="1752600"/>
            <a:ext cx="6754155" cy="4102100"/>
          </a:xfrm>
          <a:prstGeom prst="rect">
            <a:avLst/>
          </a:prstGeom>
        </p:spPr>
      </p:pic>
    </p:spTree>
    <p:extLst>
      <p:ext uri="{BB962C8B-B14F-4D97-AF65-F5344CB8AC3E}">
        <p14:creationId xmlns:p14="http://schemas.microsoft.com/office/powerpoint/2010/main" val="1707633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10800000">
            <a:off x="-3711" y="-1"/>
            <a:ext cx="9147711" cy="6336017"/>
            <a:chOff x="-3711" y="-1"/>
            <a:chExt cx="9147711" cy="6336017"/>
          </a:xfrm>
        </p:grpSpPr>
        <p:sp>
          <p:nvSpPr>
            <p:cNvPr id="6" name="Rectangle 5"/>
            <p:cNvSpPr/>
            <p:nvPr/>
          </p:nvSpPr>
          <p:spPr>
            <a:xfrm>
              <a:off x="1295400" y="0"/>
              <a:ext cx="7848600" cy="6324600"/>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2127088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2127088 w 745085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855" h="6858000">
                  <a:moveTo>
                    <a:pt x="2127088" y="0"/>
                  </a:moveTo>
                  <a:lnTo>
                    <a:pt x="7450855" y="0"/>
                  </a:lnTo>
                  <a:lnTo>
                    <a:pt x="7450855" y="6858000"/>
                  </a:lnTo>
                  <a:lnTo>
                    <a:pt x="0" y="6858000"/>
                  </a:lnTo>
                  <a:lnTo>
                    <a:pt x="2127088" y="0"/>
                  </a:ln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5"/>
            <p:cNvSpPr/>
            <p:nvPr/>
          </p:nvSpPr>
          <p:spPr>
            <a:xfrm>
              <a:off x="-3711" y="-1"/>
              <a:ext cx="3452563"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542455 w 3252120"/>
                <a:gd name="connsiteY0" fmla="*/ 109837 h 6336016"/>
                <a:gd name="connsiteX1" fmla="*/ 3252120 w 3252120"/>
                <a:gd name="connsiteY1" fmla="*/ 0 h 6336016"/>
                <a:gd name="connsiteX2" fmla="*/ 1150415 w 3252120"/>
                <a:gd name="connsiteY2" fmla="*/ 6327587 h 6336016"/>
                <a:gd name="connsiteX3" fmla="*/ 8 w 3252120"/>
                <a:gd name="connsiteY3" fmla="*/ 6336016 h 6336016"/>
                <a:gd name="connsiteX4" fmla="*/ 1542455 w 3252120"/>
                <a:gd name="connsiteY4" fmla="*/ 109837 h 6336016"/>
                <a:gd name="connsiteX0" fmla="*/ 0 w 3257827"/>
                <a:gd name="connsiteY0" fmla="*/ 0 h 6336017"/>
                <a:gd name="connsiteX1" fmla="*/ 3257827 w 3257827"/>
                <a:gd name="connsiteY1" fmla="*/ 1 h 6336017"/>
                <a:gd name="connsiteX2" fmla="*/ 1156122 w 3257827"/>
                <a:gd name="connsiteY2" fmla="*/ 6327588 h 6336017"/>
                <a:gd name="connsiteX3" fmla="*/ 5715 w 3257827"/>
                <a:gd name="connsiteY3" fmla="*/ 6336017 h 6336017"/>
                <a:gd name="connsiteX4" fmla="*/ 0 w 3257827"/>
                <a:gd name="connsiteY4" fmla="*/ 0 h 6336017"/>
                <a:gd name="connsiteX0" fmla="*/ 0 w 3257827"/>
                <a:gd name="connsiteY0" fmla="*/ 0 h 6336017"/>
                <a:gd name="connsiteX1" fmla="*/ 3257827 w 3257827"/>
                <a:gd name="connsiteY1" fmla="*/ 1 h 6336017"/>
                <a:gd name="connsiteX2" fmla="*/ 1156122 w 3257827"/>
                <a:gd name="connsiteY2" fmla="*/ 6327588 h 6336017"/>
                <a:gd name="connsiteX3" fmla="*/ 5715 w 3257827"/>
                <a:gd name="connsiteY3" fmla="*/ 6336017 h 6336017"/>
                <a:gd name="connsiteX4" fmla="*/ 0 w 3257827"/>
                <a:gd name="connsiteY4" fmla="*/ 0 h 6336017"/>
                <a:gd name="connsiteX0" fmla="*/ 0 w 3257827"/>
                <a:gd name="connsiteY0" fmla="*/ 0 h 6336017"/>
                <a:gd name="connsiteX1" fmla="*/ 3257827 w 3257827"/>
                <a:gd name="connsiteY1" fmla="*/ 1 h 6336017"/>
                <a:gd name="connsiteX2" fmla="*/ 1156122 w 3257827"/>
                <a:gd name="connsiteY2" fmla="*/ 6327588 h 6336017"/>
                <a:gd name="connsiteX3" fmla="*/ 5715 w 3257827"/>
                <a:gd name="connsiteY3" fmla="*/ 6336017 h 6336017"/>
                <a:gd name="connsiteX4" fmla="*/ 0 w 3257827"/>
                <a:gd name="connsiteY4" fmla="*/ 0 h 6336017"/>
                <a:gd name="connsiteX0" fmla="*/ 0 w 3257827"/>
                <a:gd name="connsiteY0" fmla="*/ 0 h 6336017"/>
                <a:gd name="connsiteX1" fmla="*/ 3257827 w 3257827"/>
                <a:gd name="connsiteY1" fmla="*/ 1 h 6336017"/>
                <a:gd name="connsiteX2" fmla="*/ 1156122 w 3257827"/>
                <a:gd name="connsiteY2" fmla="*/ 6327588 h 6336017"/>
                <a:gd name="connsiteX3" fmla="*/ 5715 w 3257827"/>
                <a:gd name="connsiteY3" fmla="*/ 6336017 h 6336017"/>
                <a:gd name="connsiteX4" fmla="*/ 0 w 3257827"/>
                <a:gd name="connsiteY4" fmla="*/ 0 h 6336017"/>
                <a:gd name="connsiteX0" fmla="*/ 0 w 3257827"/>
                <a:gd name="connsiteY0" fmla="*/ 0 h 6336017"/>
                <a:gd name="connsiteX1" fmla="*/ 3257827 w 3257827"/>
                <a:gd name="connsiteY1" fmla="*/ 1 h 6336017"/>
                <a:gd name="connsiteX2" fmla="*/ 1156122 w 3257827"/>
                <a:gd name="connsiteY2" fmla="*/ 6327588 h 6336017"/>
                <a:gd name="connsiteX3" fmla="*/ 5715 w 3257827"/>
                <a:gd name="connsiteY3" fmla="*/ 6336017 h 6336017"/>
                <a:gd name="connsiteX4" fmla="*/ 0 w 3257827"/>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827" h="6336017">
                  <a:moveTo>
                    <a:pt x="0" y="0"/>
                  </a:moveTo>
                  <a:lnTo>
                    <a:pt x="3257827" y="1"/>
                  </a:lnTo>
                  <a:lnTo>
                    <a:pt x="1156122" y="6327588"/>
                  </a:lnTo>
                  <a:lnTo>
                    <a:pt x="5715" y="6336017"/>
                  </a:lnTo>
                  <a:cubicBezTo>
                    <a:pt x="2857" y="3168008"/>
                    <a:pt x="2857" y="3168008"/>
                    <a:pt x="0"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Subtitle 2"/>
          <p:cNvSpPr>
            <a:spLocks noGrp="1"/>
          </p:cNvSpPr>
          <p:nvPr>
            <p:ph type="subTitle" idx="1"/>
          </p:nvPr>
        </p:nvSpPr>
        <p:spPr>
          <a:xfrm>
            <a:off x="609600" y="2514600"/>
            <a:ext cx="5410200" cy="1600200"/>
          </a:xfrm>
        </p:spPr>
        <p:txBody>
          <a:bodyPr>
            <a:noAutofit/>
          </a:bodyPr>
          <a:lstStyle/>
          <a:p>
            <a:pPr algn="l"/>
            <a:r>
              <a:rPr lang="en-US" sz="6000" b="1" dirty="0" smtClean="0">
                <a:solidFill>
                  <a:srgbClr val="AD1F17"/>
                </a:solidFill>
                <a:latin typeface="Helvetica"/>
                <a:cs typeface="Helvetica"/>
              </a:rPr>
              <a:t>QUESTIONS?</a:t>
            </a:r>
            <a:endParaRPr lang="en-US" sz="6000" b="1" dirty="0">
              <a:solidFill>
                <a:srgbClr val="AD1F17"/>
              </a:solidFill>
              <a:latin typeface="Helvetica"/>
              <a:cs typeface="Helvetica"/>
            </a:endParaRPr>
          </a:p>
        </p:txBody>
      </p:sp>
      <p:sp>
        <p:nvSpPr>
          <p:cNvPr id="12" name="Rectangle 11"/>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31</a:t>
            </a:fld>
            <a:endParaRPr lang="en-US" sz="1200" dirty="0" smtClean="0">
              <a:solidFill>
                <a:srgbClr val="FFFFFF"/>
              </a:solidFill>
            </a:endParaRPr>
          </a:p>
        </p:txBody>
      </p:sp>
      <p:sp>
        <p:nvSpPr>
          <p:cNvPr id="14"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Tree>
    <p:extLst>
      <p:ext uri="{BB962C8B-B14F-4D97-AF65-F5344CB8AC3E}">
        <p14:creationId xmlns:p14="http://schemas.microsoft.com/office/powerpoint/2010/main" val="3347618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4</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10" name="Rectangle 9"/>
          <p:cNvSpPr>
            <a:spLocks noChangeAspect="1"/>
          </p:cNvSpPr>
          <p:nvPr/>
        </p:nvSpPr>
        <p:spPr>
          <a:xfrm>
            <a:off x="8238" y="304800"/>
            <a:ext cx="41065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52400" y="228600"/>
            <a:ext cx="8229600" cy="1143000"/>
          </a:xfrm>
        </p:spPr>
        <p:txBody>
          <a:bodyPr/>
          <a:lstStyle/>
          <a:p>
            <a:pPr algn="l"/>
            <a:r>
              <a:rPr lang="en-US" dirty="0" smtClean="0">
                <a:solidFill>
                  <a:schemeClr val="bg1"/>
                </a:solidFill>
                <a:latin typeface="Helvetica Light"/>
                <a:cs typeface="Helvetica Light"/>
              </a:rPr>
              <a:t>AAA 109</a:t>
            </a:r>
            <a:r>
              <a:rPr lang="en-US" b="1" dirty="0" smtClean="0">
                <a:solidFill>
                  <a:schemeClr val="bg1"/>
                </a:solidFill>
                <a:latin typeface="Helvetica"/>
                <a:cs typeface="Helvetica"/>
              </a:rPr>
              <a:t> Data</a:t>
            </a:r>
            <a:endParaRPr lang="en-US" b="1" dirty="0">
              <a:solidFill>
                <a:schemeClr val="bg1"/>
              </a:solidFill>
              <a:latin typeface="Helvetica"/>
              <a:cs typeface="Helvetica"/>
            </a:endParaRPr>
          </a:p>
        </p:txBody>
      </p:sp>
      <p:sp>
        <p:nvSpPr>
          <p:cNvPr id="14" name="Content Placeholder 2"/>
          <p:cNvSpPr txBox="1">
            <a:spLocks/>
          </p:cNvSpPr>
          <p:nvPr/>
        </p:nvSpPr>
        <p:spPr>
          <a:xfrm>
            <a:off x="1676400" y="1981201"/>
            <a:ext cx="6787682" cy="33528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Helvetica"/>
                <a:cs typeface="Helvetica"/>
              </a:rPr>
              <a:t>Students </a:t>
            </a:r>
            <a:r>
              <a:rPr lang="en-US" sz="2400" dirty="0">
                <a:latin typeface="Helvetica"/>
                <a:cs typeface="Helvetica"/>
              </a:rPr>
              <a:t>in traditional classes have a higher pass rate than students in online </a:t>
            </a:r>
            <a:r>
              <a:rPr lang="en-US" sz="2400" dirty="0" smtClean="0">
                <a:latin typeface="Helvetica"/>
                <a:cs typeface="Helvetica"/>
              </a:rPr>
              <a:t>classes</a:t>
            </a:r>
            <a:endParaRPr lang="en-US" sz="2400" dirty="0">
              <a:latin typeface="Helvetica"/>
              <a:cs typeface="Helvetica"/>
            </a:endParaRPr>
          </a:p>
          <a:p>
            <a:r>
              <a:rPr lang="en-US" sz="2400" dirty="0" smtClean="0">
                <a:latin typeface="Helvetica"/>
                <a:cs typeface="Helvetica"/>
              </a:rPr>
              <a:t>Younger </a:t>
            </a:r>
            <a:r>
              <a:rPr lang="en-US" sz="2400" dirty="0">
                <a:latin typeface="Helvetica"/>
                <a:cs typeface="Helvetica"/>
              </a:rPr>
              <a:t>students (&lt;24) in Ice House had statistically significant lower pass rate than older students (&gt;25)</a:t>
            </a:r>
          </a:p>
          <a:p>
            <a:r>
              <a:rPr lang="en-US" sz="2400" dirty="0" smtClean="0">
                <a:latin typeface="Helvetica"/>
                <a:cs typeface="Helvetica"/>
              </a:rPr>
              <a:t>Minority </a:t>
            </a:r>
            <a:r>
              <a:rPr lang="en-US" sz="2400" dirty="0">
                <a:latin typeface="Helvetica"/>
                <a:cs typeface="Helvetica"/>
              </a:rPr>
              <a:t>(Hispanic, Black, Asian or Pacific Islander) students have a lower pass rate than Caucasian (white) students</a:t>
            </a:r>
          </a:p>
        </p:txBody>
      </p:sp>
    </p:spTree>
    <p:extLst>
      <p:ext uri="{BB962C8B-B14F-4D97-AF65-F5344CB8AC3E}">
        <p14:creationId xmlns:p14="http://schemas.microsoft.com/office/powerpoint/2010/main" val="263834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5</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10" name="Rectangle 9"/>
          <p:cNvSpPr>
            <a:spLocks noChangeAspect="1"/>
          </p:cNvSpPr>
          <p:nvPr/>
        </p:nvSpPr>
        <p:spPr>
          <a:xfrm>
            <a:off x="8238" y="304800"/>
            <a:ext cx="41065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52400" y="228600"/>
            <a:ext cx="8229600" cy="1143000"/>
          </a:xfrm>
        </p:spPr>
        <p:txBody>
          <a:bodyPr/>
          <a:lstStyle/>
          <a:p>
            <a:pPr algn="l"/>
            <a:r>
              <a:rPr lang="en-US" dirty="0" smtClean="0">
                <a:solidFill>
                  <a:schemeClr val="bg1"/>
                </a:solidFill>
                <a:latin typeface="Helvetica Light"/>
                <a:cs typeface="Helvetica Light"/>
              </a:rPr>
              <a:t>AAA 109</a:t>
            </a:r>
            <a:r>
              <a:rPr lang="en-US" b="1" dirty="0" smtClean="0">
                <a:solidFill>
                  <a:schemeClr val="bg1"/>
                </a:solidFill>
                <a:latin typeface="Helvetica"/>
                <a:cs typeface="Helvetica"/>
              </a:rPr>
              <a:t> Data</a:t>
            </a:r>
            <a:endParaRPr lang="en-US" b="1" dirty="0">
              <a:solidFill>
                <a:schemeClr val="bg1"/>
              </a:solidFill>
              <a:latin typeface="Helvetica"/>
              <a:cs typeface="Helvetica"/>
            </a:endParaRPr>
          </a:p>
        </p:txBody>
      </p:sp>
      <p:sp>
        <p:nvSpPr>
          <p:cNvPr id="14" name="Content Placeholder 2"/>
          <p:cNvSpPr txBox="1">
            <a:spLocks/>
          </p:cNvSpPr>
          <p:nvPr/>
        </p:nvSpPr>
        <p:spPr>
          <a:xfrm>
            <a:off x="1600200" y="1600200"/>
            <a:ext cx="6787682" cy="383539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latin typeface="Helvetica"/>
                <a:cs typeface="Helvetica"/>
              </a:rPr>
              <a:t>Students </a:t>
            </a:r>
            <a:r>
              <a:rPr lang="en-US" sz="2000" dirty="0">
                <a:latin typeface="Helvetica"/>
                <a:cs typeface="Helvetica"/>
              </a:rPr>
              <a:t>who took </a:t>
            </a:r>
            <a:r>
              <a:rPr lang="en-US" sz="2000" dirty="0" err="1">
                <a:latin typeface="Helvetica"/>
                <a:cs typeface="Helvetica"/>
              </a:rPr>
              <a:t>DevEd</a:t>
            </a:r>
            <a:r>
              <a:rPr lang="en-US" sz="2000" dirty="0">
                <a:latin typeface="Helvetica"/>
                <a:cs typeface="Helvetica"/>
              </a:rPr>
              <a:t> courses and AAA 109 have a higher average GPA than students who took a </a:t>
            </a:r>
            <a:r>
              <a:rPr lang="en-US" sz="2000" dirty="0" err="1">
                <a:latin typeface="Helvetica"/>
                <a:cs typeface="Helvetica"/>
              </a:rPr>
              <a:t>DevEd</a:t>
            </a:r>
            <a:r>
              <a:rPr lang="en-US" sz="2000" dirty="0">
                <a:latin typeface="Helvetica"/>
                <a:cs typeface="Helvetica"/>
              </a:rPr>
              <a:t> course and didn’t take </a:t>
            </a:r>
            <a:r>
              <a:rPr lang="en-US" sz="2000" dirty="0" smtClean="0">
                <a:latin typeface="Helvetica"/>
                <a:cs typeface="Helvetica"/>
              </a:rPr>
              <a:t>AAA 109</a:t>
            </a:r>
            <a:r>
              <a:rPr lang="en-US" sz="2000" dirty="0">
                <a:latin typeface="Helvetica"/>
                <a:cs typeface="Helvetica"/>
              </a:rPr>
              <a:t>. </a:t>
            </a:r>
            <a:r>
              <a:rPr lang="en-US" sz="1400" i="1" dirty="0" smtClean="0">
                <a:latin typeface="Helvetica"/>
                <a:cs typeface="Helvetica"/>
              </a:rPr>
              <a:t>(*</a:t>
            </a:r>
            <a:r>
              <a:rPr lang="en-US" sz="1400" i="1" dirty="0">
                <a:latin typeface="Helvetica"/>
                <a:cs typeface="Helvetica"/>
              </a:rPr>
              <a:t>skewed by </a:t>
            </a:r>
            <a:r>
              <a:rPr lang="en-US" sz="1400" i="1" dirty="0" smtClean="0">
                <a:latin typeface="Helvetica"/>
                <a:cs typeface="Helvetica"/>
              </a:rPr>
              <a:t>AAA109)</a:t>
            </a:r>
            <a:endParaRPr lang="en-US" sz="1400" i="1" dirty="0">
              <a:latin typeface="Helvetica"/>
              <a:cs typeface="Helvetica"/>
            </a:endParaRPr>
          </a:p>
          <a:p>
            <a:r>
              <a:rPr lang="en-US" sz="2000" dirty="0" smtClean="0">
                <a:latin typeface="Helvetica"/>
                <a:cs typeface="Helvetica"/>
              </a:rPr>
              <a:t>Students </a:t>
            </a:r>
            <a:r>
              <a:rPr lang="en-US" sz="2000" dirty="0">
                <a:latin typeface="Helvetica"/>
                <a:cs typeface="Helvetica"/>
              </a:rPr>
              <a:t>who passed AAA 109 are more likely to pass </a:t>
            </a:r>
            <a:r>
              <a:rPr lang="en-US" sz="2000" dirty="0" err="1" smtClean="0">
                <a:latin typeface="Helvetica"/>
                <a:cs typeface="Helvetica"/>
              </a:rPr>
              <a:t>DevEd</a:t>
            </a:r>
            <a:r>
              <a:rPr lang="en-US" sz="2000" dirty="0" smtClean="0">
                <a:latin typeface="Helvetica"/>
                <a:cs typeface="Helvetica"/>
              </a:rPr>
              <a:t> </a:t>
            </a:r>
            <a:r>
              <a:rPr lang="en-US" sz="2000" dirty="0">
                <a:latin typeface="Helvetica"/>
                <a:cs typeface="Helvetica"/>
              </a:rPr>
              <a:t>courses than students who failed AAA 109, and vice versa. </a:t>
            </a:r>
            <a:r>
              <a:rPr lang="en-US" sz="2000" b="1" dirty="0">
                <a:latin typeface="Helvetica"/>
                <a:cs typeface="Helvetica"/>
              </a:rPr>
              <a:t>83% </a:t>
            </a:r>
            <a:r>
              <a:rPr lang="en-US" sz="2000" dirty="0">
                <a:latin typeface="Helvetica"/>
                <a:cs typeface="Helvetica"/>
              </a:rPr>
              <a:t>vs. </a:t>
            </a:r>
            <a:r>
              <a:rPr lang="en-US" sz="2000" b="1" dirty="0">
                <a:latin typeface="Helvetica"/>
                <a:cs typeface="Helvetica"/>
              </a:rPr>
              <a:t>21%</a:t>
            </a:r>
          </a:p>
          <a:p>
            <a:r>
              <a:rPr lang="en-US" sz="2000" dirty="0" smtClean="0">
                <a:latin typeface="Helvetica"/>
                <a:cs typeface="Helvetica"/>
              </a:rPr>
              <a:t>Students </a:t>
            </a:r>
            <a:r>
              <a:rPr lang="en-US" sz="2000" dirty="0">
                <a:latin typeface="Helvetica"/>
                <a:cs typeface="Helvetica"/>
              </a:rPr>
              <a:t>who passed </a:t>
            </a:r>
            <a:r>
              <a:rPr lang="en-US" sz="2000" dirty="0" smtClean="0">
                <a:latin typeface="Helvetica"/>
                <a:cs typeface="Helvetica"/>
              </a:rPr>
              <a:t>AAA 109 </a:t>
            </a:r>
            <a:r>
              <a:rPr lang="en-US" sz="2000" dirty="0">
                <a:latin typeface="Helvetica"/>
                <a:cs typeface="Helvetica"/>
              </a:rPr>
              <a:t>are more likely to pass </a:t>
            </a:r>
            <a:r>
              <a:rPr lang="en-US" sz="2000" dirty="0" err="1">
                <a:latin typeface="Helvetica"/>
                <a:cs typeface="Helvetica"/>
              </a:rPr>
              <a:t>DevEd</a:t>
            </a:r>
            <a:r>
              <a:rPr lang="en-US" sz="2000" dirty="0">
                <a:latin typeface="Helvetica"/>
                <a:cs typeface="Helvetica"/>
              </a:rPr>
              <a:t> courses than students who didn’t take </a:t>
            </a:r>
            <a:r>
              <a:rPr lang="en-US" sz="2000" dirty="0" smtClean="0">
                <a:latin typeface="Helvetica"/>
                <a:cs typeface="Helvetica"/>
              </a:rPr>
              <a:t>AAA 109. </a:t>
            </a:r>
            <a:r>
              <a:rPr lang="en-US" sz="2000" b="1" dirty="0">
                <a:latin typeface="Helvetica"/>
                <a:cs typeface="Helvetica"/>
              </a:rPr>
              <a:t>83% </a:t>
            </a:r>
            <a:r>
              <a:rPr lang="en-US" sz="2000" dirty="0">
                <a:latin typeface="Helvetica"/>
                <a:cs typeface="Helvetica"/>
              </a:rPr>
              <a:t>vs. </a:t>
            </a:r>
            <a:r>
              <a:rPr lang="en-US" sz="2000" b="1" dirty="0">
                <a:latin typeface="Helvetica"/>
                <a:cs typeface="Helvetica"/>
              </a:rPr>
              <a:t>64%</a:t>
            </a:r>
          </a:p>
          <a:p>
            <a:r>
              <a:rPr lang="en-US" sz="2000" dirty="0" smtClean="0">
                <a:latin typeface="Helvetica"/>
                <a:cs typeface="Helvetica"/>
              </a:rPr>
              <a:t>Re</a:t>
            </a:r>
            <a:r>
              <a:rPr lang="en-US" sz="2000" dirty="0">
                <a:latin typeface="Helvetica"/>
                <a:cs typeface="Helvetica"/>
              </a:rPr>
              <a:t>-enrollment is positively related to final </a:t>
            </a:r>
            <a:r>
              <a:rPr lang="en-US" sz="2000" dirty="0" smtClean="0">
                <a:latin typeface="Helvetica"/>
                <a:cs typeface="Helvetica"/>
              </a:rPr>
              <a:t>grade.</a:t>
            </a:r>
            <a:endParaRPr lang="en-US" sz="2000" dirty="0">
              <a:latin typeface="Helvetica"/>
              <a:cs typeface="Helvetica"/>
            </a:endParaRPr>
          </a:p>
          <a:p>
            <a:pPr lvl="1">
              <a:buFont typeface="Arial"/>
              <a:buChar char="•"/>
            </a:pPr>
            <a:r>
              <a:rPr lang="en-US" sz="2000" dirty="0" smtClean="0">
                <a:latin typeface="Helvetica"/>
                <a:cs typeface="Helvetica"/>
              </a:rPr>
              <a:t>This </a:t>
            </a:r>
            <a:r>
              <a:rPr lang="en-US" sz="2000" dirty="0">
                <a:latin typeface="Helvetica"/>
                <a:cs typeface="Helvetica"/>
              </a:rPr>
              <a:t>suggests students who passed AAA 109 are more likely to enroll in spring 2015 than students who failed </a:t>
            </a:r>
            <a:r>
              <a:rPr lang="en-US" sz="2000" dirty="0" smtClean="0">
                <a:latin typeface="Helvetica"/>
                <a:cs typeface="Helvetica"/>
              </a:rPr>
              <a:t>AAA 109.</a:t>
            </a:r>
            <a:endParaRPr lang="en-US" sz="2000" dirty="0">
              <a:latin typeface="Helvetica"/>
              <a:cs typeface="Helvetica"/>
            </a:endParaRPr>
          </a:p>
        </p:txBody>
      </p:sp>
    </p:spTree>
    <p:extLst>
      <p:ext uri="{BB962C8B-B14F-4D97-AF65-F5344CB8AC3E}">
        <p14:creationId xmlns:p14="http://schemas.microsoft.com/office/powerpoint/2010/main" val="427343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p:nvPr/>
        </p:nvSpPr>
        <p:spPr>
          <a:xfrm>
            <a:off x="304800" y="0"/>
            <a:ext cx="8839200" cy="6324600"/>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2127088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2127088 w 7450855"/>
              <a:gd name="connsiteY4" fmla="*/ 0 h 6858000"/>
              <a:gd name="connsiteX0" fmla="*/ 1377720 w 7450855"/>
              <a:gd name="connsiteY0" fmla="*/ 0 h 6858000"/>
              <a:gd name="connsiteX1" fmla="*/ 7450855 w 7450855"/>
              <a:gd name="connsiteY1" fmla="*/ 0 h 6858000"/>
              <a:gd name="connsiteX2" fmla="*/ 7450855 w 7450855"/>
              <a:gd name="connsiteY2" fmla="*/ 6858000 h 6858000"/>
              <a:gd name="connsiteX3" fmla="*/ 0 w 7450855"/>
              <a:gd name="connsiteY3" fmla="*/ 6858000 h 6858000"/>
              <a:gd name="connsiteX4" fmla="*/ 1377720 w 745085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855" h="6858000">
                <a:moveTo>
                  <a:pt x="1377720" y="0"/>
                </a:moveTo>
                <a:lnTo>
                  <a:pt x="7450855" y="0"/>
                </a:lnTo>
                <a:lnTo>
                  <a:pt x="7450855" y="6858000"/>
                </a:lnTo>
                <a:lnTo>
                  <a:pt x="0" y="6858000"/>
                </a:lnTo>
                <a:lnTo>
                  <a:pt x="1377720" y="0"/>
                </a:lnTo>
                <a:close/>
              </a:path>
            </a:pathLst>
          </a:custGeom>
          <a:blipFill rotWithShape="1">
            <a:blip r:embed="rId3" cstate="screen">
              <a:alphaModFix amt="3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6</a:t>
            </a:fld>
            <a:endParaRPr lang="en-US" sz="1200" dirty="0" smtClean="0">
              <a:solidFill>
                <a:srgbClr val="FFFFFF"/>
              </a:solidFill>
            </a:endParaRPr>
          </a:p>
        </p:txBody>
      </p:sp>
      <p:sp>
        <p:nvSpPr>
          <p:cNvPr id="7"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3" name="Content Placeholder 2"/>
          <p:cNvSpPr>
            <a:spLocks noGrp="1"/>
          </p:cNvSpPr>
          <p:nvPr>
            <p:ph idx="1"/>
          </p:nvPr>
        </p:nvSpPr>
        <p:spPr>
          <a:xfrm>
            <a:off x="1676400" y="2057400"/>
            <a:ext cx="7010400" cy="3657600"/>
          </a:xfrm>
        </p:spPr>
        <p:txBody>
          <a:bodyPr>
            <a:normAutofit/>
          </a:bodyPr>
          <a:lstStyle/>
          <a:p>
            <a:r>
              <a:rPr lang="en-US" dirty="0" smtClean="0">
                <a:latin typeface="Helvetica"/>
                <a:cs typeface="Helvetica"/>
              </a:rPr>
              <a:t>Capital Development Committee</a:t>
            </a:r>
            <a:br>
              <a:rPr lang="en-US" dirty="0" smtClean="0">
                <a:latin typeface="Helvetica"/>
                <a:cs typeface="Helvetica"/>
              </a:rPr>
            </a:br>
            <a:endParaRPr lang="en-US" dirty="0" smtClean="0">
              <a:latin typeface="Helvetica"/>
              <a:cs typeface="Helvetica"/>
            </a:endParaRPr>
          </a:p>
          <a:p>
            <a:r>
              <a:rPr lang="en-US" dirty="0" smtClean="0">
                <a:latin typeface="Helvetica"/>
                <a:cs typeface="Helvetica"/>
              </a:rPr>
              <a:t>Governor’s Budget Proposal</a:t>
            </a:r>
            <a:br>
              <a:rPr lang="en-US" dirty="0" smtClean="0">
                <a:latin typeface="Helvetica"/>
                <a:cs typeface="Helvetica"/>
              </a:rPr>
            </a:br>
            <a:endParaRPr lang="en-US" dirty="0" smtClean="0">
              <a:latin typeface="Helvetica"/>
              <a:cs typeface="Helvetica"/>
            </a:endParaRPr>
          </a:p>
          <a:p>
            <a:r>
              <a:rPr lang="en-US" dirty="0" smtClean="0">
                <a:latin typeface="Helvetica"/>
                <a:cs typeface="Helvetica"/>
              </a:rPr>
              <a:t>President Obama’s free Community College Proposal</a:t>
            </a:r>
            <a:endParaRPr lang="en-US" dirty="0">
              <a:latin typeface="Helvetica"/>
              <a:cs typeface="Helvetica"/>
            </a:endParaRPr>
          </a:p>
        </p:txBody>
      </p:sp>
      <p:sp>
        <p:nvSpPr>
          <p:cNvPr id="10" name="Rectangle 9"/>
          <p:cNvSpPr>
            <a:spLocks noChangeAspect="1"/>
          </p:cNvSpPr>
          <p:nvPr/>
        </p:nvSpPr>
        <p:spPr>
          <a:xfrm>
            <a:off x="8238" y="304800"/>
            <a:ext cx="50971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52400" y="228600"/>
            <a:ext cx="8229600" cy="1143000"/>
          </a:xfrm>
        </p:spPr>
        <p:txBody>
          <a:bodyPr/>
          <a:lstStyle/>
          <a:p>
            <a:pPr algn="l"/>
            <a:r>
              <a:rPr lang="en-US" dirty="0" smtClean="0">
                <a:solidFill>
                  <a:schemeClr val="bg1"/>
                </a:solidFill>
                <a:latin typeface="Helvetica Light"/>
                <a:cs typeface="Helvetica Light"/>
              </a:rPr>
              <a:t>Legislative</a:t>
            </a:r>
            <a:r>
              <a:rPr lang="en-US" b="1" dirty="0" smtClean="0">
                <a:solidFill>
                  <a:schemeClr val="bg1"/>
                </a:solidFill>
                <a:latin typeface="Helvetica"/>
                <a:cs typeface="Helvetica"/>
              </a:rPr>
              <a:t> Action</a:t>
            </a:r>
            <a:endParaRPr lang="en-US" b="1" dirty="0">
              <a:solidFill>
                <a:schemeClr val="bg1"/>
              </a:solidFill>
              <a:latin typeface="Helvetica"/>
              <a:cs typeface="Helvetica"/>
            </a:endParaRPr>
          </a:p>
        </p:txBody>
      </p:sp>
    </p:spTree>
    <p:extLst>
      <p:ext uri="{BB962C8B-B14F-4D97-AF65-F5344CB8AC3E}">
        <p14:creationId xmlns:p14="http://schemas.microsoft.com/office/powerpoint/2010/main" val="58473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7</a:t>
            </a:fld>
            <a:endParaRPr lang="en-US" sz="1200" dirty="0" smtClean="0">
              <a:solidFill>
                <a:srgbClr val="FFFFFF"/>
              </a:solidFill>
            </a:endParaRPr>
          </a:p>
        </p:txBody>
      </p:sp>
      <p:sp>
        <p:nvSpPr>
          <p:cNvPr id="13"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14" name="Rectangle 13"/>
          <p:cNvSpPr>
            <a:spLocks noChangeAspect="1"/>
          </p:cNvSpPr>
          <p:nvPr/>
        </p:nvSpPr>
        <p:spPr>
          <a:xfrm>
            <a:off x="8238" y="304800"/>
            <a:ext cx="57829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Focus Goal </a:t>
            </a:r>
            <a:r>
              <a:rPr lang="en-US" b="1" dirty="0" smtClean="0">
                <a:solidFill>
                  <a:schemeClr val="bg1"/>
                </a:solidFill>
                <a:latin typeface="Helvetica"/>
                <a:cs typeface="Helvetica"/>
              </a:rPr>
              <a:t>Process</a:t>
            </a:r>
            <a:endParaRPr lang="en-US" b="1" dirty="0">
              <a:solidFill>
                <a:schemeClr val="bg1"/>
              </a:solidFill>
              <a:latin typeface="Helvetica"/>
              <a:cs typeface="Helvetica"/>
            </a:endParaRPr>
          </a:p>
        </p:txBody>
      </p:sp>
      <p:graphicFrame>
        <p:nvGraphicFramePr>
          <p:cNvPr id="26" name="Chart 25"/>
          <p:cNvGraphicFramePr/>
          <p:nvPr>
            <p:extLst>
              <p:ext uri="{D42A27DB-BD31-4B8C-83A1-F6EECF244321}">
                <p14:modId xmlns:p14="http://schemas.microsoft.com/office/powerpoint/2010/main" val="3212427980"/>
              </p:ext>
            </p:extLst>
          </p:nvPr>
        </p:nvGraphicFramePr>
        <p:xfrm>
          <a:off x="685800" y="990600"/>
          <a:ext cx="8382000" cy="55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8391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8</a:t>
            </a:fld>
            <a:endParaRPr lang="en-US" sz="1200" dirty="0" smtClean="0">
              <a:solidFill>
                <a:srgbClr val="FFFFFF"/>
              </a:solidFill>
            </a:endParaRPr>
          </a:p>
        </p:txBody>
      </p:sp>
      <p:sp>
        <p:nvSpPr>
          <p:cNvPr id="8"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9" name="Rectangle 8"/>
          <p:cNvSpPr>
            <a:spLocks noChangeAspect="1"/>
          </p:cNvSpPr>
          <p:nvPr/>
        </p:nvSpPr>
        <p:spPr>
          <a:xfrm>
            <a:off x="8238" y="304800"/>
            <a:ext cx="59353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52400" y="426972"/>
            <a:ext cx="8229600" cy="94462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latin typeface="Helvetica Light"/>
                <a:cs typeface="Helvetica Light"/>
              </a:rPr>
              <a:t>Focus Goal 1: </a:t>
            </a:r>
            <a:r>
              <a:rPr lang="en-US" b="1" dirty="0" smtClean="0">
                <a:solidFill>
                  <a:schemeClr val="bg1"/>
                </a:solidFill>
                <a:latin typeface="Helvetica"/>
                <a:cs typeface="Helvetica"/>
              </a:rPr>
              <a:t>Recap</a:t>
            </a:r>
            <a:endParaRPr lang="en-US" b="1" dirty="0">
              <a:solidFill>
                <a:schemeClr val="bg1"/>
              </a:solidFill>
              <a:latin typeface="Helvetica"/>
              <a:cs typeface="Helvetica"/>
            </a:endParaRPr>
          </a:p>
        </p:txBody>
      </p:sp>
      <p:sp>
        <p:nvSpPr>
          <p:cNvPr id="15" name="Content Placeholder 2"/>
          <p:cNvSpPr txBox="1">
            <a:spLocks/>
          </p:cNvSpPr>
          <p:nvPr/>
        </p:nvSpPr>
        <p:spPr>
          <a:xfrm>
            <a:off x="1600200" y="1828800"/>
            <a:ext cx="7061436" cy="4525963"/>
          </a:xfrm>
          <a:prstGeom prst="rect">
            <a:avLst/>
          </a:prstGeom>
        </p:spPr>
        <p:txBody>
          <a:bodyPr>
            <a:normAutofit/>
          </a:bodyPr>
          <a:lstStyle/>
          <a:p>
            <a:pPr marL="0" indent="0">
              <a:buFont typeface="Arial"/>
              <a:buNone/>
            </a:pPr>
            <a:r>
              <a:rPr lang="en-US" sz="2400" b="1" kern="1200" dirty="0" smtClean="0">
                <a:latin typeface="Helvetica"/>
                <a:cs typeface="Helvetica"/>
              </a:rPr>
              <a:t>“Improve the New Student Experience”</a:t>
            </a:r>
          </a:p>
          <a:p>
            <a:pPr marL="0" indent="0">
              <a:buFont typeface="Arial"/>
              <a:buNone/>
              <a:tabLst>
                <a:tab pos="225425" algn="l"/>
              </a:tabLst>
            </a:pPr>
            <a:r>
              <a:rPr lang="en-US" sz="2400" kern="1200" dirty="0" smtClean="0">
                <a:latin typeface="Helvetica"/>
                <a:cs typeface="Helvetica"/>
              </a:rPr>
              <a:t>adopted in AY 2012/2013</a:t>
            </a:r>
          </a:p>
          <a:p>
            <a:pPr marL="0" indent="0">
              <a:buFont typeface="Arial"/>
              <a:buNone/>
            </a:pPr>
            <a:endParaRPr lang="en-US" sz="2400" kern="1200" baseline="30000" dirty="0" smtClean="0">
              <a:latin typeface="Helvetica"/>
              <a:cs typeface="Helvetica"/>
            </a:endParaRPr>
          </a:p>
          <a:p>
            <a:pPr marL="0" indent="0">
              <a:buFont typeface="Arial"/>
              <a:buNone/>
            </a:pPr>
            <a:r>
              <a:rPr lang="en-US" sz="2400" kern="1200" dirty="0" smtClean="0">
                <a:latin typeface="Helvetica"/>
                <a:cs typeface="Helvetica"/>
              </a:rPr>
              <a:t>RESULTS</a:t>
            </a:r>
          </a:p>
          <a:p>
            <a:pPr marL="169862" indent="-342900">
              <a:buFont typeface="Arial"/>
              <a:buChar char="•"/>
            </a:pPr>
            <a:r>
              <a:rPr lang="en-US" sz="2400" kern="1200" dirty="0" smtClean="0">
                <a:latin typeface="Helvetica"/>
                <a:cs typeface="Helvetica"/>
              </a:rPr>
              <a:t>Dean/Instructor Signature Requirements</a:t>
            </a:r>
          </a:p>
          <a:p>
            <a:pPr marL="169862" indent="-342900">
              <a:buFont typeface="Arial"/>
              <a:buChar char="•"/>
            </a:pPr>
            <a:r>
              <a:rPr lang="en-US" sz="2400" kern="1200" dirty="0" smtClean="0">
                <a:latin typeface="Helvetica"/>
                <a:cs typeface="Helvetica"/>
              </a:rPr>
              <a:t>Adoption of SARS Software</a:t>
            </a:r>
          </a:p>
          <a:p>
            <a:pPr marL="169862" indent="-342900">
              <a:buFont typeface="Arial"/>
              <a:buChar char="•"/>
            </a:pPr>
            <a:r>
              <a:rPr lang="en-US" sz="2400" kern="1200" dirty="0" smtClean="0">
                <a:latin typeface="Helvetica"/>
                <a:cs typeface="Helvetica"/>
              </a:rPr>
              <a:t>Software supported transcript evaluation</a:t>
            </a:r>
          </a:p>
          <a:p>
            <a:pPr marL="169862" indent="-342900">
              <a:buFont typeface="Arial"/>
              <a:buChar char="•"/>
            </a:pPr>
            <a:r>
              <a:rPr lang="en-US" sz="2400" kern="1200" dirty="0" smtClean="0">
                <a:latin typeface="Helvetica"/>
                <a:cs typeface="Helvetica"/>
              </a:rPr>
              <a:t>New Student Orientation (NSO)</a:t>
            </a:r>
          </a:p>
          <a:p>
            <a:pPr marL="169862" indent="-342900">
              <a:buFont typeface="Arial"/>
              <a:buChar char="•"/>
            </a:pPr>
            <a:r>
              <a:rPr lang="en-US" sz="2400" kern="1200" dirty="0" smtClean="0">
                <a:latin typeface="Helvetica"/>
                <a:cs typeface="Helvetica"/>
              </a:rPr>
              <a:t>Program Templates and Student Program Plans</a:t>
            </a:r>
          </a:p>
          <a:p>
            <a:pPr marL="169862" indent="-342900">
              <a:buFont typeface="Arial"/>
              <a:buChar char="•"/>
            </a:pPr>
            <a:r>
              <a:rPr lang="en-US" sz="2400" kern="1200" dirty="0" smtClean="0">
                <a:latin typeface="Helvetica"/>
                <a:cs typeface="Helvetica"/>
              </a:rPr>
              <a:t>New Academic Advising Model</a:t>
            </a:r>
          </a:p>
          <a:p>
            <a:pPr>
              <a:buFont typeface="Arial"/>
              <a:buNone/>
              <a:tabLst>
                <a:tab pos="169863" algn="l"/>
              </a:tabLst>
            </a:pPr>
            <a:endParaRPr lang="en-US" sz="2400" kern="1200" dirty="0">
              <a:latin typeface="Helvetica"/>
              <a:cs typeface="Helvetica"/>
            </a:endParaRPr>
          </a:p>
        </p:txBody>
      </p:sp>
    </p:spTree>
    <p:extLst>
      <p:ext uri="{BB962C8B-B14F-4D97-AF65-F5344CB8AC3E}">
        <p14:creationId xmlns:p14="http://schemas.microsoft.com/office/powerpoint/2010/main" val="645456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629401" y="-125275"/>
            <a:ext cx="3266537" cy="6477003"/>
            <a:chOff x="6629401" y="-125275"/>
            <a:chExt cx="3266537" cy="6477003"/>
          </a:xfrm>
        </p:grpSpPr>
        <p:sp>
          <p:nvSpPr>
            <p:cNvPr id="16" name="Right Arrow 15"/>
            <p:cNvSpPr/>
            <p:nvPr/>
          </p:nvSpPr>
          <p:spPr>
            <a:xfrm rot="16200000">
              <a:off x="4473146" y="2030980"/>
              <a:ext cx="6477003" cy="2164493"/>
            </a:xfrm>
            <a:prstGeom prst="rightArrow">
              <a:avLst/>
            </a:prstGeom>
            <a:solidFill>
              <a:schemeClr val="bg1">
                <a:lumMod val="75000"/>
              </a:schemeClr>
            </a:solidFill>
            <a:ln w="698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Arrow 13"/>
            <p:cNvSpPr/>
            <p:nvPr/>
          </p:nvSpPr>
          <p:spPr>
            <a:xfrm rot="16200000">
              <a:off x="5963105" y="2418895"/>
              <a:ext cx="5818328" cy="2047338"/>
            </a:xfrm>
            <a:prstGeom prst="rightArrow">
              <a:avLst/>
            </a:prstGeom>
            <a:solidFill>
              <a:srgbClr val="AD1F17"/>
            </a:solidFill>
            <a:ln w="698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6200000">
              <a:off x="5841978" y="3225822"/>
              <a:ext cx="4446730" cy="1805081"/>
            </a:xfrm>
            <a:prstGeom prst="rightArrow">
              <a:avLst/>
            </a:prstGeom>
            <a:solidFill>
              <a:schemeClr val="tx1">
                <a:lumMod val="50000"/>
                <a:lumOff val="50000"/>
              </a:schemeClr>
            </a:solidFill>
            <a:ln w="698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5"/>
          <p:cNvSpPr/>
          <p:nvPr/>
        </p:nvSpPr>
        <p:spPr>
          <a:xfrm>
            <a:off x="544" y="-1"/>
            <a:ext cx="1869389" cy="6336017"/>
          </a:xfrm>
          <a:custGeom>
            <a:avLst/>
            <a:gdLst>
              <a:gd name="connsiteX0" fmla="*/ 0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0 w 7620000"/>
              <a:gd name="connsiteY4" fmla="*/ 0 h 6858000"/>
              <a:gd name="connsiteX0" fmla="*/ 2237946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37946 w 7620000"/>
              <a:gd name="connsiteY4" fmla="*/ 6865 h 6858000"/>
              <a:gd name="connsiteX0" fmla="*/ 2270328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2270328 w 7620000"/>
              <a:gd name="connsiteY4" fmla="*/ 6865 h 6858000"/>
              <a:gd name="connsiteX0" fmla="*/ 2296233 w 7620000"/>
              <a:gd name="connsiteY0" fmla="*/ 0 h 6858000"/>
              <a:gd name="connsiteX1" fmla="*/ 7620000 w 7620000"/>
              <a:gd name="connsiteY1" fmla="*/ 0 h 6858000"/>
              <a:gd name="connsiteX2" fmla="*/ 7620000 w 7620000"/>
              <a:gd name="connsiteY2" fmla="*/ 6858000 h 6858000"/>
              <a:gd name="connsiteX3" fmla="*/ 0 w 7620000"/>
              <a:gd name="connsiteY3" fmla="*/ 6858000 h 6858000"/>
              <a:gd name="connsiteX4" fmla="*/ 2296233 w 7620000"/>
              <a:gd name="connsiteY4" fmla="*/ 0 h 6858000"/>
              <a:gd name="connsiteX0" fmla="*/ 3627 w 7620000"/>
              <a:gd name="connsiteY0" fmla="*/ 6865 h 6858000"/>
              <a:gd name="connsiteX1" fmla="*/ 762000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7620000"/>
              <a:gd name="connsiteY0" fmla="*/ 6865 h 6858000"/>
              <a:gd name="connsiteX1" fmla="*/ 3067170 w 7620000"/>
              <a:gd name="connsiteY1" fmla="*/ 0 h 6858000"/>
              <a:gd name="connsiteX2" fmla="*/ 7620000 w 7620000"/>
              <a:gd name="connsiteY2" fmla="*/ 6858000 h 6858000"/>
              <a:gd name="connsiteX3" fmla="*/ 0 w 7620000"/>
              <a:gd name="connsiteY3" fmla="*/ 6858000 h 6858000"/>
              <a:gd name="connsiteX4" fmla="*/ 3627 w 7620000"/>
              <a:gd name="connsiteY4" fmla="*/ 6865 h 6858000"/>
              <a:gd name="connsiteX0" fmla="*/ 3627 w 3067170"/>
              <a:gd name="connsiteY0" fmla="*/ 6865 h 6858000"/>
              <a:gd name="connsiteX1" fmla="*/ 3067170 w 3067170"/>
              <a:gd name="connsiteY1" fmla="*/ 0 h 6858000"/>
              <a:gd name="connsiteX2" fmla="*/ 832850 w 3067170"/>
              <a:gd name="connsiteY2" fmla="*/ 6356865 h 6858000"/>
              <a:gd name="connsiteX3" fmla="*/ 0 w 3067170"/>
              <a:gd name="connsiteY3" fmla="*/ 6858000 h 6858000"/>
              <a:gd name="connsiteX4" fmla="*/ 3627 w 3067170"/>
              <a:gd name="connsiteY4" fmla="*/ 6865 h 6858000"/>
              <a:gd name="connsiteX0" fmla="*/ 3627 w 3067170"/>
              <a:gd name="connsiteY0" fmla="*/ 6865 h 6858000"/>
              <a:gd name="connsiteX1" fmla="*/ 3067170 w 3067170"/>
              <a:gd name="connsiteY1" fmla="*/ 0 h 6858000"/>
              <a:gd name="connsiteX2" fmla="*/ 988281 w 3067170"/>
              <a:gd name="connsiteY2" fmla="*/ 6858000 h 6858000"/>
              <a:gd name="connsiteX3" fmla="*/ 0 w 3067170"/>
              <a:gd name="connsiteY3" fmla="*/ 6858000 h 6858000"/>
              <a:gd name="connsiteX4" fmla="*/ 3627 w 3067170"/>
              <a:gd name="connsiteY4" fmla="*/ 6865 h 6858000"/>
              <a:gd name="connsiteX0" fmla="*/ 3627 w 3287363"/>
              <a:gd name="connsiteY0" fmla="*/ 6865 h 6858000"/>
              <a:gd name="connsiteX1" fmla="*/ 3287363 w 3287363"/>
              <a:gd name="connsiteY1" fmla="*/ 0 h 6858000"/>
              <a:gd name="connsiteX2" fmla="*/ 988281 w 3287363"/>
              <a:gd name="connsiteY2" fmla="*/ 6858000 h 6858000"/>
              <a:gd name="connsiteX3" fmla="*/ 0 w 3287363"/>
              <a:gd name="connsiteY3" fmla="*/ 6858000 h 6858000"/>
              <a:gd name="connsiteX4" fmla="*/ 3627 w 3287363"/>
              <a:gd name="connsiteY4" fmla="*/ 6865 h 6858000"/>
              <a:gd name="connsiteX0" fmla="*/ 3627 w 3287363"/>
              <a:gd name="connsiteY0" fmla="*/ 0 h 6871730"/>
              <a:gd name="connsiteX1" fmla="*/ 3287363 w 3287363"/>
              <a:gd name="connsiteY1" fmla="*/ 13730 h 6871730"/>
              <a:gd name="connsiteX2" fmla="*/ 988281 w 3287363"/>
              <a:gd name="connsiteY2" fmla="*/ 6871730 h 6871730"/>
              <a:gd name="connsiteX3" fmla="*/ 0 w 3287363"/>
              <a:gd name="connsiteY3" fmla="*/ 6871730 h 6871730"/>
              <a:gd name="connsiteX4" fmla="*/ 3627 w 3287363"/>
              <a:gd name="connsiteY4" fmla="*/ 0 h 6871730"/>
              <a:gd name="connsiteX0" fmla="*/ 10104 w 3287363"/>
              <a:gd name="connsiteY0" fmla="*/ 0 h 6858001"/>
              <a:gd name="connsiteX1" fmla="*/ 3287363 w 3287363"/>
              <a:gd name="connsiteY1" fmla="*/ 1 h 6858001"/>
              <a:gd name="connsiteX2" fmla="*/ 988281 w 3287363"/>
              <a:gd name="connsiteY2" fmla="*/ 6858001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016477 w 3287363"/>
              <a:gd name="connsiteY2" fmla="*/ 6843059 h 6858001"/>
              <a:gd name="connsiteX3" fmla="*/ 0 w 3287363"/>
              <a:gd name="connsiteY3" fmla="*/ 6858001 h 6858001"/>
              <a:gd name="connsiteX4" fmla="*/ 10104 w 3287363"/>
              <a:gd name="connsiteY4" fmla="*/ 0 h 6858001"/>
              <a:gd name="connsiteX0" fmla="*/ 10104 w 3287363"/>
              <a:gd name="connsiteY0" fmla="*/ 0 h 6858001"/>
              <a:gd name="connsiteX1" fmla="*/ 3287363 w 3287363"/>
              <a:gd name="connsiteY1" fmla="*/ 1 h 6858001"/>
              <a:gd name="connsiteX2" fmla="*/ 1192708 w 3287363"/>
              <a:gd name="connsiteY2" fmla="*/ 6290235 h 6858001"/>
              <a:gd name="connsiteX3" fmla="*/ 0 w 3287363"/>
              <a:gd name="connsiteY3" fmla="*/ 6858001 h 6858001"/>
              <a:gd name="connsiteX4" fmla="*/ 10104 w 3287363"/>
              <a:gd name="connsiteY4" fmla="*/ 0 h 6858001"/>
              <a:gd name="connsiteX0" fmla="*/ 3054 w 3280313"/>
              <a:gd name="connsiteY0" fmla="*/ 0 h 6320119"/>
              <a:gd name="connsiteX1" fmla="*/ 3280313 w 3280313"/>
              <a:gd name="connsiteY1" fmla="*/ 1 h 6320119"/>
              <a:gd name="connsiteX2" fmla="*/ 1185658 w 3280313"/>
              <a:gd name="connsiteY2" fmla="*/ 6290235 h 6320119"/>
              <a:gd name="connsiteX3" fmla="*/ 0 w 3280313"/>
              <a:gd name="connsiteY3" fmla="*/ 6320119 h 6320119"/>
              <a:gd name="connsiteX4" fmla="*/ 3054 w 3280313"/>
              <a:gd name="connsiteY4" fmla="*/ 0 h 6320119"/>
              <a:gd name="connsiteX0" fmla="*/ 3054 w 3280313"/>
              <a:gd name="connsiteY0" fmla="*/ 0 h 6327588"/>
              <a:gd name="connsiteX1" fmla="*/ 3280313 w 3280313"/>
              <a:gd name="connsiteY1" fmla="*/ 1 h 6327588"/>
              <a:gd name="connsiteX2" fmla="*/ 1178608 w 3280313"/>
              <a:gd name="connsiteY2" fmla="*/ 6327588 h 6327588"/>
              <a:gd name="connsiteX3" fmla="*/ 0 w 3280313"/>
              <a:gd name="connsiteY3" fmla="*/ 6320119 h 6327588"/>
              <a:gd name="connsiteX4" fmla="*/ 3054 w 3280313"/>
              <a:gd name="connsiteY4" fmla="*/ 0 h 6327588"/>
              <a:gd name="connsiteX0" fmla="*/ 10104 w 3287363"/>
              <a:gd name="connsiteY0" fmla="*/ 0 h 6335060"/>
              <a:gd name="connsiteX1" fmla="*/ 3287363 w 3287363"/>
              <a:gd name="connsiteY1" fmla="*/ 1 h 6335060"/>
              <a:gd name="connsiteX2" fmla="*/ 1185658 w 3287363"/>
              <a:gd name="connsiteY2" fmla="*/ 6327588 h 6335060"/>
              <a:gd name="connsiteX3" fmla="*/ 0 w 3287363"/>
              <a:gd name="connsiteY3" fmla="*/ 6335060 h 6335060"/>
              <a:gd name="connsiteX4" fmla="*/ 10104 w 3287363"/>
              <a:gd name="connsiteY4" fmla="*/ 0 h 6335060"/>
              <a:gd name="connsiteX0" fmla="*/ 0 w 3277259"/>
              <a:gd name="connsiteY0" fmla="*/ 0 h 6329153"/>
              <a:gd name="connsiteX1" fmla="*/ 3277259 w 3277259"/>
              <a:gd name="connsiteY1" fmla="*/ 1 h 6329153"/>
              <a:gd name="connsiteX2" fmla="*/ 1175554 w 3277259"/>
              <a:gd name="connsiteY2" fmla="*/ 6327588 h 6329153"/>
              <a:gd name="connsiteX3" fmla="*/ 12191 w 3277259"/>
              <a:gd name="connsiteY3" fmla="*/ 6329153 h 6329153"/>
              <a:gd name="connsiteX4" fmla="*/ 0 w 3277259"/>
              <a:gd name="connsiteY4" fmla="*/ 0 h 6329153"/>
              <a:gd name="connsiteX0" fmla="*/ 298777 w 3265109"/>
              <a:gd name="connsiteY0" fmla="*/ 68647 h 6329152"/>
              <a:gd name="connsiteX1" fmla="*/ 3265109 w 3265109"/>
              <a:gd name="connsiteY1" fmla="*/ 0 h 6329152"/>
              <a:gd name="connsiteX2" fmla="*/ 1163404 w 3265109"/>
              <a:gd name="connsiteY2" fmla="*/ 6327587 h 6329152"/>
              <a:gd name="connsiteX3" fmla="*/ 41 w 3265109"/>
              <a:gd name="connsiteY3" fmla="*/ 6329152 h 6329152"/>
              <a:gd name="connsiteX4" fmla="*/ 298777 w 3265109"/>
              <a:gd name="connsiteY4" fmla="*/ 68647 h 6329152"/>
              <a:gd name="connsiteX0" fmla="*/ 14225 w 3265574"/>
              <a:gd name="connsiteY0" fmla="*/ 6864 h 6329152"/>
              <a:gd name="connsiteX1" fmla="*/ 3265574 w 3265574"/>
              <a:gd name="connsiteY1" fmla="*/ 0 h 6329152"/>
              <a:gd name="connsiteX2" fmla="*/ 1163869 w 3265574"/>
              <a:gd name="connsiteY2" fmla="*/ 6327587 h 6329152"/>
              <a:gd name="connsiteX3" fmla="*/ 506 w 3265574"/>
              <a:gd name="connsiteY3" fmla="*/ 6329152 h 6329152"/>
              <a:gd name="connsiteX4" fmla="*/ 14225 w 3265574"/>
              <a:gd name="connsiteY4" fmla="*/ 6864 h 6329152"/>
              <a:gd name="connsiteX0" fmla="*/ 0 w 3251349"/>
              <a:gd name="connsiteY0" fmla="*/ 6864 h 6327587"/>
              <a:gd name="connsiteX1" fmla="*/ 3251349 w 3251349"/>
              <a:gd name="connsiteY1" fmla="*/ 0 h 6327587"/>
              <a:gd name="connsiteX2" fmla="*/ 1149644 w 3251349"/>
              <a:gd name="connsiteY2" fmla="*/ 6327587 h 6327587"/>
              <a:gd name="connsiteX3" fmla="*/ 200044 w 3251349"/>
              <a:gd name="connsiteY3" fmla="*/ 6260503 h 6327587"/>
              <a:gd name="connsiteX4" fmla="*/ 0 w 3251349"/>
              <a:gd name="connsiteY4" fmla="*/ 6864 h 6327587"/>
              <a:gd name="connsiteX0" fmla="*/ 1854 w 3253203"/>
              <a:gd name="connsiteY0" fmla="*/ 6864 h 6327587"/>
              <a:gd name="connsiteX1" fmla="*/ 3253203 w 3253203"/>
              <a:gd name="connsiteY1" fmla="*/ 0 h 6327587"/>
              <a:gd name="connsiteX2" fmla="*/ 1151498 w 3253203"/>
              <a:gd name="connsiteY2" fmla="*/ 6327587 h 6327587"/>
              <a:gd name="connsiteX3" fmla="*/ 1091 w 3253203"/>
              <a:gd name="connsiteY3" fmla="*/ 6322287 h 6327587"/>
              <a:gd name="connsiteX4" fmla="*/ 1854 w 3253203"/>
              <a:gd name="connsiteY4" fmla="*/ 6864 h 6327587"/>
              <a:gd name="connsiteX0" fmla="*/ 1854 w 3253203"/>
              <a:gd name="connsiteY0" fmla="*/ 6864 h 6336016"/>
              <a:gd name="connsiteX1" fmla="*/ 3253203 w 3253203"/>
              <a:gd name="connsiteY1" fmla="*/ 0 h 6336016"/>
              <a:gd name="connsiteX2" fmla="*/ 1151498 w 3253203"/>
              <a:gd name="connsiteY2" fmla="*/ 6327587 h 6336016"/>
              <a:gd name="connsiteX3" fmla="*/ 1091 w 3253203"/>
              <a:gd name="connsiteY3" fmla="*/ 6336016 h 6336016"/>
              <a:gd name="connsiteX4" fmla="*/ 1854 w 3253203"/>
              <a:gd name="connsiteY4" fmla="*/ 6864 h 6336016"/>
              <a:gd name="connsiteX0" fmla="*/ 1854 w 1724475"/>
              <a:gd name="connsiteY0" fmla="*/ 0 h 6329152"/>
              <a:gd name="connsiteX1" fmla="*/ 1724475 w 1724475"/>
              <a:gd name="connsiteY1" fmla="*/ 1 h 6329152"/>
              <a:gd name="connsiteX2" fmla="*/ 1151498 w 1724475"/>
              <a:gd name="connsiteY2" fmla="*/ 6320723 h 6329152"/>
              <a:gd name="connsiteX3" fmla="*/ 1091 w 1724475"/>
              <a:gd name="connsiteY3" fmla="*/ 6329152 h 6329152"/>
              <a:gd name="connsiteX4" fmla="*/ 1854 w 1724475"/>
              <a:gd name="connsiteY4" fmla="*/ 0 h 6329152"/>
              <a:gd name="connsiteX0" fmla="*/ 1854 w 1724475"/>
              <a:gd name="connsiteY0" fmla="*/ 0 h 6341317"/>
              <a:gd name="connsiteX1" fmla="*/ 1724475 w 1724475"/>
              <a:gd name="connsiteY1" fmla="*/ 1 h 6341317"/>
              <a:gd name="connsiteX2" fmla="*/ 186326 w 1724475"/>
              <a:gd name="connsiteY2" fmla="*/ 6341317 h 6341317"/>
              <a:gd name="connsiteX3" fmla="*/ 1091 w 1724475"/>
              <a:gd name="connsiteY3" fmla="*/ 6329152 h 6341317"/>
              <a:gd name="connsiteX4" fmla="*/ 1854 w 1724475"/>
              <a:gd name="connsiteY4" fmla="*/ 0 h 6341317"/>
              <a:gd name="connsiteX0" fmla="*/ 1854 w 1763341"/>
              <a:gd name="connsiteY0" fmla="*/ 6864 h 6348181"/>
              <a:gd name="connsiteX1" fmla="*/ 1763341 w 1763341"/>
              <a:gd name="connsiteY1" fmla="*/ 0 h 6348181"/>
              <a:gd name="connsiteX2" fmla="*/ 186326 w 1763341"/>
              <a:gd name="connsiteY2" fmla="*/ 6348181 h 6348181"/>
              <a:gd name="connsiteX3" fmla="*/ 1091 w 1763341"/>
              <a:gd name="connsiteY3" fmla="*/ 6336016 h 6348181"/>
              <a:gd name="connsiteX4" fmla="*/ 1854 w 1763341"/>
              <a:gd name="connsiteY4" fmla="*/ 6864 h 6348181"/>
              <a:gd name="connsiteX0" fmla="*/ 1854 w 1763341"/>
              <a:gd name="connsiteY0" fmla="*/ 0 h 6348182"/>
              <a:gd name="connsiteX1" fmla="*/ 1763341 w 1763341"/>
              <a:gd name="connsiteY1" fmla="*/ 1 h 6348182"/>
              <a:gd name="connsiteX2" fmla="*/ 186326 w 1763341"/>
              <a:gd name="connsiteY2" fmla="*/ 6348182 h 6348182"/>
              <a:gd name="connsiteX3" fmla="*/ 1091 w 1763341"/>
              <a:gd name="connsiteY3" fmla="*/ 6336017 h 6348182"/>
              <a:gd name="connsiteX4" fmla="*/ 1854 w 1763341"/>
              <a:gd name="connsiteY4" fmla="*/ 0 h 6348182"/>
              <a:gd name="connsiteX0" fmla="*/ 2463 w 1763950"/>
              <a:gd name="connsiteY0" fmla="*/ 0 h 6348182"/>
              <a:gd name="connsiteX1" fmla="*/ 1763950 w 1763950"/>
              <a:gd name="connsiteY1" fmla="*/ 1 h 6348182"/>
              <a:gd name="connsiteX2" fmla="*/ 186935 w 1763950"/>
              <a:gd name="connsiteY2" fmla="*/ 6348182 h 6348182"/>
              <a:gd name="connsiteX3" fmla="*/ 1700 w 1763950"/>
              <a:gd name="connsiteY3" fmla="*/ 6336017 h 6348182"/>
              <a:gd name="connsiteX4" fmla="*/ 2463 w 1763950"/>
              <a:gd name="connsiteY4" fmla="*/ 0 h 6348182"/>
              <a:gd name="connsiteX0" fmla="*/ 2463 w 1763950"/>
              <a:gd name="connsiteY0" fmla="*/ 0 h 6336017"/>
              <a:gd name="connsiteX1" fmla="*/ 1763950 w 1763950"/>
              <a:gd name="connsiteY1" fmla="*/ 1 h 6336017"/>
              <a:gd name="connsiteX2" fmla="*/ 212846 w 1763950"/>
              <a:gd name="connsiteY2" fmla="*/ 6327588 h 6336017"/>
              <a:gd name="connsiteX3" fmla="*/ 1700 w 1763950"/>
              <a:gd name="connsiteY3" fmla="*/ 6336017 h 6336017"/>
              <a:gd name="connsiteX4" fmla="*/ 2463 w 1763950"/>
              <a:gd name="connsiteY4" fmla="*/ 0 h 6336017"/>
              <a:gd name="connsiteX0" fmla="*/ 2463 w 1763950"/>
              <a:gd name="connsiteY0" fmla="*/ 0 h 6348183"/>
              <a:gd name="connsiteX1" fmla="*/ 1763950 w 1763950"/>
              <a:gd name="connsiteY1" fmla="*/ 1 h 6348183"/>
              <a:gd name="connsiteX2" fmla="*/ 212846 w 1763950"/>
              <a:gd name="connsiteY2" fmla="*/ 6348183 h 6348183"/>
              <a:gd name="connsiteX3" fmla="*/ 1700 w 1763950"/>
              <a:gd name="connsiteY3" fmla="*/ 6336017 h 6348183"/>
              <a:gd name="connsiteX4" fmla="*/ 2463 w 1763950"/>
              <a:gd name="connsiteY4" fmla="*/ 0 h 6348183"/>
              <a:gd name="connsiteX0" fmla="*/ 2463 w 1763950"/>
              <a:gd name="connsiteY0" fmla="*/ 0 h 6336017"/>
              <a:gd name="connsiteX1" fmla="*/ 1763950 w 1763950"/>
              <a:gd name="connsiteY1" fmla="*/ 1 h 6336017"/>
              <a:gd name="connsiteX2" fmla="*/ 212846 w 1763950"/>
              <a:gd name="connsiteY2" fmla="*/ 6334453 h 6336017"/>
              <a:gd name="connsiteX3" fmla="*/ 1700 w 1763950"/>
              <a:gd name="connsiteY3" fmla="*/ 6336017 h 6336017"/>
              <a:gd name="connsiteX4" fmla="*/ 2463 w 1763950"/>
              <a:gd name="connsiteY4" fmla="*/ 0 h 633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950" h="6336017">
                <a:moveTo>
                  <a:pt x="2463" y="0"/>
                </a:moveTo>
                <a:lnTo>
                  <a:pt x="1763950" y="1"/>
                </a:lnTo>
                <a:lnTo>
                  <a:pt x="212846" y="6334453"/>
                </a:lnTo>
                <a:lnTo>
                  <a:pt x="1700" y="6336017"/>
                </a:lnTo>
                <a:cubicBezTo>
                  <a:pt x="-2364" y="4226299"/>
                  <a:pt x="2081" y="3168008"/>
                  <a:pt x="2463" y="0"/>
                </a:cubicBezTo>
                <a:close/>
              </a:path>
            </a:pathLst>
          </a:custGeom>
          <a:solidFill>
            <a:srgbClr val="AD1F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a:spLocks noChangeAspect="1"/>
          </p:cNvSpPr>
          <p:nvPr/>
        </p:nvSpPr>
        <p:spPr>
          <a:xfrm>
            <a:off x="0" y="6396958"/>
            <a:ext cx="9144000" cy="461042"/>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8"/>
          <p:cNvSpPr txBox="1">
            <a:spLocks noChangeArrowheads="1"/>
          </p:cNvSpPr>
          <p:nvPr/>
        </p:nvSpPr>
        <p:spPr bwMode="auto">
          <a:xfrm>
            <a:off x="510540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lgn="r">
              <a:defRPr/>
            </a:pPr>
            <a:r>
              <a:rPr lang="en-US" sz="1200" dirty="0" smtClean="0">
                <a:solidFill>
                  <a:schemeClr val="bg1"/>
                </a:solidFill>
                <a:latin typeface="Helvetica" charset="0"/>
                <a:cs typeface="Helvetica" charset="0"/>
              </a:rPr>
              <a:t>Spring 2015 PDW </a:t>
            </a:r>
            <a:r>
              <a:rPr lang="en-US" sz="1200" dirty="0" smtClean="0">
                <a:solidFill>
                  <a:srgbClr val="FFFFFF"/>
                </a:solidFill>
                <a:latin typeface="Helvetica" charset="0"/>
                <a:cs typeface="Helvetica" charset="0"/>
              </a:rPr>
              <a:t>| Page </a:t>
            </a:r>
            <a:fld id="{163679C0-CFEA-0441-B261-FC70340972CE}" type="slidenum">
              <a:rPr lang="en-US" sz="1200" smtClean="0">
                <a:solidFill>
                  <a:srgbClr val="FFFFFF"/>
                </a:solidFill>
                <a:latin typeface="Helvetica" charset="0"/>
                <a:cs typeface="Helvetica" charset="0"/>
              </a:rPr>
              <a:pPr algn="r">
                <a:defRPr/>
              </a:pPr>
              <a:t>9</a:t>
            </a:fld>
            <a:endParaRPr lang="en-US" sz="1200" dirty="0" smtClean="0">
              <a:solidFill>
                <a:srgbClr val="FFFFFF"/>
              </a:solidFill>
            </a:endParaRPr>
          </a:p>
        </p:txBody>
      </p:sp>
      <p:sp>
        <p:nvSpPr>
          <p:cNvPr id="7" name="TextBox 9"/>
          <p:cNvSpPr txBox="1">
            <a:spLocks noChangeArrowheads="1"/>
          </p:cNvSpPr>
          <p:nvPr/>
        </p:nvSpPr>
        <p:spPr bwMode="auto">
          <a:xfrm>
            <a:off x="0" y="6477000"/>
            <a:ext cx="4019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pPr>
              <a:defRPr/>
            </a:pPr>
            <a:r>
              <a:rPr lang="en-US" sz="1200" b="1" dirty="0" smtClean="0">
                <a:solidFill>
                  <a:schemeClr val="bg1"/>
                </a:solidFill>
                <a:latin typeface="Helvetica" charset="0"/>
                <a:cs typeface="Helvetica" charset="0"/>
              </a:rPr>
              <a:t>PIKES PEAK COMMUNITY </a:t>
            </a:r>
            <a:r>
              <a:rPr lang="en-US" sz="1200" b="1" dirty="0" smtClean="0">
                <a:solidFill>
                  <a:srgbClr val="FFFFFF"/>
                </a:solidFill>
                <a:latin typeface="Helvetica" charset="0"/>
                <a:cs typeface="Helvetica" charset="0"/>
              </a:rPr>
              <a:t>COLLEGE  </a:t>
            </a:r>
            <a:endParaRPr lang="en-US" sz="1200" b="1" dirty="0" smtClean="0">
              <a:solidFill>
                <a:srgbClr val="FFFFFF"/>
              </a:solidFill>
            </a:endParaRPr>
          </a:p>
        </p:txBody>
      </p:sp>
      <p:sp>
        <p:nvSpPr>
          <p:cNvPr id="3" name="Content Placeholder 2"/>
          <p:cNvSpPr>
            <a:spLocks noGrp="1"/>
          </p:cNvSpPr>
          <p:nvPr>
            <p:ph idx="1"/>
          </p:nvPr>
        </p:nvSpPr>
        <p:spPr>
          <a:xfrm>
            <a:off x="1676400" y="1600200"/>
            <a:ext cx="5486400" cy="4419600"/>
          </a:xfrm>
        </p:spPr>
        <p:txBody>
          <a:bodyPr>
            <a:noAutofit/>
          </a:bodyPr>
          <a:lstStyle/>
          <a:p>
            <a:pPr marL="342900" lvl="1" indent="-342900">
              <a:buFont typeface="Arial" panose="020B0604020202020204" pitchFamily="34" charset="0"/>
              <a:buChar char="•"/>
            </a:pPr>
            <a:r>
              <a:rPr lang="en-US" sz="1800" b="1" dirty="0" smtClean="0">
                <a:latin typeface="Helvetica"/>
                <a:cs typeface="Helvetica"/>
              </a:rPr>
              <a:t>Fall orientation</a:t>
            </a:r>
          </a:p>
          <a:p>
            <a:pPr marL="742950" lvl="2" indent="-285750">
              <a:buFont typeface="Arial"/>
              <a:buChar char="•"/>
            </a:pPr>
            <a:r>
              <a:rPr lang="en-US" sz="1400" b="1" dirty="0" smtClean="0">
                <a:latin typeface="Helvetica"/>
                <a:cs typeface="Helvetica"/>
              </a:rPr>
              <a:t>77 </a:t>
            </a:r>
            <a:r>
              <a:rPr lang="en-US" sz="1400" dirty="0" smtClean="0">
                <a:latin typeface="Helvetica"/>
                <a:cs typeface="Helvetica"/>
              </a:rPr>
              <a:t>sessions</a:t>
            </a:r>
          </a:p>
          <a:p>
            <a:pPr lvl="1">
              <a:buFont typeface="Arial"/>
              <a:buChar char="•"/>
            </a:pPr>
            <a:r>
              <a:rPr lang="en-US" sz="1400" b="1" dirty="0" smtClean="0">
                <a:latin typeface="Helvetica"/>
                <a:cs typeface="Helvetica"/>
              </a:rPr>
              <a:t>974</a:t>
            </a:r>
            <a:r>
              <a:rPr lang="en-US" sz="1400" dirty="0" smtClean="0">
                <a:latin typeface="Helvetica"/>
                <a:cs typeface="Helvetica"/>
              </a:rPr>
              <a:t> students served</a:t>
            </a:r>
          </a:p>
          <a:p>
            <a:pPr lvl="1">
              <a:buFont typeface="Arial"/>
              <a:buChar char="•"/>
            </a:pPr>
            <a:r>
              <a:rPr lang="en-US" sz="1400" dirty="0" smtClean="0">
                <a:latin typeface="Helvetica"/>
                <a:cs typeface="Helvetica"/>
              </a:rPr>
              <a:t>average size </a:t>
            </a:r>
            <a:r>
              <a:rPr lang="en-US" sz="1400" b="1" dirty="0" smtClean="0">
                <a:latin typeface="Helvetica"/>
                <a:cs typeface="Helvetica"/>
              </a:rPr>
              <a:t>13 students</a:t>
            </a:r>
          </a:p>
          <a:p>
            <a:pPr marL="0" lvl="1" indent="0">
              <a:buNone/>
            </a:pPr>
            <a:endParaRPr lang="en-US" sz="1800" b="1" dirty="0" smtClean="0">
              <a:latin typeface="Helvetica"/>
              <a:cs typeface="Helvetica"/>
            </a:endParaRPr>
          </a:p>
          <a:p>
            <a:r>
              <a:rPr lang="en-US" sz="1800" b="1" dirty="0">
                <a:latin typeface="Helvetica"/>
                <a:cs typeface="Helvetica"/>
              </a:rPr>
              <a:t>S</a:t>
            </a:r>
            <a:r>
              <a:rPr lang="en-US" sz="1800" b="1" dirty="0" smtClean="0">
                <a:latin typeface="Helvetica"/>
                <a:cs typeface="Helvetica"/>
              </a:rPr>
              <a:t>tudents attending fall ‘13 orientation </a:t>
            </a:r>
            <a:br>
              <a:rPr lang="en-US" sz="1800" b="1" dirty="0" smtClean="0">
                <a:latin typeface="Helvetica"/>
                <a:cs typeface="Helvetica"/>
              </a:rPr>
            </a:br>
            <a:r>
              <a:rPr lang="en-US" sz="1800" b="1" dirty="0" smtClean="0">
                <a:latin typeface="Helvetica"/>
                <a:cs typeface="Helvetica"/>
              </a:rPr>
              <a:t>returning fall ‘14</a:t>
            </a:r>
          </a:p>
          <a:p>
            <a:pPr lvl="1">
              <a:buFont typeface="Arial"/>
              <a:buChar char="•"/>
            </a:pPr>
            <a:r>
              <a:rPr lang="en-US" sz="1600" dirty="0" smtClean="0">
                <a:latin typeface="Helvetica"/>
                <a:cs typeface="Helvetica"/>
              </a:rPr>
              <a:t>Full-time students </a:t>
            </a:r>
            <a:r>
              <a:rPr lang="en-US" sz="1600" b="1" dirty="0" smtClean="0">
                <a:latin typeface="Helvetica"/>
                <a:cs typeface="Helvetica"/>
              </a:rPr>
              <a:t>retained 8.3% higher </a:t>
            </a:r>
          </a:p>
          <a:p>
            <a:pPr lvl="1">
              <a:buFont typeface="Arial"/>
              <a:buChar char="•"/>
            </a:pPr>
            <a:r>
              <a:rPr lang="en-US" sz="1600" dirty="0" smtClean="0">
                <a:latin typeface="Helvetica"/>
                <a:cs typeface="Helvetica"/>
              </a:rPr>
              <a:t>Part-time </a:t>
            </a:r>
            <a:r>
              <a:rPr lang="en-US" sz="1600" dirty="0">
                <a:latin typeface="Helvetica"/>
                <a:cs typeface="Helvetica"/>
              </a:rPr>
              <a:t>students </a:t>
            </a:r>
            <a:r>
              <a:rPr lang="en-US" sz="1600" b="1" dirty="0" smtClean="0">
                <a:latin typeface="Helvetica"/>
                <a:cs typeface="Helvetica"/>
              </a:rPr>
              <a:t>retained 15% higher</a:t>
            </a:r>
          </a:p>
          <a:p>
            <a:pPr lvl="1"/>
            <a:endParaRPr lang="en-US" sz="1800" b="1" dirty="0">
              <a:latin typeface="Helvetica"/>
              <a:cs typeface="Helvetica"/>
            </a:endParaRPr>
          </a:p>
          <a:p>
            <a:r>
              <a:rPr lang="en-US" sz="1800" b="1" dirty="0" smtClean="0">
                <a:latin typeface="Helvetica"/>
                <a:cs typeface="Helvetica"/>
              </a:rPr>
              <a:t>Fall ‘13 Cohort</a:t>
            </a:r>
          </a:p>
          <a:p>
            <a:pPr lvl="1"/>
            <a:r>
              <a:rPr lang="en-US" sz="1800" dirty="0" smtClean="0">
                <a:latin typeface="Helvetica"/>
                <a:cs typeface="Helvetica"/>
              </a:rPr>
              <a:t>Full-time NSO = 266 </a:t>
            </a:r>
            <a:r>
              <a:rPr lang="en-US" sz="1800" b="1" dirty="0" smtClean="0">
                <a:latin typeface="Helvetica"/>
                <a:cs typeface="Helvetica"/>
              </a:rPr>
              <a:t>vs. </a:t>
            </a:r>
            <a:r>
              <a:rPr lang="en-US" sz="1800" dirty="0" smtClean="0">
                <a:latin typeface="Helvetica"/>
                <a:cs typeface="Helvetica"/>
              </a:rPr>
              <a:t>Non-NSO = 852</a:t>
            </a:r>
          </a:p>
          <a:p>
            <a:pPr lvl="1"/>
            <a:r>
              <a:rPr lang="en-US" sz="1800" dirty="0" smtClean="0">
                <a:latin typeface="Helvetica"/>
                <a:cs typeface="Helvetica"/>
              </a:rPr>
              <a:t>Part-time NSO = 199 </a:t>
            </a:r>
            <a:r>
              <a:rPr lang="en-US" sz="1800" b="1" dirty="0">
                <a:latin typeface="Helvetica"/>
                <a:cs typeface="Helvetica"/>
              </a:rPr>
              <a:t>vs. </a:t>
            </a:r>
            <a:r>
              <a:rPr lang="en-US" sz="1800" dirty="0" smtClean="0">
                <a:latin typeface="Helvetica"/>
                <a:cs typeface="Helvetica"/>
              </a:rPr>
              <a:t>Non-NSO = 1,125</a:t>
            </a:r>
          </a:p>
          <a:p>
            <a:pPr lvl="1"/>
            <a:endParaRPr lang="en-US" sz="1800" b="1" dirty="0">
              <a:latin typeface="Helvetica"/>
              <a:cs typeface="Helvetica"/>
            </a:endParaRPr>
          </a:p>
          <a:p>
            <a:pPr lvl="1"/>
            <a:endParaRPr lang="en-US" sz="1800" dirty="0" smtClean="0">
              <a:latin typeface="Helvetica"/>
              <a:cs typeface="Helvetica"/>
            </a:endParaRPr>
          </a:p>
        </p:txBody>
      </p:sp>
      <p:sp>
        <p:nvSpPr>
          <p:cNvPr id="10" name="Rectangle 9"/>
          <p:cNvSpPr>
            <a:spLocks noChangeAspect="1"/>
          </p:cNvSpPr>
          <p:nvPr/>
        </p:nvSpPr>
        <p:spPr>
          <a:xfrm>
            <a:off x="8238" y="304800"/>
            <a:ext cx="8602362" cy="1066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52400" y="228600"/>
            <a:ext cx="8839200" cy="1143000"/>
          </a:xfrm>
        </p:spPr>
        <p:txBody>
          <a:bodyPr>
            <a:normAutofit/>
          </a:bodyPr>
          <a:lstStyle/>
          <a:p>
            <a:pPr algn="l"/>
            <a:r>
              <a:rPr lang="en-US" sz="3600" dirty="0" smtClean="0">
                <a:solidFill>
                  <a:schemeClr val="bg1"/>
                </a:solidFill>
                <a:latin typeface="Helvetica Light"/>
                <a:cs typeface="Helvetica Light"/>
              </a:rPr>
              <a:t>PPCC </a:t>
            </a:r>
            <a:r>
              <a:rPr lang="en-US" sz="3600" b="1" dirty="0" smtClean="0">
                <a:solidFill>
                  <a:schemeClr val="bg1"/>
                </a:solidFill>
                <a:latin typeface="Helvetica"/>
                <a:cs typeface="Helvetica"/>
              </a:rPr>
              <a:t>New Student Orientation (NSO)</a:t>
            </a:r>
            <a:endParaRPr lang="en-US" sz="3600" b="1" dirty="0">
              <a:solidFill>
                <a:schemeClr val="bg1"/>
              </a:solidFill>
              <a:latin typeface="Helvetica"/>
              <a:cs typeface="Helvetica"/>
            </a:endParaRPr>
          </a:p>
        </p:txBody>
      </p:sp>
    </p:spTree>
    <p:extLst>
      <p:ext uri="{BB962C8B-B14F-4D97-AF65-F5344CB8AC3E}">
        <p14:creationId xmlns:p14="http://schemas.microsoft.com/office/powerpoint/2010/main" val="3232154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2161</Words>
  <Application>Microsoft Office PowerPoint</Application>
  <PresentationFormat>On-screen Show (4:3)</PresentationFormat>
  <Paragraphs>357</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SPRING 2015 | PDW</vt:lpstr>
      <vt:lpstr>Enrollment Update</vt:lpstr>
      <vt:lpstr>AAA 109 Data</vt:lpstr>
      <vt:lpstr>AAA 109 Data</vt:lpstr>
      <vt:lpstr>AAA 109 Data</vt:lpstr>
      <vt:lpstr>Legislative Action</vt:lpstr>
      <vt:lpstr>PowerPoint Presentation</vt:lpstr>
      <vt:lpstr>PowerPoint Presentation</vt:lpstr>
      <vt:lpstr>PPCC New Student Orientation (NSO)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2015 PDW</dc:title>
  <dc:creator>Bolton, Lance F</dc:creator>
  <cp:lastModifiedBy>Barnett, Kimberly</cp:lastModifiedBy>
  <cp:revision>102</cp:revision>
  <cp:lastPrinted>2015-01-12T23:59:55Z</cp:lastPrinted>
  <dcterms:created xsi:type="dcterms:W3CDTF">2015-01-11T23:17:42Z</dcterms:created>
  <dcterms:modified xsi:type="dcterms:W3CDTF">2015-01-13T18:29:21Z</dcterms:modified>
</cp:coreProperties>
</file>