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4"/>
  </p:notesMasterIdLst>
  <p:sldIdLst>
    <p:sldId id="274" r:id="rId5"/>
    <p:sldId id="257" r:id="rId6"/>
    <p:sldId id="369" r:id="rId7"/>
    <p:sldId id="354" r:id="rId8"/>
    <p:sldId id="377" r:id="rId9"/>
    <p:sldId id="381" r:id="rId10"/>
    <p:sldId id="355" r:id="rId11"/>
    <p:sldId id="356" r:id="rId12"/>
    <p:sldId id="321" r:id="rId13"/>
    <p:sldId id="376" r:id="rId14"/>
    <p:sldId id="322" r:id="rId15"/>
    <p:sldId id="380" r:id="rId16"/>
    <p:sldId id="357" r:id="rId17"/>
    <p:sldId id="358" r:id="rId18"/>
    <p:sldId id="359" r:id="rId19"/>
    <p:sldId id="360" r:id="rId20"/>
    <p:sldId id="353" r:id="rId21"/>
    <p:sldId id="323" r:id="rId22"/>
    <p:sldId id="338" r:id="rId23"/>
    <p:sldId id="378" r:id="rId24"/>
    <p:sldId id="379" r:id="rId25"/>
    <p:sldId id="352" r:id="rId26"/>
    <p:sldId id="339" r:id="rId27"/>
    <p:sldId id="370" r:id="rId28"/>
    <p:sldId id="371" r:id="rId29"/>
    <p:sldId id="361" r:id="rId30"/>
    <p:sldId id="362" r:id="rId31"/>
    <p:sldId id="363" r:id="rId32"/>
    <p:sldId id="364" r:id="rId33"/>
    <p:sldId id="365" r:id="rId34"/>
    <p:sldId id="366" r:id="rId35"/>
    <p:sldId id="367" r:id="rId36"/>
    <p:sldId id="372" r:id="rId37"/>
    <p:sldId id="368" r:id="rId38"/>
    <p:sldId id="373" r:id="rId39"/>
    <p:sldId id="349" r:id="rId40"/>
    <p:sldId id="375" r:id="rId41"/>
    <p:sldId id="374" r:id="rId42"/>
    <p:sldId id="299"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2"/>
    <a:srgbClr val="F7B517"/>
    <a:srgbClr val="669B40"/>
    <a:srgbClr val="EE2645"/>
    <a:srgbClr val="28415A"/>
    <a:srgbClr val="008083"/>
    <a:srgbClr val="A6CA4F"/>
    <a:srgbClr val="D41A68"/>
    <a:srgbClr val="015840"/>
    <a:srgbClr val="E05B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6" autoAdjust="0"/>
    <p:restoredTop sz="94561" autoAdjust="0"/>
  </p:normalViewPr>
  <p:slideViewPr>
    <p:cSldViewPr snapToGrid="0" snapToObjects="1">
      <p:cViewPr varScale="1">
        <p:scale>
          <a:sx n="139" d="100"/>
          <a:sy n="139" d="100"/>
        </p:scale>
        <p:origin x="37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4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F'17–F'18</c:v>
                </c:pt>
              </c:strCache>
            </c:strRef>
          </c:tx>
          <c:spPr>
            <a:solidFill>
              <a:srgbClr val="28415A"/>
            </a:solidFill>
            <a:ln>
              <a:noFill/>
            </a:ln>
            <a:effectLst/>
          </c:spPr>
          <c:invertIfNegative val="0"/>
          <c:cat>
            <c:strRef>
              <c:f>Sheet1!$A$2:$A$4</c:f>
              <c:strCache>
                <c:ptCount val="3"/>
                <c:pt idx="0">
                  <c:v>Black</c:v>
                </c:pt>
                <c:pt idx="1">
                  <c:v>Hispanic</c:v>
                </c:pt>
                <c:pt idx="2">
                  <c:v>White</c:v>
                </c:pt>
              </c:strCache>
            </c:strRef>
          </c:cat>
          <c:val>
            <c:numRef>
              <c:f>Sheet1!$B$2:$B$4</c:f>
              <c:numCache>
                <c:formatCode>0%</c:formatCode>
                <c:ptCount val="3"/>
                <c:pt idx="0">
                  <c:v>0.48</c:v>
                </c:pt>
                <c:pt idx="1">
                  <c:v>0.52</c:v>
                </c:pt>
                <c:pt idx="2">
                  <c:v>0.56999999999999995</c:v>
                </c:pt>
              </c:numCache>
            </c:numRef>
          </c:val>
          <c:extLst>
            <c:ext xmlns:c16="http://schemas.microsoft.com/office/drawing/2014/chart" uri="{C3380CC4-5D6E-409C-BE32-E72D297353CC}">
              <c16:uniqueId val="{00000000-F350-3945-A761-2013BE6D46B5}"/>
            </c:ext>
          </c:extLst>
        </c:ser>
        <c:ser>
          <c:idx val="1"/>
          <c:order val="1"/>
          <c:tx>
            <c:strRef>
              <c:f>Sheet1!$C$1</c:f>
              <c:strCache>
                <c:ptCount val="1"/>
                <c:pt idx="0">
                  <c:v>F'18–F'19</c:v>
                </c:pt>
              </c:strCache>
            </c:strRef>
          </c:tx>
          <c:spPr>
            <a:solidFill>
              <a:srgbClr val="008083"/>
            </a:solidFill>
            <a:ln>
              <a:noFill/>
            </a:ln>
            <a:effectLst/>
          </c:spPr>
          <c:invertIfNegative val="0"/>
          <c:cat>
            <c:strRef>
              <c:f>Sheet1!$A$2:$A$4</c:f>
              <c:strCache>
                <c:ptCount val="3"/>
                <c:pt idx="0">
                  <c:v>Black</c:v>
                </c:pt>
                <c:pt idx="1">
                  <c:v>Hispanic</c:v>
                </c:pt>
                <c:pt idx="2">
                  <c:v>White</c:v>
                </c:pt>
              </c:strCache>
            </c:strRef>
          </c:cat>
          <c:val>
            <c:numRef>
              <c:f>Sheet1!$C$2:$C$4</c:f>
              <c:numCache>
                <c:formatCode>0%</c:formatCode>
                <c:ptCount val="3"/>
                <c:pt idx="0">
                  <c:v>0.51</c:v>
                </c:pt>
                <c:pt idx="1">
                  <c:v>0.54</c:v>
                </c:pt>
                <c:pt idx="2">
                  <c:v>0.54</c:v>
                </c:pt>
              </c:numCache>
            </c:numRef>
          </c:val>
          <c:extLst>
            <c:ext xmlns:c16="http://schemas.microsoft.com/office/drawing/2014/chart" uri="{C3380CC4-5D6E-409C-BE32-E72D297353CC}">
              <c16:uniqueId val="{00000001-F350-3945-A761-2013BE6D46B5}"/>
            </c:ext>
          </c:extLst>
        </c:ser>
        <c:ser>
          <c:idx val="2"/>
          <c:order val="2"/>
          <c:tx>
            <c:strRef>
              <c:f>Sheet1!$D$1</c:f>
              <c:strCache>
                <c:ptCount val="1"/>
                <c:pt idx="0">
                  <c:v>F'19–F'20</c:v>
                </c:pt>
              </c:strCache>
            </c:strRef>
          </c:tx>
          <c:spPr>
            <a:solidFill>
              <a:srgbClr val="A6CA4F"/>
            </a:solidFill>
            <a:ln>
              <a:noFill/>
            </a:ln>
            <a:effectLst/>
          </c:spPr>
          <c:invertIfNegative val="0"/>
          <c:cat>
            <c:strRef>
              <c:f>Sheet1!$A$2:$A$4</c:f>
              <c:strCache>
                <c:ptCount val="3"/>
                <c:pt idx="0">
                  <c:v>Black</c:v>
                </c:pt>
                <c:pt idx="1">
                  <c:v>Hispanic</c:v>
                </c:pt>
                <c:pt idx="2">
                  <c:v>White</c:v>
                </c:pt>
              </c:strCache>
            </c:strRef>
          </c:cat>
          <c:val>
            <c:numRef>
              <c:f>Sheet1!$D$2:$D$4</c:f>
              <c:numCache>
                <c:formatCode>0%</c:formatCode>
                <c:ptCount val="3"/>
                <c:pt idx="0">
                  <c:v>0.45</c:v>
                </c:pt>
                <c:pt idx="1">
                  <c:v>0.51</c:v>
                </c:pt>
                <c:pt idx="2">
                  <c:v>0.56999999999999995</c:v>
                </c:pt>
              </c:numCache>
            </c:numRef>
          </c:val>
          <c:extLst>
            <c:ext xmlns:c16="http://schemas.microsoft.com/office/drawing/2014/chart" uri="{C3380CC4-5D6E-409C-BE32-E72D297353CC}">
              <c16:uniqueId val="{00000002-F350-3945-A761-2013BE6D46B5}"/>
            </c:ext>
          </c:extLst>
        </c:ser>
        <c:ser>
          <c:idx val="3"/>
          <c:order val="3"/>
          <c:tx>
            <c:strRef>
              <c:f>Sheet1!$E$1</c:f>
              <c:strCache>
                <c:ptCount val="1"/>
                <c:pt idx="0">
                  <c:v>F'20–F'21</c:v>
                </c:pt>
              </c:strCache>
            </c:strRef>
          </c:tx>
          <c:spPr>
            <a:solidFill>
              <a:srgbClr val="D41A68"/>
            </a:solidFill>
            <a:ln>
              <a:noFill/>
            </a:ln>
            <a:effectLst/>
          </c:spPr>
          <c:invertIfNegative val="0"/>
          <c:cat>
            <c:strRef>
              <c:f>Sheet1!$A$2:$A$4</c:f>
              <c:strCache>
                <c:ptCount val="3"/>
                <c:pt idx="0">
                  <c:v>Black</c:v>
                </c:pt>
                <c:pt idx="1">
                  <c:v>Hispanic</c:v>
                </c:pt>
                <c:pt idx="2">
                  <c:v>White</c:v>
                </c:pt>
              </c:strCache>
            </c:strRef>
          </c:cat>
          <c:val>
            <c:numRef>
              <c:f>Sheet1!$E$2:$E$4</c:f>
              <c:numCache>
                <c:formatCode>0%</c:formatCode>
                <c:ptCount val="3"/>
                <c:pt idx="0">
                  <c:v>0.49</c:v>
                </c:pt>
                <c:pt idx="1">
                  <c:v>0.52</c:v>
                </c:pt>
                <c:pt idx="2">
                  <c:v>0.54</c:v>
                </c:pt>
              </c:numCache>
            </c:numRef>
          </c:val>
          <c:extLst>
            <c:ext xmlns:c16="http://schemas.microsoft.com/office/drawing/2014/chart" uri="{C3380CC4-5D6E-409C-BE32-E72D297353CC}">
              <c16:uniqueId val="{00000004-F350-3945-A761-2013BE6D46B5}"/>
            </c:ext>
          </c:extLst>
        </c:ser>
        <c:dLbls>
          <c:showLegendKey val="0"/>
          <c:showVal val="0"/>
          <c:showCatName val="0"/>
          <c:showSerName val="0"/>
          <c:showPercent val="0"/>
          <c:showBubbleSize val="0"/>
        </c:dLbls>
        <c:gapWidth val="219"/>
        <c:overlap val="-27"/>
        <c:axId val="682519535"/>
        <c:axId val="682521215"/>
      </c:barChart>
      <c:catAx>
        <c:axId val="68251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682521215"/>
        <c:crosses val="autoZero"/>
        <c:auto val="1"/>
        <c:lblAlgn val="ctr"/>
        <c:lblOffset val="100"/>
        <c:noMultiLvlLbl val="0"/>
      </c:catAx>
      <c:valAx>
        <c:axId val="682521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682519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F'16 Cohort</c:v>
                </c:pt>
              </c:strCache>
            </c:strRef>
          </c:tx>
          <c:spPr>
            <a:solidFill>
              <a:srgbClr val="F7B517"/>
            </a:solidFill>
            <a:ln>
              <a:noFill/>
            </a:ln>
            <a:effectLst/>
          </c:spPr>
          <c:invertIfNegative val="0"/>
          <c:cat>
            <c:strRef>
              <c:f>Sheet1!$A$2:$A$4</c:f>
              <c:strCache>
                <c:ptCount val="3"/>
                <c:pt idx="0">
                  <c:v>Black</c:v>
                </c:pt>
                <c:pt idx="1">
                  <c:v>Hispanic</c:v>
                </c:pt>
                <c:pt idx="2">
                  <c:v>White</c:v>
                </c:pt>
              </c:strCache>
            </c:strRef>
          </c:cat>
          <c:val>
            <c:numRef>
              <c:f>Sheet1!$B$2:$B$4</c:f>
              <c:numCache>
                <c:formatCode>0%</c:formatCode>
                <c:ptCount val="3"/>
                <c:pt idx="0">
                  <c:v>0.13</c:v>
                </c:pt>
                <c:pt idx="1">
                  <c:v>0.21</c:v>
                </c:pt>
                <c:pt idx="2">
                  <c:v>0.25</c:v>
                </c:pt>
              </c:numCache>
            </c:numRef>
          </c:val>
          <c:extLst>
            <c:ext xmlns:c16="http://schemas.microsoft.com/office/drawing/2014/chart" uri="{C3380CC4-5D6E-409C-BE32-E72D297353CC}">
              <c16:uniqueId val="{00000000-7A54-8B4A-9D74-B8C5E349DDFA}"/>
            </c:ext>
          </c:extLst>
        </c:ser>
        <c:ser>
          <c:idx val="1"/>
          <c:order val="1"/>
          <c:tx>
            <c:strRef>
              <c:f>Sheet1!$C$1</c:f>
              <c:strCache>
                <c:ptCount val="1"/>
                <c:pt idx="0">
                  <c:v>F'17 Cohort</c:v>
                </c:pt>
              </c:strCache>
            </c:strRef>
          </c:tx>
          <c:spPr>
            <a:solidFill>
              <a:srgbClr val="669B40"/>
            </a:solidFill>
            <a:ln>
              <a:noFill/>
            </a:ln>
            <a:effectLst/>
          </c:spPr>
          <c:invertIfNegative val="0"/>
          <c:cat>
            <c:strRef>
              <c:f>Sheet1!$A$2:$A$4</c:f>
              <c:strCache>
                <c:ptCount val="3"/>
                <c:pt idx="0">
                  <c:v>Black</c:v>
                </c:pt>
                <c:pt idx="1">
                  <c:v>Hispanic</c:v>
                </c:pt>
                <c:pt idx="2">
                  <c:v>White</c:v>
                </c:pt>
              </c:strCache>
            </c:strRef>
          </c:cat>
          <c:val>
            <c:numRef>
              <c:f>Sheet1!$C$2:$C$4</c:f>
              <c:numCache>
                <c:formatCode>0%</c:formatCode>
                <c:ptCount val="3"/>
                <c:pt idx="0">
                  <c:v>7.0000000000000007E-2</c:v>
                </c:pt>
                <c:pt idx="1">
                  <c:v>0.17</c:v>
                </c:pt>
                <c:pt idx="2">
                  <c:v>0.28999999999999998</c:v>
                </c:pt>
              </c:numCache>
            </c:numRef>
          </c:val>
          <c:extLst>
            <c:ext xmlns:c16="http://schemas.microsoft.com/office/drawing/2014/chart" uri="{C3380CC4-5D6E-409C-BE32-E72D297353CC}">
              <c16:uniqueId val="{00000001-7A54-8B4A-9D74-B8C5E349DDFA}"/>
            </c:ext>
          </c:extLst>
        </c:ser>
        <c:ser>
          <c:idx val="2"/>
          <c:order val="2"/>
          <c:tx>
            <c:strRef>
              <c:f>Sheet1!$D$1</c:f>
              <c:strCache>
                <c:ptCount val="1"/>
                <c:pt idx="0">
                  <c:v>F'18 Cohort</c:v>
                </c:pt>
              </c:strCache>
            </c:strRef>
          </c:tx>
          <c:spPr>
            <a:solidFill>
              <a:srgbClr val="0084A2"/>
            </a:solidFill>
            <a:ln>
              <a:noFill/>
            </a:ln>
            <a:effectLst/>
          </c:spPr>
          <c:invertIfNegative val="0"/>
          <c:cat>
            <c:strRef>
              <c:f>Sheet1!$A$2:$A$4</c:f>
              <c:strCache>
                <c:ptCount val="3"/>
                <c:pt idx="0">
                  <c:v>Black</c:v>
                </c:pt>
                <c:pt idx="1">
                  <c:v>Hispanic</c:v>
                </c:pt>
                <c:pt idx="2">
                  <c:v>White</c:v>
                </c:pt>
              </c:strCache>
            </c:strRef>
          </c:cat>
          <c:val>
            <c:numRef>
              <c:f>Sheet1!$D$2:$D$4</c:f>
              <c:numCache>
                <c:formatCode>0%</c:formatCode>
                <c:ptCount val="3"/>
                <c:pt idx="0">
                  <c:v>0.18</c:v>
                </c:pt>
                <c:pt idx="1">
                  <c:v>0.16</c:v>
                </c:pt>
                <c:pt idx="2">
                  <c:v>0.23</c:v>
                </c:pt>
              </c:numCache>
            </c:numRef>
          </c:val>
          <c:extLst>
            <c:ext xmlns:c16="http://schemas.microsoft.com/office/drawing/2014/chart" uri="{C3380CC4-5D6E-409C-BE32-E72D297353CC}">
              <c16:uniqueId val="{00000002-7A54-8B4A-9D74-B8C5E349DDFA}"/>
            </c:ext>
          </c:extLst>
        </c:ser>
        <c:dLbls>
          <c:showLegendKey val="0"/>
          <c:showVal val="0"/>
          <c:showCatName val="0"/>
          <c:showSerName val="0"/>
          <c:showPercent val="0"/>
          <c:showBubbleSize val="0"/>
        </c:dLbls>
        <c:gapWidth val="219"/>
        <c:overlap val="-27"/>
        <c:axId val="803642847"/>
        <c:axId val="803644495"/>
      </c:barChart>
      <c:catAx>
        <c:axId val="80364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803644495"/>
        <c:crosses val="autoZero"/>
        <c:auto val="1"/>
        <c:lblAlgn val="ctr"/>
        <c:lblOffset val="100"/>
        <c:noMultiLvlLbl val="0"/>
      </c:catAx>
      <c:valAx>
        <c:axId val="803644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80364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E2645"/>
              </a:solidFill>
              <a:ln>
                <a:noFill/>
              </a:ln>
              <a:effectLst/>
            </c:spPr>
            <c:extLst>
              <c:ext xmlns:c16="http://schemas.microsoft.com/office/drawing/2014/chart" uri="{C3380CC4-5D6E-409C-BE32-E72D297353CC}">
                <c16:uniqueId val="{00000001-3C3D-554A-884A-B1166D2DB31B}"/>
              </c:ext>
            </c:extLst>
          </c:dPt>
          <c:dPt>
            <c:idx val="1"/>
            <c:invertIfNegative val="0"/>
            <c:bubble3D val="0"/>
            <c:spPr>
              <a:solidFill>
                <a:srgbClr val="008083"/>
              </a:solidFill>
              <a:ln>
                <a:noFill/>
              </a:ln>
              <a:effectLst/>
            </c:spPr>
            <c:extLst>
              <c:ext xmlns:c16="http://schemas.microsoft.com/office/drawing/2014/chart" uri="{C3380CC4-5D6E-409C-BE32-E72D297353CC}">
                <c16:uniqueId val="{00000003-3C3D-554A-884A-B1166D2DB31B}"/>
              </c:ext>
            </c:extLst>
          </c:dPt>
          <c:dPt>
            <c:idx val="2"/>
            <c:invertIfNegative val="0"/>
            <c:bubble3D val="0"/>
            <c:spPr>
              <a:solidFill>
                <a:srgbClr val="28415A"/>
              </a:solidFill>
              <a:ln>
                <a:noFill/>
              </a:ln>
              <a:effectLst/>
            </c:spPr>
            <c:extLst>
              <c:ext xmlns:c16="http://schemas.microsoft.com/office/drawing/2014/chart" uri="{C3380CC4-5D6E-409C-BE32-E72D297353CC}">
                <c16:uniqueId val="{00000005-3C3D-554A-884A-B1166D2DB31B}"/>
              </c:ext>
            </c:extLst>
          </c:dPt>
          <c:dPt>
            <c:idx val="3"/>
            <c:invertIfNegative val="0"/>
            <c:bubble3D val="0"/>
            <c:spPr>
              <a:solidFill>
                <a:srgbClr val="A6CA4F"/>
              </a:solidFill>
              <a:ln>
                <a:noFill/>
              </a:ln>
              <a:effectLst/>
            </c:spPr>
            <c:extLst>
              <c:ext xmlns:c16="http://schemas.microsoft.com/office/drawing/2014/chart" uri="{C3380CC4-5D6E-409C-BE32-E72D297353CC}">
                <c16:uniqueId val="{00000007-3C3D-554A-884A-B1166D2DB31B}"/>
              </c:ext>
            </c:extLst>
          </c:dPt>
          <c:dPt>
            <c:idx val="4"/>
            <c:invertIfNegative val="0"/>
            <c:bubble3D val="0"/>
            <c:spPr>
              <a:solidFill>
                <a:srgbClr val="D41A68"/>
              </a:solidFill>
              <a:ln>
                <a:noFill/>
              </a:ln>
              <a:effectLst/>
            </c:spPr>
            <c:extLst>
              <c:ext xmlns:c16="http://schemas.microsoft.com/office/drawing/2014/chart" uri="{C3380CC4-5D6E-409C-BE32-E72D297353CC}">
                <c16:uniqueId val="{00000009-3C3D-554A-884A-B1166D2DB31B}"/>
              </c:ext>
            </c:extLst>
          </c:dPt>
          <c:dLbls>
            <c:dLbl>
              <c:idx val="0"/>
              <c:layout>
                <c:manualLayout>
                  <c:x val="0"/>
                  <c:y val="-5.9776574803149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3D-554A-884A-B1166D2DB31B}"/>
                </c:ext>
              </c:extLst>
            </c:dLbl>
            <c:dLbl>
              <c:idx val="1"/>
              <c:layout>
                <c:manualLayout>
                  <c:x val="0"/>
                  <c:y val="-3.7403051181102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3D-554A-884A-B1166D2DB31B}"/>
                </c:ext>
              </c:extLst>
            </c:dLbl>
            <c:dLbl>
              <c:idx val="2"/>
              <c:layout>
                <c:manualLayout>
                  <c:x val="0"/>
                  <c:y val="-2.52952755905508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3D-554A-884A-B1166D2DB31B}"/>
                </c:ext>
              </c:extLst>
            </c:dLbl>
            <c:dLbl>
              <c:idx val="3"/>
              <c:layout>
                <c:manualLayout>
                  <c:x val="-7.638800644811996E-17"/>
                  <c:y val="1.09399606299215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3D-554A-884A-B1166D2DB31B}"/>
                </c:ext>
              </c:extLst>
            </c:dLbl>
            <c:dLbl>
              <c:idx val="4"/>
              <c:layout>
                <c:manualLayout>
                  <c:x val="0"/>
                  <c:y val="2.09104330708664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3D-554A-884A-B1166D2DB3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0.18</c:v>
                </c:pt>
                <c:pt idx="1">
                  <c:v>0.19</c:v>
                </c:pt>
                <c:pt idx="2">
                  <c:v>0.2</c:v>
                </c:pt>
                <c:pt idx="3">
                  <c:v>0.21</c:v>
                </c:pt>
                <c:pt idx="4">
                  <c:v>0.23</c:v>
                </c:pt>
              </c:numCache>
            </c:numRef>
          </c:val>
          <c:extLst>
            <c:ext xmlns:c16="http://schemas.microsoft.com/office/drawing/2014/chart" uri="{C3380CC4-5D6E-409C-BE32-E72D297353CC}">
              <c16:uniqueId val="{0000000A-3C3D-554A-884A-B1166D2DB31B}"/>
            </c:ext>
          </c:extLst>
        </c:ser>
        <c:dLbls>
          <c:dLblPos val="inBase"/>
          <c:showLegendKey val="0"/>
          <c:showVal val="1"/>
          <c:showCatName val="0"/>
          <c:showSerName val="0"/>
          <c:showPercent val="0"/>
          <c:showBubbleSize val="0"/>
        </c:dLbls>
        <c:gapWidth val="219"/>
        <c:overlap val="-27"/>
        <c:axId val="128320591"/>
        <c:axId val="1944332240"/>
      </c:barChart>
      <c:catAx>
        <c:axId val="12832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1944332240"/>
        <c:crosses val="autoZero"/>
        <c:auto val="1"/>
        <c:lblAlgn val="ctr"/>
        <c:lblOffset val="100"/>
        <c:noMultiLvlLbl val="0"/>
      </c:catAx>
      <c:valAx>
        <c:axId val="194433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12832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8734630321749E-2"/>
          <c:y val="3.5747968153049862E-2"/>
          <c:w val="0.93187126536967824"/>
          <c:h val="0.86204902058135924"/>
        </c:manualLayout>
      </c:layout>
      <c:barChart>
        <c:barDir val="col"/>
        <c:grouping val="clustered"/>
        <c:varyColors val="0"/>
        <c:ser>
          <c:idx val="0"/>
          <c:order val="0"/>
          <c:tx>
            <c:strRef>
              <c:f>Sheet1!$B$1</c:f>
              <c:strCache>
                <c:ptCount val="1"/>
                <c:pt idx="0">
                  <c:v>2007</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c:v>
                </c:pt>
              </c:numCache>
            </c:numRef>
          </c:val>
          <c:extLst>
            <c:ext xmlns:c16="http://schemas.microsoft.com/office/drawing/2014/chart" uri="{C3380CC4-5D6E-409C-BE32-E72D297353CC}">
              <c16:uniqueId val="{00000000-0502-7F45-BC4C-1635123528A2}"/>
            </c:ext>
          </c:extLst>
        </c:ser>
        <c:ser>
          <c:idx val="1"/>
          <c:order val="1"/>
          <c:tx>
            <c:strRef>
              <c:f>Sheet1!$C$1</c:f>
              <c:strCache>
                <c:ptCount val="1"/>
                <c:pt idx="0">
                  <c:v>2008</c:v>
                </c:pt>
              </c:strCache>
            </c:strRef>
          </c:tx>
          <c:spPr>
            <a:solidFill>
              <a:srgbClr val="00808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0.495</c:v>
                </c:pt>
              </c:numCache>
            </c:numRef>
          </c:val>
          <c:extLst>
            <c:ext xmlns:c16="http://schemas.microsoft.com/office/drawing/2014/chart" uri="{C3380CC4-5D6E-409C-BE32-E72D297353CC}">
              <c16:uniqueId val="{00000001-0502-7F45-BC4C-1635123528A2}"/>
            </c:ext>
          </c:extLst>
        </c:ser>
        <c:ser>
          <c:idx val="2"/>
          <c:order val="2"/>
          <c:tx>
            <c:strRef>
              <c:f>Sheet1!$D$1</c:f>
              <c:strCache>
                <c:ptCount val="1"/>
                <c:pt idx="0">
                  <c:v>2009</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0.51500000000000001</c:v>
                </c:pt>
              </c:numCache>
            </c:numRef>
          </c:val>
          <c:extLst>
            <c:ext xmlns:c16="http://schemas.microsoft.com/office/drawing/2014/chart" uri="{C3380CC4-5D6E-409C-BE32-E72D297353CC}">
              <c16:uniqueId val="{00000002-0502-7F45-BC4C-1635123528A2}"/>
            </c:ext>
          </c:extLst>
        </c:ser>
        <c:ser>
          <c:idx val="3"/>
          <c:order val="3"/>
          <c:tx>
            <c:strRef>
              <c:f>Sheet1!$E$1</c:f>
              <c:strCache>
                <c:ptCount val="1"/>
                <c:pt idx="0">
                  <c:v>2010</c:v>
                </c:pt>
              </c:strCache>
            </c:strRef>
          </c:tx>
          <c:spPr>
            <a:solidFill>
              <a:srgbClr val="4C4C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0.51100000000000001</c:v>
                </c:pt>
              </c:numCache>
            </c:numRef>
          </c:val>
          <c:extLst>
            <c:ext xmlns:c16="http://schemas.microsoft.com/office/drawing/2014/chart" uri="{C3380CC4-5D6E-409C-BE32-E72D297353CC}">
              <c16:uniqueId val="{00000003-0502-7F45-BC4C-1635123528A2}"/>
            </c:ext>
          </c:extLst>
        </c:ser>
        <c:ser>
          <c:idx val="4"/>
          <c:order val="4"/>
          <c:tx>
            <c:strRef>
              <c:f>Sheet1!$F$1</c:f>
              <c:strCache>
                <c:ptCount val="1"/>
                <c:pt idx="0">
                  <c:v>2011</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c:formatCode>
                <c:ptCount val="1"/>
                <c:pt idx="0">
                  <c:v>0.47299999999999998</c:v>
                </c:pt>
              </c:numCache>
            </c:numRef>
          </c:val>
          <c:extLst>
            <c:ext xmlns:c16="http://schemas.microsoft.com/office/drawing/2014/chart" uri="{C3380CC4-5D6E-409C-BE32-E72D297353CC}">
              <c16:uniqueId val="{00000004-0502-7F45-BC4C-1635123528A2}"/>
            </c:ext>
          </c:extLst>
        </c:ser>
        <c:ser>
          <c:idx val="5"/>
          <c:order val="5"/>
          <c:tx>
            <c:strRef>
              <c:f>Sheet1!$G$1</c:f>
              <c:strCache>
                <c:ptCount val="1"/>
                <c:pt idx="0">
                  <c:v>2012</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0.00%</c:formatCode>
                <c:ptCount val="1"/>
                <c:pt idx="0">
                  <c:v>0.48699999999999999</c:v>
                </c:pt>
              </c:numCache>
            </c:numRef>
          </c:val>
          <c:extLst>
            <c:ext xmlns:c16="http://schemas.microsoft.com/office/drawing/2014/chart" uri="{C3380CC4-5D6E-409C-BE32-E72D297353CC}">
              <c16:uniqueId val="{00000005-0502-7F45-BC4C-1635123528A2}"/>
            </c:ext>
          </c:extLst>
        </c:ser>
        <c:ser>
          <c:idx val="6"/>
          <c:order val="6"/>
          <c:tx>
            <c:strRef>
              <c:f>Sheet1!$H$1</c:f>
              <c:strCache>
                <c:ptCount val="1"/>
                <c:pt idx="0">
                  <c:v>2013</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0.00%</c:formatCode>
                <c:ptCount val="1"/>
                <c:pt idx="0">
                  <c:v>0.495</c:v>
                </c:pt>
              </c:numCache>
            </c:numRef>
          </c:val>
          <c:extLst>
            <c:ext xmlns:c16="http://schemas.microsoft.com/office/drawing/2014/chart" uri="{C3380CC4-5D6E-409C-BE32-E72D297353CC}">
              <c16:uniqueId val="{00000006-0502-7F45-BC4C-1635123528A2}"/>
            </c:ext>
          </c:extLst>
        </c:ser>
        <c:ser>
          <c:idx val="7"/>
          <c:order val="7"/>
          <c:tx>
            <c:strRef>
              <c:f>Sheet1!$I$1</c:f>
              <c:strCache>
                <c:ptCount val="1"/>
                <c:pt idx="0">
                  <c:v>2014</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0.00%</c:formatCode>
                <c:ptCount val="1"/>
                <c:pt idx="0">
                  <c:v>0.499</c:v>
                </c:pt>
              </c:numCache>
            </c:numRef>
          </c:val>
          <c:extLst>
            <c:ext xmlns:c16="http://schemas.microsoft.com/office/drawing/2014/chart" uri="{C3380CC4-5D6E-409C-BE32-E72D297353CC}">
              <c16:uniqueId val="{00000007-0502-7F45-BC4C-1635123528A2}"/>
            </c:ext>
          </c:extLst>
        </c:ser>
        <c:ser>
          <c:idx val="8"/>
          <c:order val="8"/>
          <c:tx>
            <c:strRef>
              <c:f>Sheet1!$J$1</c:f>
              <c:strCache>
                <c:ptCount val="1"/>
                <c:pt idx="0">
                  <c:v>2015</c:v>
                </c:pt>
              </c:strCache>
            </c:strRef>
          </c:tx>
          <c:spPr>
            <a:solidFill>
              <a:srgbClr val="FECD12"/>
            </a:solidFill>
            <a:ln>
              <a:noFill/>
            </a:ln>
            <a:effectLst/>
          </c:spPr>
          <c:invertIfNegative val="0"/>
          <c:dPt>
            <c:idx val="0"/>
            <c:invertIfNegative val="0"/>
            <c:bubble3D val="0"/>
            <c:spPr>
              <a:solidFill>
                <a:srgbClr val="FECD12"/>
              </a:solidFill>
              <a:ln>
                <a:noFill/>
              </a:ln>
              <a:effectLst/>
            </c:spPr>
            <c:extLst>
              <c:ext xmlns:c16="http://schemas.microsoft.com/office/drawing/2014/chart" uri="{C3380CC4-5D6E-409C-BE32-E72D297353CC}">
                <c16:uniqueId val="{00000009-0502-7F45-BC4C-1635123528A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0.00%</c:formatCode>
                <c:ptCount val="1"/>
                <c:pt idx="0">
                  <c:v>0.51100000000000001</c:v>
                </c:pt>
              </c:numCache>
            </c:numRef>
          </c:val>
          <c:extLst>
            <c:ext xmlns:c16="http://schemas.microsoft.com/office/drawing/2014/chart" uri="{C3380CC4-5D6E-409C-BE32-E72D297353CC}">
              <c16:uniqueId val="{0000000A-0502-7F45-BC4C-1635123528A2}"/>
            </c:ext>
          </c:extLst>
        </c:ser>
        <c:ser>
          <c:idx val="9"/>
          <c:order val="9"/>
          <c:tx>
            <c:strRef>
              <c:f>Sheet1!$K$1</c:f>
              <c:strCache>
                <c:ptCount val="1"/>
                <c:pt idx="0">
                  <c:v>2016</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0.00%</c:formatCode>
                <c:ptCount val="1"/>
                <c:pt idx="0">
                  <c:v>0.53600000000000003</c:v>
                </c:pt>
              </c:numCache>
            </c:numRef>
          </c:val>
          <c:extLst>
            <c:ext xmlns:c16="http://schemas.microsoft.com/office/drawing/2014/chart" uri="{C3380CC4-5D6E-409C-BE32-E72D297353CC}">
              <c16:uniqueId val="{0000000B-0502-7F45-BC4C-1635123528A2}"/>
            </c:ext>
          </c:extLst>
        </c:ser>
        <c:ser>
          <c:idx val="10"/>
          <c:order val="10"/>
          <c:tx>
            <c:strRef>
              <c:f>Sheet1!$L$1</c:f>
              <c:strCache>
                <c:ptCount val="1"/>
                <c:pt idx="0">
                  <c:v>2017</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0.00%</c:formatCode>
                <c:ptCount val="1"/>
                <c:pt idx="0">
                  <c:v>0.54700000000000004</c:v>
                </c:pt>
              </c:numCache>
            </c:numRef>
          </c:val>
          <c:extLst>
            <c:ext xmlns:c16="http://schemas.microsoft.com/office/drawing/2014/chart" uri="{C3380CC4-5D6E-409C-BE32-E72D297353CC}">
              <c16:uniqueId val="{0000000C-0502-7F45-BC4C-1635123528A2}"/>
            </c:ext>
          </c:extLst>
        </c:ser>
        <c:ser>
          <c:idx val="11"/>
          <c:order val="11"/>
          <c:tx>
            <c:strRef>
              <c:f>Sheet1!$M$1</c:f>
              <c:strCache>
                <c:ptCount val="1"/>
                <c:pt idx="0">
                  <c:v>2018</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0.00%</c:formatCode>
                <c:ptCount val="1"/>
                <c:pt idx="0">
                  <c:v>0.55500000000000005</c:v>
                </c:pt>
              </c:numCache>
            </c:numRef>
          </c:val>
          <c:extLst>
            <c:ext xmlns:c16="http://schemas.microsoft.com/office/drawing/2014/chart" uri="{C3380CC4-5D6E-409C-BE32-E72D297353CC}">
              <c16:uniqueId val="{0000000D-0502-7F45-BC4C-1635123528A2}"/>
            </c:ext>
          </c:extLst>
        </c:ser>
        <c:ser>
          <c:idx val="12"/>
          <c:order val="12"/>
          <c:tx>
            <c:strRef>
              <c:f>Sheet1!$N$1</c:f>
              <c:strCache>
                <c:ptCount val="1"/>
                <c:pt idx="0">
                  <c:v>2019</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0.00%</c:formatCode>
                <c:ptCount val="1"/>
                <c:pt idx="0">
                  <c:v>0.55900000000000005</c:v>
                </c:pt>
              </c:numCache>
            </c:numRef>
          </c:val>
          <c:extLst>
            <c:ext xmlns:c16="http://schemas.microsoft.com/office/drawing/2014/chart" uri="{C3380CC4-5D6E-409C-BE32-E72D297353CC}">
              <c16:uniqueId val="{0000000E-0502-7F45-BC4C-1635123528A2}"/>
            </c:ext>
          </c:extLst>
        </c:ser>
        <c:ser>
          <c:idx val="13"/>
          <c:order val="13"/>
          <c:tx>
            <c:strRef>
              <c:f>Sheet1!$O$1</c:f>
              <c:strCache>
                <c:ptCount val="1"/>
                <c:pt idx="0">
                  <c:v>2020</c:v>
                </c:pt>
              </c:strCache>
            </c:strRef>
          </c:tx>
          <c:spPr>
            <a:solidFill>
              <a:srgbClr val="008083"/>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0502-7F45-BC4C-1635123528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0.00%</c:formatCode>
                <c:ptCount val="1"/>
                <c:pt idx="0">
                  <c:v>0.55000000000000004</c:v>
                </c:pt>
              </c:numCache>
            </c:numRef>
          </c:val>
          <c:extLst>
            <c:ext xmlns:c16="http://schemas.microsoft.com/office/drawing/2014/chart" uri="{C3380CC4-5D6E-409C-BE32-E72D297353CC}">
              <c16:uniqueId val="{00000010-0502-7F45-BC4C-1635123528A2}"/>
            </c:ext>
          </c:extLst>
        </c:ser>
        <c:ser>
          <c:idx val="14"/>
          <c:order val="14"/>
          <c:tx>
            <c:strRef>
              <c:f>Sheet1!$P$1</c:f>
              <c:strCache>
                <c:ptCount val="1"/>
                <c:pt idx="0">
                  <c:v>2021</c:v>
                </c:pt>
              </c:strCache>
            </c:strRef>
          </c:tx>
          <c:spPr>
            <a:solidFill>
              <a:schemeClr val="accent3">
                <a:lumMod val="80000"/>
                <a:lumOff val="20000"/>
              </a:schemeClr>
            </a:solidFill>
            <a:ln>
              <a:noFill/>
            </a:ln>
            <a:effectLst/>
          </c:spPr>
          <c:invertIfNegative val="0"/>
          <c:cat>
            <c:strRef>
              <c:f>Sheet1!$A$2</c:f>
              <c:strCache>
                <c:ptCount val="1"/>
                <c:pt idx="0">
                  <c:v>Category 1</c:v>
                </c:pt>
              </c:strCache>
            </c:strRef>
          </c:cat>
          <c:val>
            <c:numRef>
              <c:f>Sheet1!$P$2</c:f>
              <c:numCache>
                <c:formatCode>0%</c:formatCode>
                <c:ptCount val="1"/>
                <c:pt idx="0">
                  <c:v>0.53500000000000003</c:v>
                </c:pt>
              </c:numCache>
            </c:numRef>
          </c:val>
          <c:extLst>
            <c:ext xmlns:c16="http://schemas.microsoft.com/office/drawing/2014/chart" uri="{C3380CC4-5D6E-409C-BE32-E72D297353CC}">
              <c16:uniqueId val="{00000011-0502-7F45-BC4C-1635123528A2}"/>
            </c:ext>
          </c:extLst>
        </c:ser>
        <c:dLbls>
          <c:showLegendKey val="0"/>
          <c:showVal val="0"/>
          <c:showCatName val="0"/>
          <c:showSerName val="0"/>
          <c:showPercent val="0"/>
          <c:showBubbleSize val="0"/>
        </c:dLbls>
        <c:gapWidth val="51"/>
        <c:overlap val="-61"/>
        <c:axId val="1134612751"/>
        <c:axId val="1134614447"/>
      </c:barChart>
      <c:catAx>
        <c:axId val="1134612751"/>
        <c:scaling>
          <c:orientation val="minMax"/>
        </c:scaling>
        <c:delete val="1"/>
        <c:axPos val="b"/>
        <c:numFmt formatCode="General" sourceLinked="1"/>
        <c:majorTickMark val="none"/>
        <c:minorTickMark val="none"/>
        <c:tickLblPos val="nextTo"/>
        <c:crossAx val="1134614447"/>
        <c:crosses val="autoZero"/>
        <c:auto val="1"/>
        <c:lblAlgn val="ctr"/>
        <c:lblOffset val="100"/>
        <c:noMultiLvlLbl val="0"/>
      </c:catAx>
      <c:valAx>
        <c:axId val="1134614447"/>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612751"/>
        <c:crosses val="autoZero"/>
        <c:crossBetween val="between"/>
      </c:valAx>
      <c:spPr>
        <a:noFill/>
        <a:ln>
          <a:noFill/>
        </a:ln>
        <a:effectLst/>
      </c:spPr>
    </c:plotArea>
    <c:legend>
      <c:legendPos val="b"/>
      <c:layout>
        <c:manualLayout>
          <c:xMode val="edge"/>
          <c:yMode val="edge"/>
          <c:x val="5.0852463237753824E-2"/>
          <c:y val="0.91235453549972145"/>
          <c:w val="0.94837385024904586"/>
          <c:h val="7.68954407564048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7C6A9-AD9D-6442-AECC-2D1468047794}"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2109-563E-3146-9752-44B9F1AAD636}" type="slidenum">
              <a:rPr lang="en-US" smtClean="0"/>
              <a:t>‹#›</a:t>
            </a:fld>
            <a:endParaRPr lang="en-US"/>
          </a:p>
        </p:txBody>
      </p:sp>
    </p:spTree>
    <p:extLst>
      <p:ext uri="{BB962C8B-B14F-4D97-AF65-F5344CB8AC3E}">
        <p14:creationId xmlns:p14="http://schemas.microsoft.com/office/powerpoint/2010/main" val="9995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a:t>
            </a:fld>
            <a:endParaRPr lang="en-US"/>
          </a:p>
        </p:txBody>
      </p:sp>
    </p:spTree>
    <p:extLst>
      <p:ext uri="{BB962C8B-B14F-4D97-AF65-F5344CB8AC3E}">
        <p14:creationId xmlns:p14="http://schemas.microsoft.com/office/powerpoint/2010/main" val="71720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37</a:t>
            </a:fld>
            <a:endParaRPr lang="en-US"/>
          </a:p>
        </p:txBody>
      </p:sp>
    </p:spTree>
    <p:extLst>
      <p:ext uri="{BB962C8B-B14F-4D97-AF65-F5344CB8AC3E}">
        <p14:creationId xmlns:p14="http://schemas.microsoft.com/office/powerpoint/2010/main" val="10169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2</a:t>
            </a:fld>
            <a:endParaRPr lang="en-US"/>
          </a:p>
        </p:txBody>
      </p:sp>
    </p:spTree>
    <p:extLst>
      <p:ext uri="{BB962C8B-B14F-4D97-AF65-F5344CB8AC3E}">
        <p14:creationId xmlns:p14="http://schemas.microsoft.com/office/powerpoint/2010/main" val="314939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3</a:t>
            </a:fld>
            <a:endParaRPr lang="en-US"/>
          </a:p>
        </p:txBody>
      </p:sp>
    </p:spTree>
    <p:extLst>
      <p:ext uri="{BB962C8B-B14F-4D97-AF65-F5344CB8AC3E}">
        <p14:creationId xmlns:p14="http://schemas.microsoft.com/office/powerpoint/2010/main" val="413284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4</a:t>
            </a:fld>
            <a:endParaRPr lang="en-US"/>
          </a:p>
        </p:txBody>
      </p:sp>
    </p:spTree>
    <p:extLst>
      <p:ext uri="{BB962C8B-B14F-4D97-AF65-F5344CB8AC3E}">
        <p14:creationId xmlns:p14="http://schemas.microsoft.com/office/powerpoint/2010/main" val="25745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5</a:t>
            </a:fld>
            <a:endParaRPr lang="en-US"/>
          </a:p>
        </p:txBody>
      </p:sp>
    </p:spTree>
    <p:extLst>
      <p:ext uri="{BB962C8B-B14F-4D97-AF65-F5344CB8AC3E}">
        <p14:creationId xmlns:p14="http://schemas.microsoft.com/office/powerpoint/2010/main" val="263813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7</a:t>
            </a:fld>
            <a:endParaRPr lang="en-US"/>
          </a:p>
        </p:txBody>
      </p:sp>
    </p:spTree>
    <p:extLst>
      <p:ext uri="{BB962C8B-B14F-4D97-AF65-F5344CB8AC3E}">
        <p14:creationId xmlns:p14="http://schemas.microsoft.com/office/powerpoint/2010/main" val="257462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8</a:t>
            </a:fld>
            <a:endParaRPr lang="en-US"/>
          </a:p>
        </p:txBody>
      </p:sp>
    </p:spTree>
    <p:extLst>
      <p:ext uri="{BB962C8B-B14F-4D97-AF65-F5344CB8AC3E}">
        <p14:creationId xmlns:p14="http://schemas.microsoft.com/office/powerpoint/2010/main" val="287971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11</a:t>
            </a:fld>
            <a:endParaRPr lang="en-US"/>
          </a:p>
        </p:txBody>
      </p:sp>
    </p:spTree>
    <p:extLst>
      <p:ext uri="{BB962C8B-B14F-4D97-AF65-F5344CB8AC3E}">
        <p14:creationId xmlns:p14="http://schemas.microsoft.com/office/powerpoint/2010/main" val="291542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13</a:t>
            </a:fld>
            <a:endParaRPr lang="en-US"/>
          </a:p>
        </p:txBody>
      </p:sp>
    </p:spTree>
    <p:extLst>
      <p:ext uri="{BB962C8B-B14F-4D97-AF65-F5344CB8AC3E}">
        <p14:creationId xmlns:p14="http://schemas.microsoft.com/office/powerpoint/2010/main" val="412480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cccscovid.qualtrics.com/jfe/form/SV_bIXnAyexRPJsRA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ccscovid.qualtrics.com/jfe/form/SV_1ZGR52wBkELusBM" TargetMode="External"/><Relationship Id="rId5" Type="http://schemas.openxmlformats.org/officeDocument/2006/relationships/hyperlink" Target="https://www.cccs.edu/office-of-the-system-president/chancellors-statement-cccs-covid-protocols-for-spring-semester-2022/" TargetMode="Externa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2023" y="4229727"/>
            <a:ext cx="2688130" cy="442653"/>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2023" y="723014"/>
            <a:ext cx="2688130" cy="3524066"/>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3628" y="2063011"/>
            <a:ext cx="2476198" cy="1138773"/>
          </a:xfrm>
          <a:prstGeom prst="rect">
            <a:avLst/>
          </a:prstGeom>
          <a:noFill/>
        </p:spPr>
        <p:txBody>
          <a:bodyPr wrap="square" rtlCol="0">
            <a:spAutoFit/>
          </a:bodyPr>
          <a:lstStyle/>
          <a:p>
            <a:r>
              <a:rPr lang="en-US" spc="300" dirty="0">
                <a:solidFill>
                  <a:schemeClr val="bg1"/>
                </a:solidFill>
                <a:latin typeface="Montserrat Medium" pitchFamily="50" charset="0"/>
                <a:cs typeface="Montserrat Black"/>
              </a:rPr>
              <a:t>PRESIDENT’S</a:t>
            </a:r>
          </a:p>
          <a:p>
            <a:r>
              <a:rPr lang="en-US" spc="300" dirty="0">
                <a:solidFill>
                  <a:schemeClr val="bg1"/>
                </a:solidFill>
                <a:latin typeface="Montserrat Medium" pitchFamily="50" charset="0"/>
                <a:cs typeface="Montserrat Black"/>
              </a:rPr>
              <a:t>ADDRESS</a:t>
            </a:r>
          </a:p>
          <a:p>
            <a:endParaRPr lang="en-US" spc="300" dirty="0">
              <a:solidFill>
                <a:schemeClr val="bg1"/>
              </a:solidFill>
              <a:latin typeface="Montserrat Medium" pitchFamily="50" charset="0"/>
              <a:cs typeface="Montserrat Black"/>
            </a:endParaRPr>
          </a:p>
          <a:p>
            <a:r>
              <a:rPr lang="en-US" sz="1400" spc="300" dirty="0">
                <a:solidFill>
                  <a:srgbClr val="FFFFFF"/>
                </a:solidFill>
                <a:latin typeface="Montserrat" pitchFamily="2" charset="77"/>
                <a:cs typeface="Montserrat Black"/>
              </a:rPr>
              <a:t>2022 SPRING PDW</a:t>
            </a:r>
          </a:p>
        </p:txBody>
      </p:sp>
      <p:sp>
        <p:nvSpPr>
          <p:cNvPr id="22" name="TextBox 21"/>
          <p:cNvSpPr txBox="1"/>
          <p:nvPr/>
        </p:nvSpPr>
        <p:spPr>
          <a:xfrm>
            <a:off x="552024" y="3399568"/>
            <a:ext cx="2688130" cy="702244"/>
          </a:xfrm>
          <a:prstGeom prst="rect">
            <a:avLst/>
          </a:prstGeom>
          <a:noFill/>
        </p:spPr>
        <p:txBody>
          <a:bodyPr wrap="square" rtlCol="0">
            <a:spAutoFit/>
          </a:bodyPr>
          <a:lstStyle/>
          <a:p>
            <a:pPr algn="ctr">
              <a:lnSpc>
                <a:spcPct val="150000"/>
              </a:lnSpc>
            </a:pPr>
            <a:r>
              <a:rPr lang="en-US" sz="1400" b="1" spc="300" dirty="0">
                <a:solidFill>
                  <a:schemeClr val="bg1"/>
                </a:solidFill>
                <a:latin typeface="Montserrat" pitchFamily="2" charset="77"/>
                <a:cs typeface="Roboto  "/>
              </a:rPr>
              <a:t>LIVING WITH</a:t>
            </a:r>
            <a:br>
              <a:rPr lang="en-US" sz="1400" b="1" spc="300" dirty="0">
                <a:solidFill>
                  <a:schemeClr val="bg1"/>
                </a:solidFill>
                <a:latin typeface="Montserrat" pitchFamily="2" charset="77"/>
                <a:cs typeface="Roboto  "/>
              </a:rPr>
            </a:br>
            <a:r>
              <a:rPr lang="en-US" sz="1400" b="1" spc="300" dirty="0">
                <a:solidFill>
                  <a:schemeClr val="bg1"/>
                </a:solidFill>
                <a:latin typeface="Montserrat" pitchFamily="2" charset="77"/>
                <a:cs typeface="Roboto  "/>
              </a:rPr>
              <a:t>THE PANDEMIC</a:t>
            </a:r>
          </a:p>
        </p:txBody>
      </p:sp>
      <p:pic>
        <p:nvPicPr>
          <p:cNvPr id="3" name="Picture 2">
            <a:extLst>
              <a:ext uri="{FF2B5EF4-FFF2-40B4-BE49-F238E27FC236}">
                <a16:creationId xmlns:a16="http://schemas.microsoft.com/office/drawing/2014/main" id="{C4BC3882-5813-BC45-A1ED-4343AA8B3E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679" y="974502"/>
            <a:ext cx="2260600" cy="890726"/>
          </a:xfrm>
          <a:prstGeom prst="rect">
            <a:avLst/>
          </a:prstGeom>
        </p:spPr>
      </p:pic>
    </p:spTree>
    <p:extLst>
      <p:ext uri="{BB962C8B-B14F-4D97-AF65-F5344CB8AC3E}">
        <p14:creationId xmlns:p14="http://schemas.microsoft.com/office/powerpoint/2010/main" val="28306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0D9F0-B1C0-5B40-89EA-53CF7682BBC0}"/>
              </a:ext>
            </a:extLst>
          </p:cNvPr>
          <p:cNvSpPr txBox="1"/>
          <p:nvPr/>
        </p:nvSpPr>
        <p:spPr>
          <a:xfrm>
            <a:off x="436306" y="418873"/>
            <a:ext cx="4135694" cy="553998"/>
          </a:xfrm>
          <a:prstGeom prst="rect">
            <a:avLst/>
          </a:prstGeom>
          <a:noFill/>
        </p:spPr>
        <p:txBody>
          <a:bodyPr wrap="square" rtlCol="0">
            <a:spAutoFit/>
          </a:bodyPr>
          <a:lstStyle/>
          <a:p>
            <a:r>
              <a:rPr lang="en-US" sz="3000" b="1" dirty="0">
                <a:solidFill>
                  <a:srgbClr val="28415A"/>
                </a:solidFill>
                <a:latin typeface="Montserrat Light" pitchFamily="50" charset="0"/>
                <a:cs typeface="Montserrat Black"/>
              </a:rPr>
              <a:t>ENROLLMENT</a:t>
            </a:r>
            <a:endParaRPr lang="en-US" sz="3000" i="1" dirty="0">
              <a:solidFill>
                <a:srgbClr val="28415A"/>
              </a:solidFill>
              <a:latin typeface="Montserrat Light" pitchFamily="2" charset="77"/>
              <a:cs typeface="Montserrat Black"/>
            </a:endParaRPr>
          </a:p>
        </p:txBody>
      </p:sp>
      <p:graphicFrame>
        <p:nvGraphicFramePr>
          <p:cNvPr id="3" name="Table 3">
            <a:extLst>
              <a:ext uri="{FF2B5EF4-FFF2-40B4-BE49-F238E27FC236}">
                <a16:creationId xmlns:a16="http://schemas.microsoft.com/office/drawing/2014/main" id="{0F9F0468-8E97-1845-BE29-0D50E384250C}"/>
              </a:ext>
            </a:extLst>
          </p:cNvPr>
          <p:cNvGraphicFramePr>
            <a:graphicFrameLocks noGrp="1"/>
          </p:cNvGraphicFramePr>
          <p:nvPr>
            <p:extLst>
              <p:ext uri="{D42A27DB-BD31-4B8C-83A1-F6EECF244321}">
                <p14:modId xmlns:p14="http://schemas.microsoft.com/office/powerpoint/2010/main" val="2253163659"/>
              </p:ext>
            </p:extLst>
          </p:nvPr>
        </p:nvGraphicFramePr>
        <p:xfrm>
          <a:off x="535259" y="1479204"/>
          <a:ext cx="7865325" cy="2268142"/>
        </p:xfrm>
        <a:graphic>
          <a:graphicData uri="http://schemas.openxmlformats.org/drawingml/2006/table">
            <a:tbl>
              <a:tblPr firstRow="1" bandRow="1">
                <a:tableStyleId>{5C22544A-7EE6-4342-B048-85BDC9FD1C3A}</a:tableStyleId>
              </a:tblPr>
              <a:tblGrid>
                <a:gridCol w="1573065">
                  <a:extLst>
                    <a:ext uri="{9D8B030D-6E8A-4147-A177-3AD203B41FA5}">
                      <a16:colId xmlns:a16="http://schemas.microsoft.com/office/drawing/2014/main" val="2541861748"/>
                    </a:ext>
                  </a:extLst>
                </a:gridCol>
                <a:gridCol w="1573065">
                  <a:extLst>
                    <a:ext uri="{9D8B030D-6E8A-4147-A177-3AD203B41FA5}">
                      <a16:colId xmlns:a16="http://schemas.microsoft.com/office/drawing/2014/main" val="1808810728"/>
                    </a:ext>
                  </a:extLst>
                </a:gridCol>
                <a:gridCol w="1573065">
                  <a:extLst>
                    <a:ext uri="{9D8B030D-6E8A-4147-A177-3AD203B41FA5}">
                      <a16:colId xmlns:a16="http://schemas.microsoft.com/office/drawing/2014/main" val="2894183252"/>
                    </a:ext>
                  </a:extLst>
                </a:gridCol>
                <a:gridCol w="1573065">
                  <a:extLst>
                    <a:ext uri="{9D8B030D-6E8A-4147-A177-3AD203B41FA5}">
                      <a16:colId xmlns:a16="http://schemas.microsoft.com/office/drawing/2014/main" val="65043934"/>
                    </a:ext>
                  </a:extLst>
                </a:gridCol>
                <a:gridCol w="1573065">
                  <a:extLst>
                    <a:ext uri="{9D8B030D-6E8A-4147-A177-3AD203B41FA5}">
                      <a16:colId xmlns:a16="http://schemas.microsoft.com/office/drawing/2014/main" val="965895827"/>
                    </a:ext>
                  </a:extLst>
                </a:gridCol>
              </a:tblGrid>
              <a:tr h="539711">
                <a:tc>
                  <a:txBody>
                    <a:bodyPr/>
                    <a:lstStyle/>
                    <a:p>
                      <a:pPr algn="ctr"/>
                      <a:r>
                        <a:rPr lang="en-US" b="0" i="0" dirty="0">
                          <a:latin typeface="Montserrat Light" pitchFamily="2" charset="77"/>
                        </a:rPr>
                        <a:t>SEMESTER FTE</a:t>
                      </a:r>
                    </a:p>
                  </a:txBody>
                  <a:tcPr anchor="ctr">
                    <a:lnB w="9525" cap="flat" cmpd="sng" algn="ctr">
                      <a:solidFill>
                        <a:srgbClr val="4C4C4E"/>
                      </a:solidFill>
                      <a:prstDash val="solid"/>
                      <a:round/>
                      <a:headEnd type="none" w="med" len="med"/>
                      <a:tailEnd type="none" w="med" len="med"/>
                    </a:lnB>
                    <a:solidFill>
                      <a:srgbClr val="669B40"/>
                    </a:solidFill>
                  </a:tcPr>
                </a:tc>
                <a:tc>
                  <a:txBody>
                    <a:bodyPr/>
                    <a:lstStyle/>
                    <a:p>
                      <a:pPr algn="ctr"/>
                      <a:r>
                        <a:rPr lang="en-US" b="0" i="0" dirty="0">
                          <a:latin typeface="Montserrat Light" pitchFamily="2" charset="77"/>
                        </a:rPr>
                        <a:t>SUMMER</a:t>
                      </a:r>
                    </a:p>
                  </a:txBody>
                  <a:tcPr anchor="ctr">
                    <a:lnB w="9525" cap="flat" cmpd="sng" algn="ctr">
                      <a:solidFill>
                        <a:srgbClr val="4C4C4E"/>
                      </a:solidFill>
                      <a:prstDash val="solid"/>
                      <a:round/>
                      <a:headEnd type="none" w="med" len="med"/>
                      <a:tailEnd type="none" w="med" len="med"/>
                    </a:lnB>
                    <a:solidFill>
                      <a:srgbClr val="669B40"/>
                    </a:solidFill>
                  </a:tcPr>
                </a:tc>
                <a:tc>
                  <a:txBody>
                    <a:bodyPr/>
                    <a:lstStyle/>
                    <a:p>
                      <a:pPr algn="ctr"/>
                      <a:r>
                        <a:rPr lang="en-US" b="0" i="0" dirty="0">
                          <a:latin typeface="Montserrat Light" pitchFamily="2" charset="77"/>
                        </a:rPr>
                        <a:t>FALL</a:t>
                      </a:r>
                    </a:p>
                  </a:txBody>
                  <a:tcPr anchor="ctr">
                    <a:lnB w="9525" cap="flat" cmpd="sng" algn="ctr">
                      <a:solidFill>
                        <a:srgbClr val="4C4C4E"/>
                      </a:solidFill>
                      <a:prstDash val="solid"/>
                      <a:round/>
                      <a:headEnd type="none" w="med" len="med"/>
                      <a:tailEnd type="none" w="med" len="med"/>
                    </a:lnB>
                    <a:solidFill>
                      <a:srgbClr val="669B40"/>
                    </a:solidFill>
                  </a:tcPr>
                </a:tc>
                <a:tc>
                  <a:txBody>
                    <a:bodyPr/>
                    <a:lstStyle/>
                    <a:p>
                      <a:pPr algn="ctr"/>
                      <a:r>
                        <a:rPr lang="en-US" b="0" i="0" dirty="0">
                          <a:latin typeface="Montserrat Light" pitchFamily="2" charset="77"/>
                        </a:rPr>
                        <a:t>SPRING</a:t>
                      </a:r>
                    </a:p>
                  </a:txBody>
                  <a:tcPr anchor="ctr">
                    <a:lnB w="9525" cap="flat" cmpd="sng" algn="ctr">
                      <a:solidFill>
                        <a:srgbClr val="4C4C4E"/>
                      </a:solidFill>
                      <a:prstDash val="solid"/>
                      <a:round/>
                      <a:headEnd type="none" w="med" len="med"/>
                      <a:tailEnd type="none" w="med" len="med"/>
                    </a:lnB>
                    <a:solidFill>
                      <a:srgbClr val="669B40"/>
                    </a:solidFill>
                  </a:tcPr>
                </a:tc>
                <a:tc>
                  <a:txBody>
                    <a:bodyPr/>
                    <a:lstStyle/>
                    <a:p>
                      <a:pPr algn="ctr"/>
                      <a:r>
                        <a:rPr lang="en-US" b="0" i="0" dirty="0">
                          <a:latin typeface="Montserrat Light" pitchFamily="2" charset="77"/>
                        </a:rPr>
                        <a:t>AY</a:t>
                      </a:r>
                    </a:p>
                  </a:txBody>
                  <a:tcPr anchor="ctr">
                    <a:lnB w="9525" cap="flat" cmpd="sng" algn="ctr">
                      <a:solidFill>
                        <a:srgbClr val="4C4C4E"/>
                      </a:solidFill>
                      <a:prstDash val="solid"/>
                      <a:round/>
                      <a:headEnd type="none" w="med" len="med"/>
                      <a:tailEnd type="none" w="med" len="med"/>
                    </a:lnB>
                    <a:solidFill>
                      <a:srgbClr val="669B40"/>
                    </a:solidFill>
                  </a:tcPr>
                </a:tc>
                <a:extLst>
                  <a:ext uri="{0D108BD9-81ED-4DB2-BD59-A6C34878D82A}">
                    <a16:rowId xmlns:a16="http://schemas.microsoft.com/office/drawing/2014/main" val="2733148150"/>
                  </a:ext>
                </a:extLst>
              </a:tr>
              <a:tr h="539711">
                <a:tc>
                  <a:txBody>
                    <a:bodyPr/>
                    <a:lstStyle/>
                    <a:p>
                      <a:pPr algn="ctr"/>
                      <a:r>
                        <a:rPr lang="en-US" b="0" i="0" dirty="0">
                          <a:solidFill>
                            <a:schemeClr val="tx1">
                              <a:lumMod val="75000"/>
                              <a:lumOff val="25000"/>
                            </a:schemeClr>
                          </a:solidFill>
                          <a:latin typeface="Montserrat" pitchFamily="2" charset="77"/>
                        </a:rPr>
                        <a:t>AY 20/21</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2,110</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7,5660</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6,923</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16,593</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3608326246"/>
                  </a:ext>
                </a:extLst>
              </a:tr>
              <a:tr h="539711">
                <a:tc>
                  <a:txBody>
                    <a:bodyPr/>
                    <a:lstStyle/>
                    <a:p>
                      <a:pPr algn="ctr"/>
                      <a:r>
                        <a:rPr lang="en-US" b="0" i="0" dirty="0">
                          <a:solidFill>
                            <a:schemeClr val="tx1">
                              <a:lumMod val="75000"/>
                              <a:lumOff val="25000"/>
                            </a:schemeClr>
                          </a:solidFill>
                          <a:latin typeface="Montserrat" pitchFamily="2" charset="77"/>
                        </a:rPr>
                        <a:t>AY 21/22</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1,829</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7,074</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6,312</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15,215</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2111173177"/>
                  </a:ext>
                </a:extLst>
              </a:tr>
              <a:tr h="539711">
                <a:tc>
                  <a:txBody>
                    <a:bodyPr/>
                    <a:lstStyle/>
                    <a:p>
                      <a:pPr algn="ctr"/>
                      <a:r>
                        <a:rPr lang="en-US" b="0" i="0" dirty="0">
                          <a:solidFill>
                            <a:schemeClr val="tx1">
                              <a:lumMod val="75000"/>
                              <a:lumOff val="25000"/>
                            </a:schemeClr>
                          </a:solidFill>
                          <a:latin typeface="Montserrat" pitchFamily="2" charset="77"/>
                        </a:rPr>
                        <a:t>% Change</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chemeClr val="tx1">
                              <a:lumMod val="75000"/>
                              <a:lumOff val="25000"/>
                            </a:schemeClr>
                          </a:solidFill>
                          <a:latin typeface="Montserrat" pitchFamily="2" charset="77"/>
                        </a:rPr>
                        <a:t>-13%</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chemeClr val="tx1">
                              <a:lumMod val="75000"/>
                              <a:lumOff val="25000"/>
                            </a:schemeClr>
                          </a:solidFill>
                          <a:latin typeface="Montserrat" pitchFamily="2" charset="77"/>
                        </a:rPr>
                        <a:t>-6.5%</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-8.8%</a:t>
                      </a:r>
                    </a:p>
                    <a:p>
                      <a:pPr algn="ctr"/>
                      <a:r>
                        <a:rPr lang="en-US" sz="1200" b="0" i="1" u="none" strike="noStrike" kern="1200" dirty="0">
                          <a:solidFill>
                            <a:schemeClr val="tx1">
                              <a:lumMod val="75000"/>
                              <a:lumOff val="25000"/>
                            </a:schemeClr>
                          </a:solidFill>
                          <a:effectLst/>
                          <a:latin typeface="Montserrat" pitchFamily="2" charset="77"/>
                          <a:ea typeface="+mn-ea"/>
                          <a:cs typeface="+mn-cs"/>
                        </a:rPr>
                        <a:t>As of 1/13/22</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-8.3%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lumMod val="75000"/>
                              <a:lumOff val="25000"/>
                            </a:schemeClr>
                          </a:solidFill>
                          <a:effectLst/>
                          <a:latin typeface="Montserrat" pitchFamily="2" charset="77"/>
                          <a:ea typeface="+mn-ea"/>
                          <a:cs typeface="+mn-cs"/>
                        </a:rPr>
                        <a:t>As of 1/13/22 </a:t>
                      </a:r>
                    </a:p>
                  </a:txBody>
                  <a:tcPr anchor="ctr">
                    <a:lnT w="9525" cap="flat" cmpd="sng" algn="ctr">
                      <a:solidFill>
                        <a:srgbClr val="4C4C4E"/>
                      </a:solidFill>
                      <a:prstDash val="solid"/>
                      <a:round/>
                      <a:headEnd type="none" w="med" len="med"/>
                      <a:tailEnd type="none" w="med" len="med"/>
                    </a:lnT>
                    <a:noFill/>
                  </a:tcPr>
                </a:tc>
                <a:extLst>
                  <a:ext uri="{0D108BD9-81ED-4DB2-BD59-A6C34878D82A}">
                    <a16:rowId xmlns:a16="http://schemas.microsoft.com/office/drawing/2014/main" val="3044428968"/>
                  </a:ext>
                </a:extLst>
              </a:tr>
            </a:tbl>
          </a:graphicData>
        </a:graphic>
      </p:graphicFrame>
    </p:spTree>
    <p:extLst>
      <p:ext uri="{BB962C8B-B14F-4D97-AF65-F5344CB8AC3E}">
        <p14:creationId xmlns:p14="http://schemas.microsoft.com/office/powerpoint/2010/main" val="15935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2BD271-B31F-7840-8B9B-4AC14B107A29}"/>
              </a:ext>
            </a:extLst>
          </p:cNvPr>
          <p:cNvSpPr txBox="1"/>
          <p:nvPr/>
        </p:nvSpPr>
        <p:spPr>
          <a:xfrm>
            <a:off x="469917" y="196556"/>
            <a:ext cx="7519360" cy="461665"/>
          </a:xfrm>
          <a:prstGeom prst="rect">
            <a:avLst/>
          </a:prstGeom>
          <a:noFill/>
        </p:spPr>
        <p:txBody>
          <a:bodyPr wrap="square" rtlCol="0">
            <a:spAutoFit/>
          </a:bodyPr>
          <a:lstStyle/>
          <a:p>
            <a:pPr algn="ctr"/>
            <a:r>
              <a:rPr lang="en-US" sz="2400" dirty="0">
                <a:solidFill>
                  <a:srgbClr val="27405A"/>
                </a:solidFill>
                <a:latin typeface="Montserrat" pitchFamily="2" charset="0"/>
                <a:cs typeface="Montserrat Black"/>
              </a:rPr>
              <a:t>RETENTION RATES BY ETHNICITY</a:t>
            </a:r>
          </a:p>
        </p:txBody>
      </p:sp>
      <p:graphicFrame>
        <p:nvGraphicFramePr>
          <p:cNvPr id="2" name="Chart 1">
            <a:extLst>
              <a:ext uri="{FF2B5EF4-FFF2-40B4-BE49-F238E27FC236}">
                <a16:creationId xmlns:a16="http://schemas.microsoft.com/office/drawing/2014/main" id="{7ECEE4DD-E16F-B442-BE21-D1160DA6349C}"/>
              </a:ext>
            </a:extLst>
          </p:cNvPr>
          <p:cNvGraphicFramePr/>
          <p:nvPr>
            <p:extLst>
              <p:ext uri="{D42A27DB-BD31-4B8C-83A1-F6EECF244321}">
                <p14:modId xmlns:p14="http://schemas.microsoft.com/office/powerpoint/2010/main" val="42274998"/>
              </p:ext>
            </p:extLst>
          </p:nvPr>
        </p:nvGraphicFramePr>
        <p:xfrm>
          <a:off x="1266091" y="763729"/>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08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80EAF0-4725-8344-9609-694768D2879C}"/>
              </a:ext>
            </a:extLst>
          </p:cNvPr>
          <p:cNvSpPr txBox="1"/>
          <p:nvPr/>
        </p:nvSpPr>
        <p:spPr>
          <a:xfrm>
            <a:off x="480568" y="78085"/>
            <a:ext cx="7796002" cy="461665"/>
          </a:xfrm>
          <a:prstGeom prst="rect">
            <a:avLst/>
          </a:prstGeom>
          <a:noFill/>
        </p:spPr>
        <p:txBody>
          <a:bodyPr wrap="square" rtlCol="0">
            <a:spAutoFit/>
          </a:bodyPr>
          <a:lstStyle/>
          <a:p>
            <a:pPr algn="ctr"/>
            <a:r>
              <a:rPr lang="en-US" sz="2400" dirty="0">
                <a:solidFill>
                  <a:srgbClr val="27405A"/>
                </a:solidFill>
                <a:latin typeface="Montserrat" pitchFamily="2" charset="0"/>
                <a:cs typeface="Montserrat Black"/>
              </a:rPr>
              <a:t>3-YEAR GRADUATION RATE</a:t>
            </a:r>
          </a:p>
        </p:txBody>
      </p:sp>
      <p:sp>
        <p:nvSpPr>
          <p:cNvPr id="5" name="TextBox 4">
            <a:extLst>
              <a:ext uri="{FF2B5EF4-FFF2-40B4-BE49-F238E27FC236}">
                <a16:creationId xmlns:a16="http://schemas.microsoft.com/office/drawing/2014/main" id="{868C07D3-B05E-DF47-B775-E5A94666B794}"/>
              </a:ext>
            </a:extLst>
          </p:cNvPr>
          <p:cNvSpPr txBox="1"/>
          <p:nvPr/>
        </p:nvSpPr>
        <p:spPr>
          <a:xfrm>
            <a:off x="-105509" y="539750"/>
            <a:ext cx="9249507" cy="338554"/>
          </a:xfrm>
          <a:prstGeom prst="rect">
            <a:avLst/>
          </a:prstGeom>
          <a:noFill/>
        </p:spPr>
        <p:txBody>
          <a:bodyPr wrap="square" rtlCol="0">
            <a:spAutoFit/>
          </a:bodyPr>
          <a:lstStyle/>
          <a:p>
            <a:pPr algn="ctr"/>
            <a:r>
              <a:rPr lang="en-US" sz="1600" dirty="0">
                <a:solidFill>
                  <a:srgbClr val="28415A"/>
                </a:solidFill>
                <a:latin typeface="Roboto" panose="02000000000000000000" pitchFamily="2" charset="0"/>
                <a:ea typeface="Roboto" panose="02000000000000000000" pitchFamily="2" charset="0"/>
                <a:cs typeface="Roboto" panose="02000000000000000000" pitchFamily="2" charset="0"/>
              </a:rPr>
              <a:t>First-Time,  Full-Time Cohort</a:t>
            </a:r>
          </a:p>
        </p:txBody>
      </p:sp>
      <p:graphicFrame>
        <p:nvGraphicFramePr>
          <p:cNvPr id="6" name="Chart 5">
            <a:extLst>
              <a:ext uri="{FF2B5EF4-FFF2-40B4-BE49-F238E27FC236}">
                <a16:creationId xmlns:a16="http://schemas.microsoft.com/office/drawing/2014/main" id="{BA9A6645-0ECA-0A4F-A6FD-E6F6CA3C9276}"/>
              </a:ext>
            </a:extLst>
          </p:cNvPr>
          <p:cNvGraphicFramePr/>
          <p:nvPr>
            <p:extLst>
              <p:ext uri="{D42A27DB-BD31-4B8C-83A1-F6EECF244321}">
                <p14:modId xmlns:p14="http://schemas.microsoft.com/office/powerpoint/2010/main" val="3295541183"/>
              </p:ext>
            </p:extLst>
          </p:nvPr>
        </p:nvGraphicFramePr>
        <p:xfrm>
          <a:off x="1471244" y="942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86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2419"/>
            <a:ext cx="9144000" cy="553998"/>
          </a:xfrm>
          <a:prstGeom prst="rect">
            <a:avLst/>
          </a:prstGeom>
          <a:solidFill>
            <a:srgbClr val="28415A"/>
          </a:solidFill>
        </p:spPr>
        <p:txBody>
          <a:bodyPr wrap="square" rtlCol="0">
            <a:spAutoFit/>
          </a:bodyPr>
          <a:lstStyle/>
          <a:p>
            <a:pPr algn="ctr"/>
            <a:r>
              <a:rPr lang="en-US" sz="3000" dirty="0">
                <a:solidFill>
                  <a:schemeClr val="bg1"/>
                </a:solidFill>
                <a:latin typeface="Montserrat" pitchFamily="2" charset="0"/>
                <a:cs typeface="Montserrat Black"/>
              </a:rPr>
              <a:t>GROWTH IN HISPANIC ENROLLMENT</a:t>
            </a:r>
          </a:p>
        </p:txBody>
      </p:sp>
      <p:graphicFrame>
        <p:nvGraphicFramePr>
          <p:cNvPr id="18" name="Chart 17">
            <a:extLst>
              <a:ext uri="{FF2B5EF4-FFF2-40B4-BE49-F238E27FC236}">
                <a16:creationId xmlns:a16="http://schemas.microsoft.com/office/drawing/2014/main" id="{CD62A0DD-02CA-1A4B-B640-6F2D9209DE79}"/>
              </a:ext>
            </a:extLst>
          </p:cNvPr>
          <p:cNvGraphicFramePr/>
          <p:nvPr>
            <p:extLst>
              <p:ext uri="{D42A27DB-BD31-4B8C-83A1-F6EECF244321}">
                <p14:modId xmlns:p14="http://schemas.microsoft.com/office/powerpoint/2010/main" val="1706250783"/>
              </p:ext>
            </p:extLst>
          </p:nvPr>
        </p:nvGraphicFramePr>
        <p:xfrm>
          <a:off x="1524000" y="88454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B5B9468A-A4D7-7340-9325-874A3C777BE9}"/>
              </a:ext>
            </a:extLst>
          </p:cNvPr>
          <p:cNvSpPr txBox="1"/>
          <p:nvPr/>
        </p:nvSpPr>
        <p:spPr>
          <a:xfrm>
            <a:off x="339966" y="2279362"/>
            <a:ext cx="791310" cy="584775"/>
          </a:xfrm>
          <a:prstGeom prst="rect">
            <a:avLst/>
          </a:prstGeom>
          <a:noFill/>
        </p:spPr>
        <p:txBody>
          <a:bodyPr wrap="square" rtlCol="0">
            <a:spAutoFit/>
          </a:bodyPr>
          <a:lstStyle/>
          <a:p>
            <a:pPr algn="ctr"/>
            <a:r>
              <a:rPr lang="en-US" sz="1600" b="1" dirty="0">
                <a:solidFill>
                  <a:srgbClr val="D41A68"/>
                </a:solidFill>
                <a:latin typeface="Roboto Black" panose="02000000000000000000" pitchFamily="2" charset="0"/>
                <a:ea typeface="Roboto Black" panose="02000000000000000000" pitchFamily="2" charset="0"/>
                <a:cs typeface="Roboto Black" panose="02000000000000000000" pitchFamily="2" charset="0"/>
              </a:rPr>
              <a:t>GOAL</a:t>
            </a:r>
          </a:p>
          <a:p>
            <a:pPr algn="ctr"/>
            <a:r>
              <a:rPr lang="en-US" sz="1600" b="1" dirty="0">
                <a:solidFill>
                  <a:srgbClr val="D41A68"/>
                </a:solidFill>
                <a:latin typeface="Roboto Black" panose="02000000000000000000" pitchFamily="2" charset="0"/>
                <a:ea typeface="Roboto Black" panose="02000000000000000000" pitchFamily="2" charset="0"/>
                <a:cs typeface="Roboto Black" panose="02000000000000000000" pitchFamily="2" charset="0"/>
              </a:rPr>
              <a:t>25%</a:t>
            </a:r>
          </a:p>
        </p:txBody>
      </p:sp>
    </p:spTree>
    <p:extLst>
      <p:ext uri="{BB962C8B-B14F-4D97-AF65-F5344CB8AC3E}">
        <p14:creationId xmlns:p14="http://schemas.microsoft.com/office/powerpoint/2010/main" val="18857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96AA70-A530-754F-9F16-D762E59D8539}"/>
              </a:ext>
            </a:extLst>
          </p:cNvPr>
          <p:cNvSpPr/>
          <p:nvPr/>
        </p:nvSpPr>
        <p:spPr>
          <a:xfrm>
            <a:off x="0" y="0"/>
            <a:ext cx="851095" cy="5143500"/>
          </a:xfrm>
          <a:prstGeom prst="rect">
            <a:avLst/>
          </a:prstGeom>
          <a:solidFill>
            <a:srgbClr val="A6C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2226E39-586F-8E41-9620-007567E176F1}"/>
              </a:ext>
            </a:extLst>
          </p:cNvPr>
          <p:cNvSpPr txBox="1"/>
          <p:nvPr/>
        </p:nvSpPr>
        <p:spPr>
          <a:xfrm>
            <a:off x="224300" y="384599"/>
            <a:ext cx="7182339" cy="461665"/>
          </a:xfrm>
          <a:prstGeom prst="rect">
            <a:avLst/>
          </a:prstGeom>
          <a:solidFill>
            <a:srgbClr val="27405A"/>
          </a:solidFill>
        </p:spPr>
        <p:txBody>
          <a:bodyPr wrap="square" rtlCol="0">
            <a:spAutoFit/>
          </a:bodyPr>
          <a:lstStyle/>
          <a:p>
            <a:r>
              <a:rPr lang="en-US" sz="2400" spc="300" dirty="0">
                <a:solidFill>
                  <a:schemeClr val="bg1"/>
                </a:solidFill>
                <a:latin typeface="Montserrat Medium" pitchFamily="50" charset="0"/>
                <a:cs typeface="Montserrat Black"/>
              </a:rPr>
              <a:t>EFFORTS TO IMPROVE ENROLLMENT</a:t>
            </a:r>
          </a:p>
        </p:txBody>
      </p:sp>
      <p:grpSp>
        <p:nvGrpSpPr>
          <p:cNvPr id="23" name="Group 22">
            <a:extLst>
              <a:ext uri="{FF2B5EF4-FFF2-40B4-BE49-F238E27FC236}">
                <a16:creationId xmlns:a16="http://schemas.microsoft.com/office/drawing/2014/main" id="{EBE07D09-DE0A-7840-9A17-9F58860FE715}"/>
              </a:ext>
            </a:extLst>
          </p:cNvPr>
          <p:cNvGrpSpPr/>
          <p:nvPr/>
        </p:nvGrpSpPr>
        <p:grpSpPr>
          <a:xfrm>
            <a:off x="1919506" y="1243788"/>
            <a:ext cx="960999" cy="960999"/>
            <a:chOff x="1375997" y="1413803"/>
            <a:chExt cx="960999" cy="960999"/>
          </a:xfrm>
          <a:solidFill>
            <a:srgbClr val="28415A"/>
          </a:solidFill>
        </p:grpSpPr>
        <p:sp>
          <p:nvSpPr>
            <p:cNvPr id="6" name="Oval 5">
              <a:extLst>
                <a:ext uri="{FF2B5EF4-FFF2-40B4-BE49-F238E27FC236}">
                  <a16:creationId xmlns:a16="http://schemas.microsoft.com/office/drawing/2014/main" id="{81D48B77-82D4-6F46-8630-7FF491863849}"/>
                </a:ext>
              </a:extLst>
            </p:cNvPr>
            <p:cNvSpPr/>
            <p:nvPr/>
          </p:nvSpPr>
          <p:spPr>
            <a:xfrm>
              <a:off x="1375997" y="1413803"/>
              <a:ext cx="960999" cy="96099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B613EAF-C518-684C-B552-6B206B64FE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1953" y="1648850"/>
              <a:ext cx="589086" cy="490905"/>
            </a:xfrm>
            <a:prstGeom prst="rect">
              <a:avLst/>
            </a:prstGeom>
            <a:grpFill/>
          </p:spPr>
        </p:pic>
      </p:grpSp>
      <p:sp>
        <p:nvSpPr>
          <p:cNvPr id="10" name="TextBox 9">
            <a:extLst>
              <a:ext uri="{FF2B5EF4-FFF2-40B4-BE49-F238E27FC236}">
                <a16:creationId xmlns:a16="http://schemas.microsoft.com/office/drawing/2014/main" id="{9469C9A4-A307-874C-A804-5AD4BFB58B2D}"/>
              </a:ext>
            </a:extLst>
          </p:cNvPr>
          <p:cNvSpPr txBox="1"/>
          <p:nvPr/>
        </p:nvSpPr>
        <p:spPr>
          <a:xfrm>
            <a:off x="1486924" y="2387378"/>
            <a:ext cx="1826163" cy="307777"/>
          </a:xfrm>
          <a:prstGeom prst="rect">
            <a:avLst/>
          </a:prstGeom>
          <a:noFill/>
        </p:spPr>
        <p:txBody>
          <a:bodyPr wrap="square" rtlCol="0">
            <a:spAutoFit/>
          </a:bodyPr>
          <a:lstStyle/>
          <a:p>
            <a:pPr algn="ctr"/>
            <a:r>
              <a:rPr lang="en-US" sz="1400" dirty="0">
                <a:solidFill>
                  <a:srgbClr val="28415A"/>
                </a:solidFill>
                <a:latin typeface="Montserrat Medium" pitchFamily="2" charset="77"/>
                <a:cs typeface="Montserrat Black"/>
              </a:rPr>
              <a:t>Free Textbooks</a:t>
            </a:r>
          </a:p>
        </p:txBody>
      </p:sp>
      <p:grpSp>
        <p:nvGrpSpPr>
          <p:cNvPr id="24" name="Group 23">
            <a:extLst>
              <a:ext uri="{FF2B5EF4-FFF2-40B4-BE49-F238E27FC236}">
                <a16:creationId xmlns:a16="http://schemas.microsoft.com/office/drawing/2014/main" id="{C2C29DDF-FE23-4649-A73E-A0F708A0D7D2}"/>
              </a:ext>
            </a:extLst>
          </p:cNvPr>
          <p:cNvGrpSpPr/>
          <p:nvPr/>
        </p:nvGrpSpPr>
        <p:grpSpPr>
          <a:xfrm>
            <a:off x="4340051" y="1243788"/>
            <a:ext cx="960999" cy="960999"/>
            <a:chOff x="3310304" y="1371600"/>
            <a:chExt cx="960999" cy="960999"/>
          </a:xfrm>
        </p:grpSpPr>
        <p:sp>
          <p:nvSpPr>
            <p:cNvPr id="11" name="Oval 10">
              <a:extLst>
                <a:ext uri="{FF2B5EF4-FFF2-40B4-BE49-F238E27FC236}">
                  <a16:creationId xmlns:a16="http://schemas.microsoft.com/office/drawing/2014/main" id="{CF6EDED9-B9EC-474A-B305-430DAB11AE40}"/>
                </a:ext>
              </a:extLst>
            </p:cNvPr>
            <p:cNvSpPr/>
            <p:nvPr/>
          </p:nvSpPr>
          <p:spPr>
            <a:xfrm>
              <a:off x="3310304" y="1371600"/>
              <a:ext cx="960999" cy="960999"/>
            </a:xfrm>
            <a:prstGeom prst="ellipse">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51B013-8FE1-5D40-92EF-4BFCF15E11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45350" y="1606647"/>
              <a:ext cx="490905" cy="490905"/>
            </a:xfrm>
            <a:prstGeom prst="rect">
              <a:avLst/>
            </a:prstGeom>
          </p:spPr>
        </p:pic>
      </p:grpSp>
      <p:sp>
        <p:nvSpPr>
          <p:cNvPr id="13" name="TextBox 12">
            <a:extLst>
              <a:ext uri="{FF2B5EF4-FFF2-40B4-BE49-F238E27FC236}">
                <a16:creationId xmlns:a16="http://schemas.microsoft.com/office/drawing/2014/main" id="{BCE366CE-9D6C-834D-AE99-864F82B66360}"/>
              </a:ext>
            </a:extLst>
          </p:cNvPr>
          <p:cNvSpPr txBox="1"/>
          <p:nvPr/>
        </p:nvSpPr>
        <p:spPr>
          <a:xfrm>
            <a:off x="3710059" y="2387378"/>
            <a:ext cx="2220982" cy="307777"/>
          </a:xfrm>
          <a:prstGeom prst="rect">
            <a:avLst/>
          </a:prstGeom>
          <a:noFill/>
        </p:spPr>
        <p:txBody>
          <a:bodyPr wrap="square" rtlCol="0">
            <a:spAutoFit/>
          </a:bodyPr>
          <a:lstStyle/>
          <a:p>
            <a:pPr algn="ctr"/>
            <a:r>
              <a:rPr lang="en-US" sz="1400" dirty="0">
                <a:solidFill>
                  <a:srgbClr val="669B40"/>
                </a:solidFill>
                <a:latin typeface="Montserrat Medium" pitchFamily="2" charset="77"/>
                <a:cs typeface="Montserrat Black"/>
              </a:rPr>
              <a:t>More Financial Aid</a:t>
            </a:r>
          </a:p>
        </p:txBody>
      </p:sp>
      <p:grpSp>
        <p:nvGrpSpPr>
          <p:cNvPr id="25" name="Group 24">
            <a:extLst>
              <a:ext uri="{FF2B5EF4-FFF2-40B4-BE49-F238E27FC236}">
                <a16:creationId xmlns:a16="http://schemas.microsoft.com/office/drawing/2014/main" id="{8226C80E-BBE9-DC40-9F43-82523479ECE6}"/>
              </a:ext>
            </a:extLst>
          </p:cNvPr>
          <p:cNvGrpSpPr/>
          <p:nvPr/>
        </p:nvGrpSpPr>
        <p:grpSpPr>
          <a:xfrm>
            <a:off x="6958840" y="1243788"/>
            <a:ext cx="960999" cy="960999"/>
            <a:chOff x="5645540" y="1329397"/>
            <a:chExt cx="960999" cy="960999"/>
          </a:xfrm>
        </p:grpSpPr>
        <p:sp>
          <p:nvSpPr>
            <p:cNvPr id="14" name="Oval 13">
              <a:extLst>
                <a:ext uri="{FF2B5EF4-FFF2-40B4-BE49-F238E27FC236}">
                  <a16:creationId xmlns:a16="http://schemas.microsoft.com/office/drawing/2014/main" id="{4635AE1F-393A-1741-A097-BAEA0EFC5952}"/>
                </a:ext>
              </a:extLst>
            </p:cNvPr>
            <p:cNvSpPr/>
            <p:nvPr/>
          </p:nvSpPr>
          <p:spPr>
            <a:xfrm>
              <a:off x="5645540" y="1329397"/>
              <a:ext cx="960999" cy="960999"/>
            </a:xfrm>
            <a:prstGeom prst="ellipse">
              <a:avLst/>
            </a:prstGeom>
            <a:solidFill>
              <a:srgbClr val="D41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9CD16E-35FE-7C43-91FE-A54C27C46C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36836" y="1564444"/>
              <a:ext cx="378405" cy="490905"/>
            </a:xfrm>
            <a:prstGeom prst="rect">
              <a:avLst/>
            </a:prstGeom>
          </p:spPr>
        </p:pic>
      </p:grpSp>
      <p:sp>
        <p:nvSpPr>
          <p:cNvPr id="16" name="TextBox 15">
            <a:extLst>
              <a:ext uri="{FF2B5EF4-FFF2-40B4-BE49-F238E27FC236}">
                <a16:creationId xmlns:a16="http://schemas.microsoft.com/office/drawing/2014/main" id="{C679226C-2B12-7549-8528-43A687AC6D0B}"/>
              </a:ext>
            </a:extLst>
          </p:cNvPr>
          <p:cNvSpPr txBox="1"/>
          <p:nvPr/>
        </p:nvSpPr>
        <p:spPr>
          <a:xfrm>
            <a:off x="5860900" y="2279656"/>
            <a:ext cx="3156878" cy="523220"/>
          </a:xfrm>
          <a:prstGeom prst="rect">
            <a:avLst/>
          </a:prstGeom>
          <a:noFill/>
        </p:spPr>
        <p:txBody>
          <a:bodyPr wrap="square" rtlCol="0">
            <a:spAutoFit/>
          </a:bodyPr>
          <a:lstStyle/>
          <a:p>
            <a:pPr algn="ctr"/>
            <a:r>
              <a:rPr lang="en-US" sz="1400" dirty="0">
                <a:solidFill>
                  <a:srgbClr val="D41A68"/>
                </a:solidFill>
                <a:latin typeface="Montserrat Medium" pitchFamily="2" charset="77"/>
              </a:rPr>
              <a:t>More advisors, enrollment specialists and coaches</a:t>
            </a:r>
            <a:endParaRPr lang="en-US" sz="1400" dirty="0">
              <a:solidFill>
                <a:srgbClr val="D41A68"/>
              </a:solidFill>
              <a:latin typeface="Montserrat Medium" pitchFamily="2" charset="77"/>
              <a:cs typeface="Montserrat Black"/>
            </a:endParaRPr>
          </a:p>
        </p:txBody>
      </p:sp>
      <p:grpSp>
        <p:nvGrpSpPr>
          <p:cNvPr id="26" name="Group 25">
            <a:extLst>
              <a:ext uri="{FF2B5EF4-FFF2-40B4-BE49-F238E27FC236}">
                <a16:creationId xmlns:a16="http://schemas.microsoft.com/office/drawing/2014/main" id="{0360B600-DCA7-7540-9E42-0FA8D3ACD999}"/>
              </a:ext>
            </a:extLst>
          </p:cNvPr>
          <p:cNvGrpSpPr/>
          <p:nvPr/>
        </p:nvGrpSpPr>
        <p:grpSpPr>
          <a:xfrm>
            <a:off x="1919506" y="2965294"/>
            <a:ext cx="960999" cy="960999"/>
            <a:chOff x="1959805" y="3059723"/>
            <a:chExt cx="960999" cy="960999"/>
          </a:xfrm>
        </p:grpSpPr>
        <p:sp>
          <p:nvSpPr>
            <p:cNvPr id="17" name="Oval 16">
              <a:extLst>
                <a:ext uri="{FF2B5EF4-FFF2-40B4-BE49-F238E27FC236}">
                  <a16:creationId xmlns:a16="http://schemas.microsoft.com/office/drawing/2014/main" id="{97C8533C-9F84-9249-946C-EB908C9CC24E}"/>
                </a:ext>
              </a:extLst>
            </p:cNvPr>
            <p:cNvSpPr/>
            <p:nvPr/>
          </p:nvSpPr>
          <p:spPr>
            <a:xfrm>
              <a:off x="1959805" y="3059723"/>
              <a:ext cx="960999" cy="960999"/>
            </a:xfrm>
            <a:prstGeom prst="ellipse">
              <a:avLst/>
            </a:prstGeom>
            <a:solidFill>
              <a:srgbClr val="E05B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E792534-8FEF-7C4F-8CAB-AF9D37A001B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181961" y="3281162"/>
              <a:ext cx="516686" cy="518121"/>
            </a:xfrm>
            <a:prstGeom prst="rect">
              <a:avLst/>
            </a:prstGeom>
          </p:spPr>
        </p:pic>
      </p:grpSp>
      <p:sp>
        <p:nvSpPr>
          <p:cNvPr id="19" name="TextBox 18">
            <a:extLst>
              <a:ext uri="{FF2B5EF4-FFF2-40B4-BE49-F238E27FC236}">
                <a16:creationId xmlns:a16="http://schemas.microsoft.com/office/drawing/2014/main" id="{80BCD66B-1C61-6641-91F3-BC90A6D5C82E}"/>
              </a:ext>
            </a:extLst>
          </p:cNvPr>
          <p:cNvSpPr txBox="1"/>
          <p:nvPr/>
        </p:nvSpPr>
        <p:spPr>
          <a:xfrm>
            <a:off x="1156209" y="4044780"/>
            <a:ext cx="2487592" cy="954107"/>
          </a:xfrm>
          <a:prstGeom prst="rect">
            <a:avLst/>
          </a:prstGeom>
          <a:noFill/>
        </p:spPr>
        <p:txBody>
          <a:bodyPr wrap="square" rtlCol="0">
            <a:spAutoFit/>
          </a:bodyPr>
          <a:lstStyle/>
          <a:p>
            <a:pPr algn="ctr"/>
            <a:r>
              <a:rPr lang="en-US" sz="1400" dirty="0">
                <a:solidFill>
                  <a:srgbClr val="E05B25"/>
                </a:solidFill>
                <a:latin typeface="Montserrat Medium" pitchFamily="2" charset="77"/>
              </a:rPr>
              <a:t>Dynamic marketing campaign on TV, radio, direct mail, digital, bus benches, billboards</a:t>
            </a:r>
            <a:endParaRPr lang="en-US" sz="1400" dirty="0">
              <a:solidFill>
                <a:srgbClr val="E05B25"/>
              </a:solidFill>
              <a:latin typeface="Montserrat Medium" pitchFamily="2" charset="77"/>
              <a:cs typeface="Montserrat Black"/>
            </a:endParaRPr>
          </a:p>
        </p:txBody>
      </p:sp>
      <p:sp>
        <p:nvSpPr>
          <p:cNvPr id="20" name="Oval 19">
            <a:extLst>
              <a:ext uri="{FF2B5EF4-FFF2-40B4-BE49-F238E27FC236}">
                <a16:creationId xmlns:a16="http://schemas.microsoft.com/office/drawing/2014/main" id="{9DD24992-1CB9-584D-ADBD-BB9D2F32E7C5}"/>
              </a:ext>
            </a:extLst>
          </p:cNvPr>
          <p:cNvSpPr/>
          <p:nvPr/>
        </p:nvSpPr>
        <p:spPr>
          <a:xfrm>
            <a:off x="4340051" y="2967775"/>
            <a:ext cx="960999" cy="960999"/>
          </a:xfrm>
          <a:prstGeom prst="ellipse">
            <a:avLst/>
          </a:prstGeom>
          <a:solidFill>
            <a:srgbClr val="008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4A7FD41-CA08-A24C-AB5F-BC8BD2521F9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17285" y="3202822"/>
            <a:ext cx="406530" cy="490905"/>
          </a:xfrm>
          <a:prstGeom prst="rect">
            <a:avLst/>
          </a:prstGeom>
        </p:spPr>
      </p:pic>
      <p:sp>
        <p:nvSpPr>
          <p:cNvPr id="22" name="TextBox 21">
            <a:extLst>
              <a:ext uri="{FF2B5EF4-FFF2-40B4-BE49-F238E27FC236}">
                <a16:creationId xmlns:a16="http://schemas.microsoft.com/office/drawing/2014/main" id="{976230F4-1E6A-3E49-8670-3EE3E1960BD0}"/>
              </a:ext>
            </a:extLst>
          </p:cNvPr>
          <p:cNvSpPr txBox="1"/>
          <p:nvPr/>
        </p:nvSpPr>
        <p:spPr>
          <a:xfrm>
            <a:off x="3884396" y="4044780"/>
            <a:ext cx="1872308" cy="523220"/>
          </a:xfrm>
          <a:prstGeom prst="rect">
            <a:avLst/>
          </a:prstGeom>
          <a:noFill/>
        </p:spPr>
        <p:txBody>
          <a:bodyPr wrap="square" rtlCol="0">
            <a:spAutoFit/>
          </a:bodyPr>
          <a:lstStyle/>
          <a:p>
            <a:pPr algn="ctr"/>
            <a:r>
              <a:rPr lang="en-US" sz="1400" dirty="0">
                <a:solidFill>
                  <a:srgbClr val="0084A2"/>
                </a:solidFill>
                <a:latin typeface="Montserrat Medium" pitchFamily="2" charset="77"/>
                <a:cs typeface="Montserrat Black"/>
              </a:rPr>
              <a:t>Texting Platform Engagement</a:t>
            </a:r>
          </a:p>
        </p:txBody>
      </p:sp>
      <p:sp>
        <p:nvSpPr>
          <p:cNvPr id="27" name="Oval 26">
            <a:extLst>
              <a:ext uri="{FF2B5EF4-FFF2-40B4-BE49-F238E27FC236}">
                <a16:creationId xmlns:a16="http://schemas.microsoft.com/office/drawing/2014/main" id="{3331F1F8-E859-4649-981E-76ADCF4E65FF}"/>
              </a:ext>
            </a:extLst>
          </p:cNvPr>
          <p:cNvSpPr/>
          <p:nvPr/>
        </p:nvSpPr>
        <p:spPr>
          <a:xfrm>
            <a:off x="6958840" y="2985588"/>
            <a:ext cx="960999" cy="960999"/>
          </a:xfrm>
          <a:prstGeom prst="ellipse">
            <a:avLst/>
          </a:prstGeom>
          <a:solidFill>
            <a:srgbClr val="0158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F91F02E-7A60-EF44-A05F-03C96403833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180082" y="3231136"/>
            <a:ext cx="518515" cy="469903"/>
          </a:xfrm>
          <a:prstGeom prst="rect">
            <a:avLst/>
          </a:prstGeom>
        </p:spPr>
      </p:pic>
      <p:sp>
        <p:nvSpPr>
          <p:cNvPr id="29" name="TextBox 28">
            <a:extLst>
              <a:ext uri="{FF2B5EF4-FFF2-40B4-BE49-F238E27FC236}">
                <a16:creationId xmlns:a16="http://schemas.microsoft.com/office/drawing/2014/main" id="{E6F1C4BD-F6E3-1E4C-858B-59B0FBC9B98F}"/>
              </a:ext>
            </a:extLst>
          </p:cNvPr>
          <p:cNvSpPr txBox="1"/>
          <p:nvPr/>
        </p:nvSpPr>
        <p:spPr>
          <a:xfrm>
            <a:off x="6084408" y="4044780"/>
            <a:ext cx="2709862" cy="738664"/>
          </a:xfrm>
          <a:prstGeom prst="rect">
            <a:avLst/>
          </a:prstGeom>
          <a:noFill/>
        </p:spPr>
        <p:txBody>
          <a:bodyPr wrap="square" rtlCol="0">
            <a:spAutoFit/>
          </a:bodyPr>
          <a:lstStyle/>
          <a:p>
            <a:pPr algn="ctr"/>
            <a:r>
              <a:rPr lang="en-US" sz="1400" dirty="0">
                <a:solidFill>
                  <a:srgbClr val="015840"/>
                </a:solidFill>
                <a:latin typeface="Montserrat Medium" pitchFamily="2" charset="77"/>
                <a:cs typeface="Montserrat Black"/>
              </a:rPr>
              <a:t>More Course Options:</a:t>
            </a:r>
            <a:br>
              <a:rPr lang="en-US" sz="1400" dirty="0">
                <a:solidFill>
                  <a:srgbClr val="015840"/>
                </a:solidFill>
                <a:latin typeface="Montserrat Medium" pitchFamily="2" charset="77"/>
                <a:cs typeface="Montserrat Black"/>
              </a:rPr>
            </a:br>
            <a:r>
              <a:rPr lang="en-US" sz="1400" dirty="0">
                <a:solidFill>
                  <a:srgbClr val="015840"/>
                </a:solidFill>
                <a:latin typeface="Montserrat Medium" pitchFamily="2" charset="77"/>
                <a:cs typeface="Montserrat Black"/>
              </a:rPr>
              <a:t>Real-Time Remote, </a:t>
            </a:r>
            <a:r>
              <a:rPr lang="en-US" sz="1400" dirty="0" err="1">
                <a:solidFill>
                  <a:srgbClr val="015840"/>
                </a:solidFill>
                <a:latin typeface="Montserrat Medium" pitchFamily="2" charset="77"/>
                <a:cs typeface="Montserrat Black"/>
              </a:rPr>
              <a:t>Hyflex</a:t>
            </a:r>
            <a:r>
              <a:rPr lang="en-US" sz="1400" dirty="0">
                <a:solidFill>
                  <a:srgbClr val="015840"/>
                </a:solidFill>
                <a:latin typeface="Montserrat Medium" pitchFamily="2" charset="77"/>
                <a:cs typeface="Montserrat Black"/>
              </a:rPr>
              <a:t>, Online, In-Person, Hybrid</a:t>
            </a:r>
          </a:p>
        </p:txBody>
      </p:sp>
    </p:spTree>
    <p:extLst>
      <p:ext uri="{BB962C8B-B14F-4D97-AF65-F5344CB8AC3E}">
        <p14:creationId xmlns:p14="http://schemas.microsoft.com/office/powerpoint/2010/main" val="26758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C28E5F-7E34-8F4E-AE14-56C83A9853F1}"/>
              </a:ext>
            </a:extLst>
          </p:cNvPr>
          <p:cNvSpPr txBox="1"/>
          <p:nvPr/>
        </p:nvSpPr>
        <p:spPr>
          <a:xfrm>
            <a:off x="436306" y="198514"/>
            <a:ext cx="4135694" cy="553998"/>
          </a:xfrm>
          <a:prstGeom prst="rect">
            <a:avLst/>
          </a:prstGeom>
          <a:noFill/>
        </p:spPr>
        <p:txBody>
          <a:bodyPr wrap="square" rtlCol="0">
            <a:spAutoFit/>
          </a:bodyPr>
          <a:lstStyle/>
          <a:p>
            <a:r>
              <a:rPr lang="en-US" sz="3000" b="1" dirty="0">
                <a:solidFill>
                  <a:srgbClr val="008083"/>
                </a:solidFill>
                <a:latin typeface="Montserrat Light" pitchFamily="50" charset="0"/>
                <a:cs typeface="Montserrat Black"/>
              </a:rPr>
              <a:t>RETENTION</a:t>
            </a:r>
            <a:endParaRPr lang="en-US" sz="3000" i="1" dirty="0">
              <a:solidFill>
                <a:srgbClr val="008083"/>
              </a:solidFill>
              <a:latin typeface="Montserrat Light" pitchFamily="2" charset="77"/>
              <a:cs typeface="Montserrat Black"/>
            </a:endParaRPr>
          </a:p>
        </p:txBody>
      </p:sp>
      <p:graphicFrame>
        <p:nvGraphicFramePr>
          <p:cNvPr id="8" name="Chart 7">
            <a:extLst>
              <a:ext uri="{FF2B5EF4-FFF2-40B4-BE49-F238E27FC236}">
                <a16:creationId xmlns:a16="http://schemas.microsoft.com/office/drawing/2014/main" id="{FB2C3BBA-EF64-EC40-86A8-36F1ECC2120A}"/>
              </a:ext>
            </a:extLst>
          </p:cNvPr>
          <p:cNvGraphicFramePr/>
          <p:nvPr>
            <p:extLst>
              <p:ext uri="{D42A27DB-BD31-4B8C-83A1-F6EECF244321}">
                <p14:modId xmlns:p14="http://schemas.microsoft.com/office/powerpoint/2010/main" val="75959862"/>
              </p:ext>
            </p:extLst>
          </p:nvPr>
        </p:nvGraphicFramePr>
        <p:xfrm>
          <a:off x="102860" y="1199752"/>
          <a:ext cx="8855396" cy="36128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1424B56-6E50-AA41-BDAE-B942BA9E89D8}"/>
              </a:ext>
            </a:extLst>
          </p:cNvPr>
          <p:cNvSpPr txBox="1"/>
          <p:nvPr/>
        </p:nvSpPr>
        <p:spPr>
          <a:xfrm>
            <a:off x="8481476" y="1700063"/>
            <a:ext cx="701269" cy="276999"/>
          </a:xfrm>
          <a:prstGeom prst="rect">
            <a:avLst/>
          </a:prstGeom>
          <a:noFill/>
        </p:spPr>
        <p:txBody>
          <a:bodyPr wrap="square" rtlCol="0">
            <a:spAutoFit/>
          </a:bodyPr>
          <a:lstStyle/>
          <a:p>
            <a:r>
              <a:rPr lang="en-US" sz="1200" dirty="0"/>
              <a:t>55%</a:t>
            </a:r>
          </a:p>
        </p:txBody>
      </p:sp>
    </p:spTree>
    <p:extLst>
      <p:ext uri="{BB962C8B-B14F-4D97-AF65-F5344CB8AC3E}">
        <p14:creationId xmlns:p14="http://schemas.microsoft.com/office/powerpoint/2010/main" val="19993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AA876-B41E-9B4F-BE62-C1B646A1870F}"/>
              </a:ext>
            </a:extLst>
          </p:cNvPr>
          <p:cNvSpPr/>
          <p:nvPr/>
        </p:nvSpPr>
        <p:spPr>
          <a:xfrm>
            <a:off x="4199860" y="365681"/>
            <a:ext cx="4710224" cy="4412139"/>
          </a:xfrm>
          <a:prstGeom prst="rect">
            <a:avLst/>
          </a:prstGeom>
          <a:solidFill>
            <a:srgbClr val="0158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CD12"/>
              </a:solidFill>
            </a:endParaRPr>
          </a:p>
        </p:txBody>
      </p:sp>
      <p:sp>
        <p:nvSpPr>
          <p:cNvPr id="8" name="TextBox 7">
            <a:extLst>
              <a:ext uri="{FF2B5EF4-FFF2-40B4-BE49-F238E27FC236}">
                <a16:creationId xmlns:a16="http://schemas.microsoft.com/office/drawing/2014/main" id="{E8AD6DC8-61BD-2D45-80D4-57CAACA1A13F}"/>
              </a:ext>
            </a:extLst>
          </p:cNvPr>
          <p:cNvSpPr txBox="1"/>
          <p:nvPr/>
        </p:nvSpPr>
        <p:spPr>
          <a:xfrm>
            <a:off x="4789030" y="512881"/>
            <a:ext cx="3904024" cy="523220"/>
          </a:xfrm>
          <a:prstGeom prst="rect">
            <a:avLst/>
          </a:prstGeom>
          <a:noFill/>
        </p:spPr>
        <p:txBody>
          <a:bodyPr wrap="square" rtlCol="0">
            <a:spAutoFit/>
          </a:bodyPr>
          <a:lstStyle/>
          <a:p>
            <a:pPr algn="ctr"/>
            <a:r>
              <a:rPr lang="en-US" sz="2800" dirty="0">
                <a:solidFill>
                  <a:schemeClr val="bg1"/>
                </a:solidFill>
                <a:latin typeface="Montserrat Black"/>
                <a:cs typeface="Montserrat Black"/>
              </a:rPr>
              <a:t>GRADUATION</a:t>
            </a:r>
          </a:p>
        </p:txBody>
      </p:sp>
      <p:sp>
        <p:nvSpPr>
          <p:cNvPr id="11" name="TextBox 10">
            <a:extLst>
              <a:ext uri="{FF2B5EF4-FFF2-40B4-BE49-F238E27FC236}">
                <a16:creationId xmlns:a16="http://schemas.microsoft.com/office/drawing/2014/main" id="{195E8548-DA74-0C43-AAB4-39833C8B1DE1}"/>
              </a:ext>
            </a:extLst>
          </p:cNvPr>
          <p:cNvSpPr txBox="1"/>
          <p:nvPr/>
        </p:nvSpPr>
        <p:spPr>
          <a:xfrm>
            <a:off x="5408943" y="1676929"/>
            <a:ext cx="2664198" cy="307777"/>
          </a:xfrm>
          <a:prstGeom prst="rect">
            <a:avLst/>
          </a:prstGeom>
          <a:noFill/>
        </p:spPr>
        <p:txBody>
          <a:bodyPr wrap="square" rtlCol="0">
            <a:spAutoFit/>
          </a:bodyPr>
          <a:lstStyle/>
          <a:p>
            <a:pPr algn="ct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3,970 | 17/18</a:t>
            </a:r>
          </a:p>
        </p:txBody>
      </p:sp>
      <p:sp>
        <p:nvSpPr>
          <p:cNvPr id="12" name="TextBox 11">
            <a:extLst>
              <a:ext uri="{FF2B5EF4-FFF2-40B4-BE49-F238E27FC236}">
                <a16:creationId xmlns:a16="http://schemas.microsoft.com/office/drawing/2014/main" id="{90360B56-FDAB-1E42-B5A6-1730AB51398D}"/>
              </a:ext>
            </a:extLst>
          </p:cNvPr>
          <p:cNvSpPr txBox="1"/>
          <p:nvPr/>
        </p:nvSpPr>
        <p:spPr>
          <a:xfrm>
            <a:off x="5408943" y="2522453"/>
            <a:ext cx="2664198" cy="307777"/>
          </a:xfrm>
          <a:prstGeom prst="rect">
            <a:avLst/>
          </a:prstGeom>
          <a:noFill/>
        </p:spPr>
        <p:txBody>
          <a:bodyPr wrap="square" rtlCol="0">
            <a:spAutoFit/>
          </a:bodyPr>
          <a:lstStyle/>
          <a:p>
            <a:pPr algn="ct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3,879 | 19/20</a:t>
            </a:r>
          </a:p>
        </p:txBody>
      </p:sp>
      <p:sp>
        <p:nvSpPr>
          <p:cNvPr id="13" name="TextBox 12">
            <a:extLst>
              <a:ext uri="{FF2B5EF4-FFF2-40B4-BE49-F238E27FC236}">
                <a16:creationId xmlns:a16="http://schemas.microsoft.com/office/drawing/2014/main" id="{D174B95D-1466-224A-8766-D9EAD94F9F32}"/>
              </a:ext>
            </a:extLst>
          </p:cNvPr>
          <p:cNvSpPr txBox="1"/>
          <p:nvPr/>
        </p:nvSpPr>
        <p:spPr>
          <a:xfrm>
            <a:off x="5026672" y="1194187"/>
            <a:ext cx="3428740" cy="369332"/>
          </a:xfrm>
          <a:prstGeom prst="rect">
            <a:avLst/>
          </a:prstGeom>
          <a:noFill/>
        </p:spPr>
        <p:txBody>
          <a:bodyPr wrap="square" rtlCol="0">
            <a:spAutoFit/>
          </a:bodyPr>
          <a:lstStyle/>
          <a:p>
            <a:pPr algn="ctr"/>
            <a:r>
              <a:rPr lang="en-US" dirty="0">
                <a:solidFill>
                  <a:schemeClr val="bg1"/>
                </a:solidFill>
                <a:latin typeface="Montserrat Light" pitchFamily="2" charset="77"/>
                <a:ea typeface="Roboto" panose="02000000000000000000" pitchFamily="2" charset="0"/>
                <a:cs typeface="Roboto" panose="02000000000000000000" pitchFamily="2" charset="0"/>
              </a:rPr>
              <a:t>Degrees and Certificates</a:t>
            </a:r>
            <a:endParaRPr lang="en-US" dirty="0">
              <a:solidFill>
                <a:schemeClr val="bg1"/>
              </a:solidFill>
              <a:latin typeface="Montserrat Light" pitchFamily="2" charset="77"/>
            </a:endParaRPr>
          </a:p>
        </p:txBody>
      </p:sp>
      <p:sp>
        <p:nvSpPr>
          <p:cNvPr id="14" name="TextBox 13">
            <a:extLst>
              <a:ext uri="{FF2B5EF4-FFF2-40B4-BE49-F238E27FC236}">
                <a16:creationId xmlns:a16="http://schemas.microsoft.com/office/drawing/2014/main" id="{839E9D67-881F-5D41-A465-884F81BA9BBD}"/>
              </a:ext>
            </a:extLst>
          </p:cNvPr>
          <p:cNvSpPr txBox="1"/>
          <p:nvPr/>
        </p:nvSpPr>
        <p:spPr>
          <a:xfrm>
            <a:off x="5408943" y="2099691"/>
            <a:ext cx="2664198" cy="307777"/>
          </a:xfrm>
          <a:prstGeom prst="rect">
            <a:avLst/>
          </a:prstGeom>
          <a:noFill/>
        </p:spPr>
        <p:txBody>
          <a:bodyPr wrap="square" rtlCol="0">
            <a:spAutoFit/>
          </a:bodyPr>
          <a:lstStyle/>
          <a:p>
            <a:pPr algn="ct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4,060 | 18/19</a:t>
            </a:r>
          </a:p>
        </p:txBody>
      </p:sp>
      <p:sp>
        <p:nvSpPr>
          <p:cNvPr id="15" name="TextBox 14">
            <a:extLst>
              <a:ext uri="{FF2B5EF4-FFF2-40B4-BE49-F238E27FC236}">
                <a16:creationId xmlns:a16="http://schemas.microsoft.com/office/drawing/2014/main" id="{589588EA-D105-CD42-B6CE-5667E4D284D8}"/>
              </a:ext>
            </a:extLst>
          </p:cNvPr>
          <p:cNvSpPr txBox="1"/>
          <p:nvPr/>
        </p:nvSpPr>
        <p:spPr>
          <a:xfrm>
            <a:off x="5408943" y="2945215"/>
            <a:ext cx="2664198" cy="307777"/>
          </a:xfrm>
          <a:prstGeom prst="rect">
            <a:avLst/>
          </a:prstGeom>
          <a:noFill/>
        </p:spPr>
        <p:txBody>
          <a:bodyPr wrap="square" rtlCol="0">
            <a:spAutoFit/>
          </a:bodyPr>
          <a:lstStyle/>
          <a:p>
            <a:pPr algn="ctr"/>
            <a:r>
              <a:rPr lang="en-US" sz="1400" dirty="0">
                <a:solidFill>
                  <a:schemeClr val="bg1"/>
                </a:solidFill>
                <a:latin typeface=""/>
              </a:rPr>
              <a:t>3,562</a:t>
            </a:r>
            <a:r>
              <a:rPr lang="en-US" sz="1400" dirty="0">
                <a:solidFill>
                  <a:schemeClr val="bg1"/>
                </a:solidFill>
                <a:latin typeface=""/>
                <a:ea typeface="Roboto" panose="02000000000000000000" pitchFamily="2" charset="0"/>
                <a:cs typeface="Roboto" panose="02000000000000000000" pitchFamily="2" charset="0"/>
              </a:rPr>
              <a:t> | 20/21</a:t>
            </a:r>
          </a:p>
        </p:txBody>
      </p:sp>
      <p:sp>
        <p:nvSpPr>
          <p:cNvPr id="17" name="Rectangle 16">
            <a:extLst>
              <a:ext uri="{FF2B5EF4-FFF2-40B4-BE49-F238E27FC236}">
                <a16:creationId xmlns:a16="http://schemas.microsoft.com/office/drawing/2014/main" id="{4E997397-C8E6-7A40-A5BC-DB884AD03589}"/>
              </a:ext>
            </a:extLst>
          </p:cNvPr>
          <p:cNvSpPr/>
          <p:nvPr/>
        </p:nvSpPr>
        <p:spPr>
          <a:xfrm>
            <a:off x="147711" y="942535"/>
            <a:ext cx="4878961" cy="3277464"/>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0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 y="3128483"/>
            <a:ext cx="4726744" cy="523220"/>
          </a:xfrm>
          <a:prstGeom prst="rect">
            <a:avLst/>
          </a:prstGeom>
          <a:solidFill>
            <a:srgbClr val="D41A68"/>
          </a:solidFill>
        </p:spPr>
        <p:txBody>
          <a:bodyPr wrap="square" rtlCol="0">
            <a:spAutoFit/>
          </a:bodyPr>
          <a:lstStyle/>
          <a:p>
            <a:r>
              <a:rPr lang="en-US" sz="2800" spc="300" dirty="0">
                <a:solidFill>
                  <a:schemeClr val="bg1"/>
                </a:solidFill>
                <a:latin typeface="Montserrat Medium" pitchFamily="50" charset="0"/>
                <a:cs typeface="Montserrat Black"/>
              </a:rPr>
              <a:t>LOOKING FORWARD</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35199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6611D5-8A43-F24C-9340-54A10D096B5E}"/>
              </a:ext>
            </a:extLst>
          </p:cNvPr>
          <p:cNvSpPr/>
          <p:nvPr/>
        </p:nvSpPr>
        <p:spPr>
          <a:xfrm>
            <a:off x="7181557" y="0"/>
            <a:ext cx="1962443" cy="5143500"/>
          </a:xfrm>
          <a:prstGeom prst="rect">
            <a:avLst/>
          </a:prstGeom>
          <a:solidFill>
            <a:srgbClr val="A6C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32BC6B-87FF-0845-BDB4-0D33D8DA91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1919" y="1030352"/>
            <a:ext cx="4624921" cy="3082796"/>
          </a:xfrm>
          <a:prstGeom prst="rect">
            <a:avLst/>
          </a:prstGeom>
        </p:spPr>
      </p:pic>
      <p:pic>
        <p:nvPicPr>
          <p:cNvPr id="10" name="Picture 9">
            <a:extLst>
              <a:ext uri="{FF2B5EF4-FFF2-40B4-BE49-F238E27FC236}">
                <a16:creationId xmlns:a16="http://schemas.microsoft.com/office/drawing/2014/main" id="{7FFD0BA6-AE5E-4F4B-A126-F625C916B8C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04686" y="1341434"/>
            <a:ext cx="2183992" cy="2460631"/>
          </a:xfrm>
          <a:prstGeom prst="rect">
            <a:avLst/>
          </a:prstGeom>
        </p:spPr>
      </p:pic>
    </p:spTree>
    <p:extLst>
      <p:ext uri="{BB962C8B-B14F-4D97-AF65-F5344CB8AC3E}">
        <p14:creationId xmlns:p14="http://schemas.microsoft.com/office/powerpoint/2010/main" val="111246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456412-38F3-5644-90C5-DDEC3C1677D0}"/>
              </a:ext>
            </a:extLst>
          </p:cNvPr>
          <p:cNvSpPr/>
          <p:nvPr/>
        </p:nvSpPr>
        <p:spPr>
          <a:xfrm>
            <a:off x="0" y="0"/>
            <a:ext cx="1563511" cy="5143500"/>
          </a:xfrm>
          <a:prstGeom prst="rect">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A74EEA-1F6E-C048-80A6-EAA249084698}"/>
              </a:ext>
            </a:extLst>
          </p:cNvPr>
          <p:cNvSpPr txBox="1"/>
          <p:nvPr/>
        </p:nvSpPr>
        <p:spPr>
          <a:xfrm>
            <a:off x="1619956" y="771460"/>
            <a:ext cx="7397044" cy="461665"/>
          </a:xfrm>
          <a:prstGeom prst="rect">
            <a:avLst/>
          </a:prstGeom>
          <a:noFill/>
        </p:spPr>
        <p:txBody>
          <a:bodyPr wrap="square" rtlCol="0">
            <a:spAutoFit/>
          </a:bodyPr>
          <a:lstStyle/>
          <a:p>
            <a:r>
              <a:rPr lang="en-US" sz="2400" spc="300" dirty="0">
                <a:solidFill>
                  <a:srgbClr val="0084A2"/>
                </a:solidFill>
                <a:latin typeface="Montserrat Medium" pitchFamily="50" charset="0"/>
                <a:cs typeface="Montserrat Black"/>
              </a:rPr>
              <a:t>STRATEGIC PLANNING</a:t>
            </a:r>
          </a:p>
        </p:txBody>
      </p:sp>
      <p:sp>
        <p:nvSpPr>
          <p:cNvPr id="6" name="TextBox 5">
            <a:extLst>
              <a:ext uri="{FF2B5EF4-FFF2-40B4-BE49-F238E27FC236}">
                <a16:creationId xmlns:a16="http://schemas.microsoft.com/office/drawing/2014/main" id="{2750E839-BF80-A947-B4DB-9D1EF54A136F}"/>
              </a:ext>
            </a:extLst>
          </p:cNvPr>
          <p:cNvSpPr txBox="1"/>
          <p:nvPr/>
        </p:nvSpPr>
        <p:spPr>
          <a:xfrm>
            <a:off x="2792176" y="1353164"/>
            <a:ext cx="5957685" cy="2062103"/>
          </a:xfrm>
          <a:prstGeom prst="rect">
            <a:avLst/>
          </a:prstGeom>
          <a:noFill/>
        </p:spPr>
        <p:txBody>
          <a:bodyPr wrap="square" rtlCol="0">
            <a:spAutoFit/>
          </a:bodyPr>
          <a:lstStyle/>
          <a:p>
            <a:r>
              <a:rPr lang="en-US" sz="1600" b="1" dirty="0">
                <a:solidFill>
                  <a:srgbClr val="E05B25"/>
                </a:solidFill>
                <a:latin typeface="Montserrat SemiBold" pitchFamily="2" charset="77"/>
                <a:ea typeface="Roboto" panose="02000000000000000000" pitchFamily="2" charset="0"/>
                <a:cs typeface="Roboto" panose="02000000000000000000" pitchFamily="2" charset="0"/>
              </a:rPr>
              <a:t>Formation of Core Strategy Team</a:t>
            </a:r>
            <a:br>
              <a:rPr lang="en-US" sz="1600" dirty="0">
                <a:latin typeface="Roboto" panose="02000000000000000000" pitchFamily="2" charset="0"/>
                <a:ea typeface="Roboto" panose="02000000000000000000" pitchFamily="2" charset="0"/>
                <a:cs typeface="Roboto" panose="02000000000000000000" pitchFamily="2" charset="0"/>
              </a:rPr>
            </a:br>
            <a:r>
              <a:rPr lang="en-US" sz="1600" dirty="0">
                <a:latin typeface="Roboto" panose="02000000000000000000" pitchFamily="2" charset="0"/>
                <a:ea typeface="Roboto" panose="02000000000000000000" pitchFamily="2" charset="0"/>
                <a:cs typeface="Roboto" panose="02000000000000000000" pitchFamily="2" charset="0"/>
              </a:rPr>
              <a:t>Listening sessions began late in the fall semester, and will continue through mid-spring. So far, we have had listening sessions with:</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Admissions, Enrollment and Recruitment staff</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MVP staff</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Student Ambassadors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Academic coaches</a:t>
            </a:r>
          </a:p>
        </p:txBody>
      </p:sp>
      <p:sp>
        <p:nvSpPr>
          <p:cNvPr id="2" name="Oval 1">
            <a:extLst>
              <a:ext uri="{FF2B5EF4-FFF2-40B4-BE49-F238E27FC236}">
                <a16:creationId xmlns:a16="http://schemas.microsoft.com/office/drawing/2014/main" id="{51D43D7C-EFC1-D94F-B1C0-81EE3A70AF1F}"/>
              </a:ext>
            </a:extLst>
          </p:cNvPr>
          <p:cNvSpPr/>
          <p:nvPr/>
        </p:nvSpPr>
        <p:spPr>
          <a:xfrm>
            <a:off x="518985" y="1716258"/>
            <a:ext cx="2089052" cy="2089052"/>
          </a:xfrm>
          <a:prstGeom prst="ellipse">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AFD3D7-D4F0-DE4C-BA4A-95CE1FE464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7537" y="2193289"/>
            <a:ext cx="1131947" cy="1134990"/>
          </a:xfrm>
          <a:prstGeom prst="rect">
            <a:avLst/>
          </a:prstGeom>
        </p:spPr>
      </p:pic>
    </p:spTree>
    <p:extLst>
      <p:ext uri="{BB962C8B-B14F-4D97-AF65-F5344CB8AC3E}">
        <p14:creationId xmlns:p14="http://schemas.microsoft.com/office/powerpoint/2010/main" val="8468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0631" y="3319356"/>
            <a:ext cx="5477564" cy="430887"/>
          </a:xfrm>
          <a:prstGeom prst="rect">
            <a:avLst/>
          </a:prstGeom>
          <a:noFill/>
        </p:spPr>
        <p:txBody>
          <a:bodyPr wrap="square" rtlCol="0">
            <a:spAutoFit/>
          </a:bodyPr>
          <a:lstStyle/>
          <a:p>
            <a:pPr algn="ctr"/>
            <a:r>
              <a:rPr lang="en-US" sz="2200" dirty="0">
                <a:solidFill>
                  <a:srgbClr val="F7B418"/>
                </a:solidFill>
                <a:latin typeface="Roboto Black"/>
                <a:cs typeface="Roboto Black"/>
              </a:rPr>
              <a:t>Get Weekly Testing </a:t>
            </a:r>
            <a:r>
              <a:rPr lang="en-US" sz="2200" b="1" dirty="0">
                <a:solidFill>
                  <a:srgbClr val="27405A"/>
                </a:solidFill>
                <a:latin typeface="Roboto Black" panose="02000000000000000000" pitchFamily="2" charset="0"/>
                <a:ea typeface="Roboto Black" panose="02000000000000000000" pitchFamily="2" charset="0"/>
                <a:cs typeface="Roboto Black" panose="02000000000000000000" pitchFamily="2" charset="0"/>
              </a:rPr>
              <a:t>OR</a:t>
            </a:r>
            <a:r>
              <a:rPr lang="en-US" sz="1200" b="1" dirty="0">
                <a:solidFill>
                  <a:srgbClr val="27405A"/>
                </a:solidFill>
                <a:latin typeface="Roboto Black" panose="02000000000000000000" pitchFamily="2" charset="0"/>
                <a:ea typeface="Roboto Black" panose="02000000000000000000" pitchFamily="2" charset="0"/>
                <a:cs typeface="Roboto Black" panose="02000000000000000000" pitchFamily="2" charset="0"/>
              </a:rPr>
              <a:t> </a:t>
            </a:r>
            <a:r>
              <a:rPr lang="en-US" sz="2200" dirty="0">
                <a:solidFill>
                  <a:srgbClr val="F7B418"/>
                </a:solidFill>
                <a:latin typeface="Roboto Black"/>
                <a:cs typeface="Roboto Black"/>
              </a:rPr>
              <a:t>Get Vaccinated</a:t>
            </a:r>
          </a:p>
        </p:txBody>
      </p:sp>
      <p:sp>
        <p:nvSpPr>
          <p:cNvPr id="15" name="TextBox 14"/>
          <p:cNvSpPr txBox="1"/>
          <p:nvPr/>
        </p:nvSpPr>
        <p:spPr>
          <a:xfrm>
            <a:off x="2182334" y="2831204"/>
            <a:ext cx="6188226" cy="461665"/>
          </a:xfrm>
          <a:prstGeom prst="rect">
            <a:avLst/>
          </a:prstGeom>
          <a:noFill/>
        </p:spPr>
        <p:txBody>
          <a:bodyPr wrap="square" rtlCol="0">
            <a:spAutoFit/>
          </a:bodyPr>
          <a:lstStyle/>
          <a:p>
            <a:pPr algn="ctr"/>
            <a:r>
              <a:rPr lang="en-US" sz="2400" dirty="0">
                <a:solidFill>
                  <a:srgbClr val="008083"/>
                </a:solidFill>
                <a:latin typeface="Montserrat Black"/>
                <a:cs typeface="Montserrat Black"/>
              </a:rPr>
              <a:t>NEW COVID TESTING PROTOCOL</a:t>
            </a:r>
          </a:p>
        </p:txBody>
      </p:sp>
      <p:pic>
        <p:nvPicPr>
          <p:cNvPr id="6" name="Picture 5">
            <a:extLst>
              <a:ext uri="{FF2B5EF4-FFF2-40B4-BE49-F238E27FC236}">
                <a16:creationId xmlns:a16="http://schemas.microsoft.com/office/drawing/2014/main" id="{3C253854-92DD-2044-B004-EEE83046F0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25416" y="556489"/>
            <a:ext cx="1887994" cy="2045350"/>
          </a:xfrm>
          <a:prstGeom prst="rect">
            <a:avLst/>
          </a:prstGeom>
        </p:spPr>
      </p:pic>
      <p:sp>
        <p:nvSpPr>
          <p:cNvPr id="2" name="TextBox 1">
            <a:extLst>
              <a:ext uri="{FF2B5EF4-FFF2-40B4-BE49-F238E27FC236}">
                <a16:creationId xmlns:a16="http://schemas.microsoft.com/office/drawing/2014/main" id="{15950098-04E4-4744-81C5-3E3ABCAA4A83}"/>
              </a:ext>
            </a:extLst>
          </p:cNvPr>
          <p:cNvSpPr txBox="1"/>
          <p:nvPr/>
        </p:nvSpPr>
        <p:spPr>
          <a:xfrm>
            <a:off x="2388133" y="4234470"/>
            <a:ext cx="5762561" cy="584775"/>
          </a:xfrm>
          <a:prstGeom prst="rect">
            <a:avLst/>
          </a:prstGeom>
          <a:noFill/>
        </p:spPr>
        <p:txBody>
          <a:bodyPr wrap="square" rtlCol="0">
            <a:spAutoFit/>
          </a:bodyPr>
          <a:lstStyle/>
          <a:p>
            <a:pPr algn="ctr"/>
            <a:r>
              <a:rPr lang="en-US" sz="1600" b="1" i="1" dirty="0">
                <a:solidFill>
                  <a:srgbClr val="008083"/>
                </a:solidFill>
                <a:latin typeface="Montserrat SemiBold" pitchFamily="2" charset="77"/>
              </a:rPr>
              <a:t>Face covering will continue to be required</a:t>
            </a:r>
            <a:br>
              <a:rPr lang="en-US" sz="1600" b="1" i="1" dirty="0">
                <a:solidFill>
                  <a:srgbClr val="008083"/>
                </a:solidFill>
                <a:latin typeface="Montserrat SemiBold" pitchFamily="2" charset="77"/>
              </a:rPr>
            </a:br>
            <a:r>
              <a:rPr lang="en-US" sz="1600" b="1" i="1" dirty="0">
                <a:solidFill>
                  <a:srgbClr val="008083"/>
                </a:solidFill>
                <a:latin typeface="Montserrat SemiBold" pitchFamily="2" charset="77"/>
              </a:rPr>
              <a:t>in all public indoor spaces.</a:t>
            </a:r>
          </a:p>
        </p:txBody>
      </p:sp>
      <p:sp>
        <p:nvSpPr>
          <p:cNvPr id="8" name="Rectangle 7">
            <a:extLst>
              <a:ext uri="{FF2B5EF4-FFF2-40B4-BE49-F238E27FC236}">
                <a16:creationId xmlns:a16="http://schemas.microsoft.com/office/drawing/2014/main" id="{A4690266-8B77-2644-9BE7-560FEBFB209C}"/>
              </a:ext>
            </a:extLst>
          </p:cNvPr>
          <p:cNvSpPr/>
          <p:nvPr/>
        </p:nvSpPr>
        <p:spPr>
          <a:xfrm>
            <a:off x="0" y="0"/>
            <a:ext cx="1280160" cy="5143500"/>
          </a:xfrm>
          <a:prstGeom prst="rect">
            <a:avLst/>
          </a:prstGeom>
          <a:solidFill>
            <a:srgbClr val="A6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49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456412-38F3-5644-90C5-DDEC3C1677D0}"/>
              </a:ext>
            </a:extLst>
          </p:cNvPr>
          <p:cNvSpPr/>
          <p:nvPr/>
        </p:nvSpPr>
        <p:spPr>
          <a:xfrm>
            <a:off x="0" y="0"/>
            <a:ext cx="1563511" cy="5143500"/>
          </a:xfrm>
          <a:prstGeom prst="rect">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A74EEA-1F6E-C048-80A6-EAA249084698}"/>
              </a:ext>
            </a:extLst>
          </p:cNvPr>
          <p:cNvSpPr txBox="1"/>
          <p:nvPr/>
        </p:nvSpPr>
        <p:spPr>
          <a:xfrm>
            <a:off x="1619956" y="771460"/>
            <a:ext cx="7397044" cy="461665"/>
          </a:xfrm>
          <a:prstGeom prst="rect">
            <a:avLst/>
          </a:prstGeom>
          <a:noFill/>
        </p:spPr>
        <p:txBody>
          <a:bodyPr wrap="square" rtlCol="0">
            <a:spAutoFit/>
          </a:bodyPr>
          <a:lstStyle/>
          <a:p>
            <a:r>
              <a:rPr lang="en-US" sz="2400" spc="300" dirty="0">
                <a:solidFill>
                  <a:srgbClr val="0084A2"/>
                </a:solidFill>
                <a:latin typeface="Montserrat Medium" pitchFamily="50" charset="0"/>
                <a:cs typeface="Montserrat Black"/>
              </a:rPr>
              <a:t>STRATEGIC PLANNING</a:t>
            </a:r>
          </a:p>
        </p:txBody>
      </p:sp>
      <p:sp>
        <p:nvSpPr>
          <p:cNvPr id="6" name="TextBox 5">
            <a:extLst>
              <a:ext uri="{FF2B5EF4-FFF2-40B4-BE49-F238E27FC236}">
                <a16:creationId xmlns:a16="http://schemas.microsoft.com/office/drawing/2014/main" id="{2750E839-BF80-A947-B4DB-9D1EF54A136F}"/>
              </a:ext>
            </a:extLst>
          </p:cNvPr>
          <p:cNvSpPr txBox="1"/>
          <p:nvPr/>
        </p:nvSpPr>
        <p:spPr>
          <a:xfrm>
            <a:off x="2750135" y="1279592"/>
            <a:ext cx="5957685" cy="3293209"/>
          </a:xfrm>
          <a:prstGeom prst="rect">
            <a:avLst/>
          </a:prstGeom>
          <a:noFill/>
        </p:spPr>
        <p:txBody>
          <a:bodyPr wrap="square" rtlCol="0">
            <a:spAutoFit/>
          </a:bodyPr>
          <a:lstStyle/>
          <a:p>
            <a:r>
              <a:rPr lang="en-US" sz="1600" b="1" dirty="0">
                <a:solidFill>
                  <a:srgbClr val="E05B25"/>
                </a:solidFill>
                <a:latin typeface="Montserrat SemiBold" pitchFamily="2" charset="77"/>
              </a:rPr>
              <a:t>What's Next?</a:t>
            </a:r>
            <a:br>
              <a:rPr lang="en-US" sz="1600" dirty="0"/>
            </a:br>
            <a:r>
              <a:rPr lang="en-US" sz="1600" dirty="0"/>
              <a:t>Future sessions will include the Faculty Senate, the Deans, Leadership Team as well as faculty, staff, students and community members.</a:t>
            </a:r>
          </a:p>
          <a:p>
            <a:endParaRPr lang="en-US" sz="1600" dirty="0"/>
          </a:p>
          <a:p>
            <a:r>
              <a:rPr lang="en-US" sz="1600" dirty="0"/>
              <a:t>The Core Strategy Team has broken into small working groups based around several themes that we anticipate the finished strategic plan will address:</a:t>
            </a:r>
          </a:p>
          <a:p>
            <a:pPr marL="285750" indent="-285750">
              <a:buFont typeface="Arial" panose="020B0604020202020204" pitchFamily="34" charset="0"/>
              <a:buChar char="•"/>
            </a:pPr>
            <a:r>
              <a:rPr lang="en-US" sz="1600" dirty="0"/>
              <a:t>Academics</a:t>
            </a:r>
          </a:p>
          <a:p>
            <a:pPr marL="285750" indent="-285750">
              <a:buFont typeface="Arial" panose="020B0604020202020204" pitchFamily="34" charset="0"/>
              <a:buChar char="•"/>
            </a:pPr>
            <a:r>
              <a:rPr lang="en-US" sz="1600" dirty="0"/>
              <a:t>Assessment/Data/Administrative Processes</a:t>
            </a:r>
          </a:p>
          <a:p>
            <a:pPr marL="285750" indent="-285750">
              <a:buFont typeface="Arial" panose="020B0604020202020204" pitchFamily="34" charset="0"/>
              <a:buChar char="•"/>
            </a:pPr>
            <a:r>
              <a:rPr lang="en-US" sz="1600" dirty="0"/>
              <a:t>Employee environment</a:t>
            </a:r>
          </a:p>
          <a:p>
            <a:pPr marL="285750" indent="-285750">
              <a:buFont typeface="Arial" panose="020B0604020202020204" pitchFamily="34" charset="0"/>
              <a:buChar char="•"/>
            </a:pPr>
            <a:r>
              <a:rPr lang="en-US" sz="1600" dirty="0"/>
              <a:t>Enrollment</a:t>
            </a:r>
          </a:p>
          <a:p>
            <a:pPr marL="285750" indent="-285750">
              <a:buFont typeface="Arial" panose="020B0604020202020204" pitchFamily="34" charset="0"/>
              <a:buChar char="•"/>
            </a:pPr>
            <a:r>
              <a:rPr lang="en-US" sz="1600" dirty="0"/>
              <a:t>Equity and Inclusion</a:t>
            </a:r>
          </a:p>
          <a:p>
            <a:pPr marL="285750" indent="-285750">
              <a:buFont typeface="Arial" panose="020B0604020202020204" pitchFamily="34" charset="0"/>
              <a:buChar char="•"/>
            </a:pPr>
            <a:r>
              <a:rPr lang="en-US" sz="1600" dirty="0"/>
              <a:t>Student issues</a:t>
            </a:r>
          </a:p>
        </p:txBody>
      </p:sp>
      <p:sp>
        <p:nvSpPr>
          <p:cNvPr id="2" name="Oval 1">
            <a:extLst>
              <a:ext uri="{FF2B5EF4-FFF2-40B4-BE49-F238E27FC236}">
                <a16:creationId xmlns:a16="http://schemas.microsoft.com/office/drawing/2014/main" id="{51D43D7C-EFC1-D94F-B1C0-81EE3A70AF1F}"/>
              </a:ext>
            </a:extLst>
          </p:cNvPr>
          <p:cNvSpPr/>
          <p:nvPr/>
        </p:nvSpPr>
        <p:spPr>
          <a:xfrm>
            <a:off x="518985" y="1716258"/>
            <a:ext cx="2089052" cy="2089052"/>
          </a:xfrm>
          <a:prstGeom prst="ellipse">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AFD3D7-D4F0-DE4C-BA4A-95CE1FE464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7537" y="2193289"/>
            <a:ext cx="1131947" cy="1134990"/>
          </a:xfrm>
          <a:prstGeom prst="rect">
            <a:avLst/>
          </a:prstGeom>
        </p:spPr>
      </p:pic>
    </p:spTree>
    <p:extLst>
      <p:ext uri="{BB962C8B-B14F-4D97-AF65-F5344CB8AC3E}">
        <p14:creationId xmlns:p14="http://schemas.microsoft.com/office/powerpoint/2010/main" val="37003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456412-38F3-5644-90C5-DDEC3C1677D0}"/>
              </a:ext>
            </a:extLst>
          </p:cNvPr>
          <p:cNvSpPr/>
          <p:nvPr/>
        </p:nvSpPr>
        <p:spPr>
          <a:xfrm>
            <a:off x="0" y="0"/>
            <a:ext cx="1563511" cy="5143500"/>
          </a:xfrm>
          <a:prstGeom prst="rect">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A74EEA-1F6E-C048-80A6-EAA249084698}"/>
              </a:ext>
            </a:extLst>
          </p:cNvPr>
          <p:cNvSpPr txBox="1"/>
          <p:nvPr/>
        </p:nvSpPr>
        <p:spPr>
          <a:xfrm>
            <a:off x="1619956" y="771460"/>
            <a:ext cx="7397044" cy="461665"/>
          </a:xfrm>
          <a:prstGeom prst="rect">
            <a:avLst/>
          </a:prstGeom>
          <a:noFill/>
        </p:spPr>
        <p:txBody>
          <a:bodyPr wrap="square" rtlCol="0">
            <a:spAutoFit/>
          </a:bodyPr>
          <a:lstStyle/>
          <a:p>
            <a:r>
              <a:rPr lang="en-US" sz="2400" spc="300" dirty="0">
                <a:solidFill>
                  <a:srgbClr val="0084A2"/>
                </a:solidFill>
                <a:latin typeface="Montserrat Medium" pitchFamily="50" charset="0"/>
                <a:cs typeface="Montserrat Black"/>
              </a:rPr>
              <a:t>STRATEGIC PLANNING</a:t>
            </a:r>
          </a:p>
        </p:txBody>
      </p:sp>
      <p:sp>
        <p:nvSpPr>
          <p:cNvPr id="6" name="TextBox 5">
            <a:extLst>
              <a:ext uri="{FF2B5EF4-FFF2-40B4-BE49-F238E27FC236}">
                <a16:creationId xmlns:a16="http://schemas.microsoft.com/office/drawing/2014/main" id="{2750E839-BF80-A947-B4DB-9D1EF54A136F}"/>
              </a:ext>
            </a:extLst>
          </p:cNvPr>
          <p:cNvSpPr txBox="1"/>
          <p:nvPr/>
        </p:nvSpPr>
        <p:spPr>
          <a:xfrm>
            <a:off x="2750135" y="1279592"/>
            <a:ext cx="5957685" cy="1569660"/>
          </a:xfrm>
          <a:prstGeom prst="rect">
            <a:avLst/>
          </a:prstGeom>
          <a:noFill/>
        </p:spPr>
        <p:txBody>
          <a:bodyPr wrap="square" rtlCol="0">
            <a:spAutoFit/>
          </a:bodyPr>
          <a:lstStyle/>
          <a:p>
            <a:r>
              <a:rPr lang="en-US" sz="1600" b="1" dirty="0">
                <a:solidFill>
                  <a:srgbClr val="E05B25"/>
                </a:solidFill>
                <a:latin typeface="Montserrat SemiBold" pitchFamily="2" charset="77"/>
              </a:rPr>
              <a:t>Destination 2022</a:t>
            </a:r>
          </a:p>
          <a:p>
            <a:pPr marL="285750" indent="-285750">
              <a:buFont typeface="Arial" panose="020B0604020202020204" pitchFamily="34" charset="0"/>
              <a:buChar char="•"/>
            </a:pPr>
            <a:r>
              <a:rPr lang="en-US" sz="1600" dirty="0"/>
              <a:t>We are currently gathering information and data to report out on (and close out) the current strategic plan, Destination 2022.</a:t>
            </a:r>
          </a:p>
          <a:p>
            <a:pPr marL="285750" indent="-285750">
              <a:buFont typeface="Arial" panose="020B0604020202020204" pitchFamily="34" charset="0"/>
              <a:buChar char="•"/>
            </a:pPr>
            <a:r>
              <a:rPr lang="en-US" sz="1600" dirty="0"/>
              <a:t>We expect a draft of the new strategic plan to be shared in the late spring/early summer, and once we gather feedback on that, we plan on publishing a final strategic plan in the fall.</a:t>
            </a:r>
          </a:p>
        </p:txBody>
      </p:sp>
      <p:sp>
        <p:nvSpPr>
          <p:cNvPr id="2" name="Oval 1">
            <a:extLst>
              <a:ext uri="{FF2B5EF4-FFF2-40B4-BE49-F238E27FC236}">
                <a16:creationId xmlns:a16="http://schemas.microsoft.com/office/drawing/2014/main" id="{51D43D7C-EFC1-D94F-B1C0-81EE3A70AF1F}"/>
              </a:ext>
            </a:extLst>
          </p:cNvPr>
          <p:cNvSpPr/>
          <p:nvPr/>
        </p:nvSpPr>
        <p:spPr>
          <a:xfrm>
            <a:off x="518985" y="1716258"/>
            <a:ext cx="2089052" cy="2089052"/>
          </a:xfrm>
          <a:prstGeom prst="ellipse">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AFD3D7-D4F0-DE4C-BA4A-95CE1FE464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7537" y="2193289"/>
            <a:ext cx="1131947" cy="1134990"/>
          </a:xfrm>
          <a:prstGeom prst="rect">
            <a:avLst/>
          </a:prstGeom>
        </p:spPr>
      </p:pic>
    </p:spTree>
    <p:extLst>
      <p:ext uri="{BB962C8B-B14F-4D97-AF65-F5344CB8AC3E}">
        <p14:creationId xmlns:p14="http://schemas.microsoft.com/office/powerpoint/2010/main" val="25458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197A5-7560-EE49-B0EA-608D4573FCC8}"/>
              </a:ext>
            </a:extLst>
          </p:cNvPr>
          <p:cNvSpPr>
            <a:spLocks noGrp="1"/>
          </p:cNvSpPr>
          <p:nvPr>
            <p:ph idx="1"/>
          </p:nvPr>
        </p:nvSpPr>
        <p:spPr>
          <a:xfrm>
            <a:off x="412943" y="1199724"/>
            <a:ext cx="5456675" cy="2744052"/>
          </a:xfrm>
        </p:spPr>
        <p:txBody>
          <a:bodyPr>
            <a:normAutofit/>
          </a:bodyPr>
          <a:lstStyle/>
          <a:p>
            <a:r>
              <a:rPr lang="en-US" sz="1800" dirty="0">
                <a:latin typeface="Roboto" panose="02000000000000000000" pitchFamily="2" charset="0"/>
                <a:ea typeface="Roboto" panose="02000000000000000000" pitchFamily="2" charset="0"/>
                <a:cs typeface="Roboto" panose="02000000000000000000" pitchFamily="2" charset="0"/>
              </a:rPr>
              <a:t>Equity and Inclusion practices embedded throughout the strategic plan</a:t>
            </a:r>
          </a:p>
          <a:p>
            <a:r>
              <a:rPr lang="en-US" sz="1800" dirty="0">
                <a:latin typeface="Roboto" panose="02000000000000000000" pitchFamily="2" charset="0"/>
                <a:ea typeface="Roboto" panose="02000000000000000000" pitchFamily="2" charset="0"/>
                <a:cs typeface="Roboto" panose="02000000000000000000" pitchFamily="2" charset="0"/>
              </a:rPr>
              <a:t>HSI Taskforce </a:t>
            </a:r>
          </a:p>
          <a:p>
            <a:r>
              <a:rPr lang="en-US" sz="1800" dirty="0">
                <a:latin typeface="Roboto" panose="02000000000000000000" pitchFamily="2" charset="0"/>
                <a:ea typeface="Roboto" panose="02000000000000000000" pitchFamily="2" charset="0"/>
                <a:cs typeface="Roboto" panose="02000000000000000000" pitchFamily="2" charset="0"/>
              </a:rPr>
              <a:t>Adoption of the National Association of Diversity Officers in Higher Education (NADOHE) Anti-racism Framework</a:t>
            </a:r>
          </a:p>
          <a:p>
            <a:r>
              <a:rPr lang="en-US" sz="1800" dirty="0">
                <a:latin typeface="Roboto" panose="02000000000000000000" pitchFamily="2" charset="0"/>
                <a:ea typeface="Roboto" panose="02000000000000000000" pitchFamily="2" charset="0"/>
                <a:cs typeface="Roboto" panose="02000000000000000000" pitchFamily="2" charset="0"/>
              </a:rPr>
              <a:t>ESL Scholarships </a:t>
            </a:r>
          </a:p>
          <a:p>
            <a:r>
              <a:rPr lang="en-US" sz="1800" dirty="0">
                <a:latin typeface="Roboto" panose="02000000000000000000" pitchFamily="2" charset="0"/>
                <a:ea typeface="Roboto" panose="02000000000000000000" pitchFamily="2" charset="0"/>
                <a:cs typeface="Roboto" panose="02000000000000000000" pitchFamily="2" charset="0"/>
              </a:rPr>
              <a:t>Data-driven virtual town halls </a:t>
            </a:r>
          </a:p>
        </p:txBody>
      </p:sp>
      <p:sp>
        <p:nvSpPr>
          <p:cNvPr id="5" name="TextBox 4">
            <a:extLst>
              <a:ext uri="{FF2B5EF4-FFF2-40B4-BE49-F238E27FC236}">
                <a16:creationId xmlns:a16="http://schemas.microsoft.com/office/drawing/2014/main" id="{A4908D60-F1DD-BD46-AEB8-898D253F191D}"/>
              </a:ext>
            </a:extLst>
          </p:cNvPr>
          <p:cNvSpPr txBox="1"/>
          <p:nvPr/>
        </p:nvSpPr>
        <p:spPr>
          <a:xfrm>
            <a:off x="378178" y="548877"/>
            <a:ext cx="4699000"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EQUITY</a:t>
            </a:r>
          </a:p>
        </p:txBody>
      </p:sp>
      <p:sp>
        <p:nvSpPr>
          <p:cNvPr id="2" name="Rectangle 1">
            <a:extLst>
              <a:ext uri="{FF2B5EF4-FFF2-40B4-BE49-F238E27FC236}">
                <a16:creationId xmlns:a16="http://schemas.microsoft.com/office/drawing/2014/main" id="{83C4D33F-D8BE-784B-89D9-6EE99D41607C}"/>
              </a:ext>
            </a:extLst>
          </p:cNvPr>
          <p:cNvSpPr/>
          <p:nvPr/>
        </p:nvSpPr>
        <p:spPr>
          <a:xfrm>
            <a:off x="7153421" y="-56271"/>
            <a:ext cx="2046849" cy="5268351"/>
          </a:xfrm>
          <a:prstGeom prst="rect">
            <a:avLst/>
          </a:prstGeom>
          <a:solidFill>
            <a:srgbClr val="0158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FC1EE8-1E9C-7B48-A04F-B4667F23CEFE}"/>
              </a:ext>
            </a:extLst>
          </p:cNvPr>
          <p:cNvSpPr/>
          <p:nvPr/>
        </p:nvSpPr>
        <p:spPr>
          <a:xfrm>
            <a:off x="6108895" y="1527224"/>
            <a:ext cx="2089052" cy="2089052"/>
          </a:xfrm>
          <a:prstGeom prst="ellipse">
            <a:avLst/>
          </a:prstGeom>
          <a:solidFill>
            <a:srgbClr val="D41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A60130-0302-D34E-8862-D1E401514A6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87448" y="2187316"/>
            <a:ext cx="1131947" cy="768869"/>
          </a:xfrm>
          <a:prstGeom prst="rect">
            <a:avLst/>
          </a:prstGeom>
        </p:spPr>
      </p:pic>
    </p:spTree>
    <p:extLst>
      <p:ext uri="{BB962C8B-B14F-4D97-AF65-F5344CB8AC3E}">
        <p14:creationId xmlns:p14="http://schemas.microsoft.com/office/powerpoint/2010/main" val="33922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72A6EC-BB3E-0242-BD1F-5F0F9FC272E7}"/>
              </a:ext>
            </a:extLst>
          </p:cNvPr>
          <p:cNvSpPr/>
          <p:nvPr/>
        </p:nvSpPr>
        <p:spPr>
          <a:xfrm>
            <a:off x="2011680" y="451794"/>
            <a:ext cx="7132320" cy="4225593"/>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7405A"/>
              </a:solidFill>
            </a:endParaRPr>
          </a:p>
        </p:txBody>
      </p:sp>
      <p:sp>
        <p:nvSpPr>
          <p:cNvPr id="14" name="TextBox 13">
            <a:extLst>
              <a:ext uri="{FF2B5EF4-FFF2-40B4-BE49-F238E27FC236}">
                <a16:creationId xmlns:a16="http://schemas.microsoft.com/office/drawing/2014/main" id="{728DD331-5067-AF48-AF30-E771A2003929}"/>
              </a:ext>
            </a:extLst>
          </p:cNvPr>
          <p:cNvSpPr txBox="1"/>
          <p:nvPr/>
        </p:nvSpPr>
        <p:spPr>
          <a:xfrm>
            <a:off x="2020104" y="533625"/>
            <a:ext cx="7123896" cy="584775"/>
          </a:xfrm>
          <a:prstGeom prst="rect">
            <a:avLst/>
          </a:prstGeom>
          <a:noFill/>
        </p:spPr>
        <p:txBody>
          <a:bodyPr wrap="square" rtlCol="0">
            <a:spAutoFit/>
          </a:bodyPr>
          <a:lstStyle/>
          <a:p>
            <a:pPr algn="ctr"/>
            <a:r>
              <a:rPr lang="en-US" sz="3000" dirty="0">
                <a:solidFill>
                  <a:schemeClr val="bg1"/>
                </a:solidFill>
                <a:latin typeface="Montserrat" pitchFamily="2" charset="0"/>
                <a:cs typeface="Montserrat Black"/>
              </a:rPr>
              <a:t>FOUNDATION </a:t>
            </a:r>
            <a:r>
              <a:rPr lang="en-US" sz="3200" dirty="0">
                <a:solidFill>
                  <a:srgbClr val="FFFFFF"/>
                </a:solidFill>
                <a:latin typeface="Montserrat ExtraLight" pitchFamily="50" charset="0"/>
                <a:cs typeface="Montserrat Black"/>
              </a:rPr>
              <a:t>UPDATES</a:t>
            </a:r>
          </a:p>
        </p:txBody>
      </p:sp>
      <p:sp>
        <p:nvSpPr>
          <p:cNvPr id="16" name="TextBox 15">
            <a:extLst>
              <a:ext uri="{FF2B5EF4-FFF2-40B4-BE49-F238E27FC236}">
                <a16:creationId xmlns:a16="http://schemas.microsoft.com/office/drawing/2014/main" id="{0ABE9113-7EAA-C245-8065-1AD4B82A54A8}"/>
              </a:ext>
            </a:extLst>
          </p:cNvPr>
          <p:cNvSpPr txBox="1"/>
          <p:nvPr/>
        </p:nvSpPr>
        <p:spPr>
          <a:xfrm>
            <a:off x="2127738" y="1184537"/>
            <a:ext cx="6900203" cy="1538883"/>
          </a:xfrm>
          <a:prstGeom prst="rect">
            <a:avLst/>
          </a:prstGeom>
          <a:noFill/>
        </p:spPr>
        <p:txBody>
          <a:bodyPr wrap="square" rtlCol="0">
            <a:spAutoFit/>
          </a:bodyPr>
          <a:lstStyle/>
          <a:p>
            <a:r>
              <a:rPr lang="en-US" dirty="0">
                <a:solidFill>
                  <a:schemeClr val="bg1"/>
                </a:solidFill>
              </a:rPr>
              <a:t>$5.7 million in funding for two programs:</a:t>
            </a:r>
          </a:p>
          <a:p>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Back to Work </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Finish What You Started</a:t>
            </a:r>
            <a:br>
              <a:rPr lang="en-US" sz="1400" dirty="0">
                <a:solidFill>
                  <a:schemeClr val="bg1"/>
                </a:solidFill>
              </a:rPr>
            </a:br>
            <a:endParaRPr lang="en-US" sz="1000" dirty="0">
              <a:solidFill>
                <a:schemeClr val="bg1"/>
              </a:solidFill>
            </a:endParaRPr>
          </a:p>
          <a:p>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AB212458-863A-0D49-9691-EC9C9F6FABDD}"/>
              </a:ext>
            </a:extLst>
          </p:cNvPr>
          <p:cNvSpPr/>
          <p:nvPr/>
        </p:nvSpPr>
        <p:spPr>
          <a:xfrm>
            <a:off x="0" y="451673"/>
            <a:ext cx="2011680" cy="4225714"/>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7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C379E5-15B9-E04D-B1B0-3F5B05252430}"/>
              </a:ext>
            </a:extLst>
          </p:cNvPr>
          <p:cNvSpPr/>
          <p:nvPr/>
        </p:nvSpPr>
        <p:spPr>
          <a:xfrm>
            <a:off x="0" y="0"/>
            <a:ext cx="2782711" cy="5143500"/>
          </a:xfrm>
          <a:prstGeom prst="rect">
            <a:avLst/>
          </a:prstGeom>
          <a:solidFill>
            <a:srgbClr val="E05B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4909F8-EE3B-BD4B-A1A6-C34DCD607FCC}"/>
              </a:ext>
            </a:extLst>
          </p:cNvPr>
          <p:cNvSpPr txBox="1"/>
          <p:nvPr/>
        </p:nvSpPr>
        <p:spPr>
          <a:xfrm>
            <a:off x="5598473" y="656984"/>
            <a:ext cx="3168022" cy="461665"/>
          </a:xfrm>
          <a:prstGeom prst="rect">
            <a:avLst/>
          </a:prstGeom>
          <a:noFill/>
        </p:spPr>
        <p:txBody>
          <a:bodyPr wrap="square" rtlCol="0">
            <a:spAutoFit/>
          </a:bodyPr>
          <a:lstStyle/>
          <a:p>
            <a:pPr algn="ctr"/>
            <a:r>
              <a:rPr lang="en-US" sz="2400" spc="300" dirty="0">
                <a:solidFill>
                  <a:srgbClr val="008083"/>
                </a:solidFill>
                <a:latin typeface="Montserrat Medium" pitchFamily="50" charset="0"/>
                <a:cs typeface="Montserrat Black"/>
              </a:rPr>
              <a:t>NEW WEBSITE</a:t>
            </a:r>
          </a:p>
        </p:txBody>
      </p:sp>
      <p:sp>
        <p:nvSpPr>
          <p:cNvPr id="6" name="TextBox 5">
            <a:extLst>
              <a:ext uri="{FF2B5EF4-FFF2-40B4-BE49-F238E27FC236}">
                <a16:creationId xmlns:a16="http://schemas.microsoft.com/office/drawing/2014/main" id="{814C3CF8-C938-1544-8D1C-C72BBBC659C0}"/>
              </a:ext>
            </a:extLst>
          </p:cNvPr>
          <p:cNvSpPr txBox="1"/>
          <p:nvPr/>
        </p:nvSpPr>
        <p:spPr>
          <a:xfrm>
            <a:off x="5376670" y="1141746"/>
            <a:ext cx="3611629" cy="323165"/>
          </a:xfrm>
          <a:prstGeom prst="rect">
            <a:avLst/>
          </a:prstGeom>
          <a:noFill/>
        </p:spPr>
        <p:txBody>
          <a:bodyPr wrap="square" rtlCol="0">
            <a:spAutoFit/>
          </a:bodyPr>
          <a:lstStyle/>
          <a:p>
            <a:pPr algn="ctr"/>
            <a:r>
              <a:rPr lang="en-US" sz="1500" b="1" spc="300" dirty="0">
                <a:solidFill>
                  <a:srgbClr val="F7B418"/>
                </a:solidFill>
                <a:latin typeface="Montserrat" pitchFamily="2" charset="0"/>
                <a:cs typeface="Montserrat Black"/>
              </a:rPr>
              <a:t>LAUNCHING THIS WINTER</a:t>
            </a:r>
          </a:p>
        </p:txBody>
      </p:sp>
      <p:sp>
        <p:nvSpPr>
          <p:cNvPr id="7" name="TextBox 6">
            <a:extLst>
              <a:ext uri="{FF2B5EF4-FFF2-40B4-BE49-F238E27FC236}">
                <a16:creationId xmlns:a16="http://schemas.microsoft.com/office/drawing/2014/main" id="{CE08A0FC-6F28-FC4D-888A-89EF9C044303}"/>
              </a:ext>
            </a:extLst>
          </p:cNvPr>
          <p:cNvSpPr txBox="1"/>
          <p:nvPr/>
        </p:nvSpPr>
        <p:spPr>
          <a:xfrm>
            <a:off x="4317618" y="1718797"/>
            <a:ext cx="1815050" cy="27432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06DA55CA-B719-A648-AD90-4A1AE060FCDF}"/>
              </a:ext>
            </a:extLst>
          </p:cNvPr>
          <p:cNvSpPr txBox="1"/>
          <p:nvPr/>
        </p:nvSpPr>
        <p:spPr>
          <a:xfrm>
            <a:off x="5564911" y="1541564"/>
            <a:ext cx="3235147" cy="2800767"/>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cs typeface="Roboto" panose="02000000000000000000" pitchFamily="2" charset="0"/>
              </a:rPr>
              <a:t>The result of more than a year of engaged feedback from students, staff and faculty.</a:t>
            </a:r>
            <a:br>
              <a:rPr lang="en-US" sz="1600" dirty="0">
                <a:latin typeface="Roboto" panose="02000000000000000000" pitchFamily="2" charset="0"/>
                <a:ea typeface="Roboto" panose="02000000000000000000" pitchFamily="2" charset="0"/>
                <a:cs typeface="Roboto" panose="02000000000000000000" pitchFamily="2" charset="0"/>
              </a:rPr>
            </a:br>
            <a:br>
              <a:rPr lang="en-US" sz="1600" dirty="0">
                <a:latin typeface="Roboto" panose="02000000000000000000" pitchFamily="2" charset="0"/>
                <a:ea typeface="Roboto" panose="02000000000000000000" pitchFamily="2" charset="0"/>
                <a:cs typeface="Roboto" panose="02000000000000000000" pitchFamily="2" charset="0"/>
              </a:rPr>
            </a:br>
            <a:r>
              <a:rPr lang="en-US" sz="1600" dirty="0">
                <a:latin typeface="Roboto" panose="02000000000000000000" pitchFamily="2" charset="0"/>
                <a:ea typeface="Roboto" panose="02000000000000000000" pitchFamily="2" charset="0"/>
                <a:cs typeface="Roboto" panose="02000000000000000000" pitchFamily="2" charset="0"/>
              </a:rPr>
              <a:t>The new website will focus on:</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Improved experience for prospective students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Academic Pathways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Career Options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Self-Assessment Tools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An improved calendar</a:t>
            </a:r>
          </a:p>
        </p:txBody>
      </p:sp>
      <p:pic>
        <p:nvPicPr>
          <p:cNvPr id="9" name="Picture 8">
            <a:extLst>
              <a:ext uri="{FF2B5EF4-FFF2-40B4-BE49-F238E27FC236}">
                <a16:creationId xmlns:a16="http://schemas.microsoft.com/office/drawing/2014/main" id="{C22D5A5F-8112-F343-9941-EAB0C21548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843" y="140678"/>
            <a:ext cx="2627825" cy="170918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5FBF9CE-752A-B842-B82D-DC0F8D38CC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3536" y="3141301"/>
            <a:ext cx="2868615" cy="166290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8F8C86A-CB4B-7D47-9C51-7AA3ADDA5E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724" y="1947564"/>
            <a:ext cx="2915120" cy="13460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A66D7CF-41D6-104D-B094-F5C3459A50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19619" y="1271935"/>
            <a:ext cx="2594815" cy="1663626"/>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5CCF473-7E9D-BF41-B936-E6FABC8A69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986" y="3370447"/>
            <a:ext cx="2344456" cy="155529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AA567B72-3171-4D4F-9FB6-BD8FC6CDE0EB}"/>
              </a:ext>
            </a:extLst>
          </p:cNvPr>
          <p:cNvSpPr txBox="1"/>
          <p:nvPr/>
        </p:nvSpPr>
        <p:spPr>
          <a:xfrm>
            <a:off x="3312288" y="4831357"/>
            <a:ext cx="5831711" cy="307777"/>
          </a:xfrm>
          <a:prstGeom prst="rect">
            <a:avLst/>
          </a:prstGeom>
          <a:noFill/>
        </p:spPr>
        <p:txBody>
          <a:bodyPr wrap="square" rtlCol="0">
            <a:spAutoFit/>
          </a:bodyPr>
          <a:lstStyle/>
          <a:p>
            <a:pPr algn="ctr"/>
            <a:r>
              <a:rPr lang="en-US" sz="1400" i="1" dirty="0"/>
              <a:t>All images and content are placeholder only.</a:t>
            </a:r>
          </a:p>
        </p:txBody>
      </p:sp>
    </p:spTree>
    <p:extLst>
      <p:ext uri="{BB962C8B-B14F-4D97-AF65-F5344CB8AC3E}">
        <p14:creationId xmlns:p14="http://schemas.microsoft.com/office/powerpoint/2010/main" val="25527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45BA1D-404C-2C47-989B-EAEEDB82B1DC}"/>
              </a:ext>
            </a:extLst>
          </p:cNvPr>
          <p:cNvSpPr/>
          <p:nvPr/>
        </p:nvSpPr>
        <p:spPr>
          <a:xfrm>
            <a:off x="0" y="117952"/>
            <a:ext cx="9144000" cy="666044"/>
          </a:xfrm>
          <a:prstGeom prst="rect">
            <a:avLst/>
          </a:prstGeom>
          <a:solidFill>
            <a:srgbClr val="F7B5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B40"/>
              </a:solidFill>
            </a:endParaRPr>
          </a:p>
        </p:txBody>
      </p:sp>
      <p:pic>
        <p:nvPicPr>
          <p:cNvPr id="5" name="Picture 4">
            <a:extLst>
              <a:ext uri="{FF2B5EF4-FFF2-40B4-BE49-F238E27FC236}">
                <a16:creationId xmlns:a16="http://schemas.microsoft.com/office/drawing/2014/main" id="{97CCC55E-88AC-8E43-8DF2-48F68EE5E9A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23057" y="1048331"/>
            <a:ext cx="1015620" cy="1015620"/>
          </a:xfrm>
          <a:prstGeom prst="rect">
            <a:avLst/>
          </a:prstGeom>
        </p:spPr>
      </p:pic>
      <p:sp>
        <p:nvSpPr>
          <p:cNvPr id="6" name="TextBox 5">
            <a:extLst>
              <a:ext uri="{FF2B5EF4-FFF2-40B4-BE49-F238E27FC236}">
                <a16:creationId xmlns:a16="http://schemas.microsoft.com/office/drawing/2014/main" id="{0605D6FA-054C-5144-AA4A-2E92ECEE54DE}"/>
              </a:ext>
            </a:extLst>
          </p:cNvPr>
          <p:cNvSpPr txBox="1"/>
          <p:nvPr/>
        </p:nvSpPr>
        <p:spPr>
          <a:xfrm>
            <a:off x="1643945" y="220141"/>
            <a:ext cx="5856111" cy="461665"/>
          </a:xfrm>
          <a:prstGeom prst="rect">
            <a:avLst/>
          </a:prstGeom>
          <a:noFill/>
        </p:spPr>
        <p:txBody>
          <a:bodyPr wrap="square" rtlCol="0">
            <a:spAutoFit/>
          </a:bodyPr>
          <a:lstStyle/>
          <a:p>
            <a:pPr algn="ctr"/>
            <a:r>
              <a:rPr lang="en-US" sz="2400" spc="300" dirty="0">
                <a:solidFill>
                  <a:srgbClr val="28415A"/>
                </a:solidFill>
                <a:latin typeface="Montserrat Medium" pitchFamily="50" charset="0"/>
                <a:cs typeface="Montserrat Black"/>
              </a:rPr>
              <a:t>ACADEMIC PATHWAYS</a:t>
            </a:r>
          </a:p>
        </p:txBody>
      </p:sp>
      <p:sp>
        <p:nvSpPr>
          <p:cNvPr id="7" name="TextBox 6">
            <a:extLst>
              <a:ext uri="{FF2B5EF4-FFF2-40B4-BE49-F238E27FC236}">
                <a16:creationId xmlns:a16="http://schemas.microsoft.com/office/drawing/2014/main" id="{B6D5CD91-A58F-C74E-8705-74C3439011AF}"/>
              </a:ext>
            </a:extLst>
          </p:cNvPr>
          <p:cNvSpPr txBox="1"/>
          <p:nvPr/>
        </p:nvSpPr>
        <p:spPr>
          <a:xfrm>
            <a:off x="378178" y="2255862"/>
            <a:ext cx="2105378" cy="830997"/>
          </a:xfrm>
          <a:prstGeom prst="rect">
            <a:avLst/>
          </a:prstGeom>
          <a:noFill/>
        </p:spPr>
        <p:txBody>
          <a:bodyPr wrap="square" rtlCol="0">
            <a:spAutoFit/>
          </a:bodyPr>
          <a:lstStyle/>
          <a:p>
            <a:pPr algn="ctr"/>
            <a:r>
              <a:rPr lang="en-US" sz="1600" b="1" dirty="0">
                <a:solidFill>
                  <a:srgbClr val="D4731B"/>
                </a:solidFill>
              </a:rPr>
              <a:t>Science, Technology, Engineering &amp; Math</a:t>
            </a:r>
          </a:p>
          <a:p>
            <a:pPr algn="ctr"/>
            <a:r>
              <a:rPr lang="en-US" sz="1600" b="1" dirty="0">
                <a:solidFill>
                  <a:srgbClr val="D4731B"/>
                </a:solidFill>
              </a:rPr>
              <a:t>(STEM)</a:t>
            </a:r>
          </a:p>
        </p:txBody>
      </p:sp>
      <p:pic>
        <p:nvPicPr>
          <p:cNvPr id="8" name="Picture 7">
            <a:extLst>
              <a:ext uri="{FF2B5EF4-FFF2-40B4-BE49-F238E27FC236}">
                <a16:creationId xmlns:a16="http://schemas.microsoft.com/office/drawing/2014/main" id="{7CA50F6D-4D8A-5045-8B0A-D9505958B94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64190" y="1048331"/>
            <a:ext cx="1015620" cy="1015620"/>
          </a:xfrm>
          <a:prstGeom prst="rect">
            <a:avLst/>
          </a:prstGeom>
        </p:spPr>
      </p:pic>
      <p:sp>
        <p:nvSpPr>
          <p:cNvPr id="9" name="TextBox 8">
            <a:extLst>
              <a:ext uri="{FF2B5EF4-FFF2-40B4-BE49-F238E27FC236}">
                <a16:creationId xmlns:a16="http://schemas.microsoft.com/office/drawing/2014/main" id="{D6A6A059-C3BB-3D40-B7CE-7F6A6473B661}"/>
              </a:ext>
            </a:extLst>
          </p:cNvPr>
          <p:cNvSpPr txBox="1"/>
          <p:nvPr/>
        </p:nvSpPr>
        <p:spPr>
          <a:xfrm>
            <a:off x="3519311" y="2255862"/>
            <a:ext cx="2105378" cy="584775"/>
          </a:xfrm>
          <a:prstGeom prst="rect">
            <a:avLst/>
          </a:prstGeom>
          <a:noFill/>
        </p:spPr>
        <p:txBody>
          <a:bodyPr wrap="square" rtlCol="0">
            <a:spAutoFit/>
          </a:bodyPr>
          <a:lstStyle/>
          <a:p>
            <a:pPr algn="ctr"/>
            <a:r>
              <a:rPr lang="en-US" sz="1600" b="1" dirty="0">
                <a:solidFill>
                  <a:srgbClr val="D4731B"/>
                </a:solidFill>
              </a:rPr>
              <a:t>Public Service</a:t>
            </a:r>
            <a:br>
              <a:rPr lang="en-US" sz="1600" b="1" dirty="0">
                <a:solidFill>
                  <a:srgbClr val="D4731B"/>
                </a:solidFill>
              </a:rPr>
            </a:br>
            <a:r>
              <a:rPr lang="en-US" sz="1600" b="1" dirty="0">
                <a:solidFill>
                  <a:srgbClr val="D4731B"/>
                </a:solidFill>
              </a:rPr>
              <a:t>&amp; Social Sciences</a:t>
            </a:r>
          </a:p>
        </p:txBody>
      </p:sp>
      <p:pic>
        <p:nvPicPr>
          <p:cNvPr id="10" name="Picture 9">
            <a:extLst>
              <a:ext uri="{FF2B5EF4-FFF2-40B4-BE49-F238E27FC236}">
                <a16:creationId xmlns:a16="http://schemas.microsoft.com/office/drawing/2014/main" id="{F4621189-2D6D-204A-881F-E7AC2534888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923101" y="1048331"/>
            <a:ext cx="1015620" cy="1015620"/>
          </a:xfrm>
          <a:prstGeom prst="rect">
            <a:avLst/>
          </a:prstGeom>
        </p:spPr>
      </p:pic>
      <p:sp>
        <p:nvSpPr>
          <p:cNvPr id="11" name="TextBox 10">
            <a:extLst>
              <a:ext uri="{FF2B5EF4-FFF2-40B4-BE49-F238E27FC236}">
                <a16:creationId xmlns:a16="http://schemas.microsoft.com/office/drawing/2014/main" id="{4A453E52-FF4B-0143-8DD9-246123423399}"/>
              </a:ext>
            </a:extLst>
          </p:cNvPr>
          <p:cNvSpPr txBox="1"/>
          <p:nvPr/>
        </p:nvSpPr>
        <p:spPr>
          <a:xfrm>
            <a:off x="6378222" y="2255862"/>
            <a:ext cx="2105378" cy="338554"/>
          </a:xfrm>
          <a:prstGeom prst="rect">
            <a:avLst/>
          </a:prstGeom>
          <a:noFill/>
        </p:spPr>
        <p:txBody>
          <a:bodyPr wrap="square" rtlCol="0">
            <a:spAutoFit/>
          </a:bodyPr>
          <a:lstStyle/>
          <a:p>
            <a:pPr algn="ctr"/>
            <a:r>
              <a:rPr lang="en-US" sz="1600" b="1" dirty="0">
                <a:solidFill>
                  <a:srgbClr val="D4731B"/>
                </a:solidFill>
              </a:rPr>
              <a:t>Medical Sciences</a:t>
            </a:r>
          </a:p>
        </p:txBody>
      </p:sp>
      <p:pic>
        <p:nvPicPr>
          <p:cNvPr id="12" name="Picture 11">
            <a:extLst>
              <a:ext uri="{FF2B5EF4-FFF2-40B4-BE49-F238E27FC236}">
                <a16:creationId xmlns:a16="http://schemas.microsoft.com/office/drawing/2014/main" id="{84E35113-547D-F647-94D9-E0A83FD68C7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94835" y="3279948"/>
            <a:ext cx="1015620" cy="1015620"/>
          </a:xfrm>
          <a:prstGeom prst="rect">
            <a:avLst/>
          </a:prstGeom>
        </p:spPr>
      </p:pic>
      <p:sp>
        <p:nvSpPr>
          <p:cNvPr id="13" name="TextBox 12">
            <a:extLst>
              <a:ext uri="{FF2B5EF4-FFF2-40B4-BE49-F238E27FC236}">
                <a16:creationId xmlns:a16="http://schemas.microsoft.com/office/drawing/2014/main" id="{66FD74A9-EBA7-2D4F-ACD2-9A660CC3FA24}"/>
              </a:ext>
            </a:extLst>
          </p:cNvPr>
          <p:cNvSpPr txBox="1"/>
          <p:nvPr/>
        </p:nvSpPr>
        <p:spPr>
          <a:xfrm>
            <a:off x="349956" y="4312503"/>
            <a:ext cx="2105378" cy="584775"/>
          </a:xfrm>
          <a:prstGeom prst="rect">
            <a:avLst/>
          </a:prstGeom>
          <a:noFill/>
        </p:spPr>
        <p:txBody>
          <a:bodyPr wrap="square" rtlCol="0">
            <a:spAutoFit/>
          </a:bodyPr>
          <a:lstStyle/>
          <a:p>
            <a:pPr algn="ctr"/>
            <a:r>
              <a:rPr lang="en-US" sz="1600" b="1" dirty="0">
                <a:solidFill>
                  <a:srgbClr val="D4731B"/>
                </a:solidFill>
              </a:rPr>
              <a:t>Business, Design</a:t>
            </a:r>
            <a:br>
              <a:rPr lang="en-US" sz="1600" b="1" dirty="0">
                <a:solidFill>
                  <a:srgbClr val="D4731B"/>
                </a:solidFill>
              </a:rPr>
            </a:br>
            <a:r>
              <a:rPr lang="en-US" sz="1600" b="1" dirty="0">
                <a:solidFill>
                  <a:srgbClr val="D4731B"/>
                </a:solidFill>
              </a:rPr>
              <a:t>&amp; Hospitality</a:t>
            </a:r>
          </a:p>
        </p:txBody>
      </p:sp>
      <p:pic>
        <p:nvPicPr>
          <p:cNvPr id="14" name="Picture 13">
            <a:extLst>
              <a:ext uri="{FF2B5EF4-FFF2-40B4-BE49-F238E27FC236}">
                <a16:creationId xmlns:a16="http://schemas.microsoft.com/office/drawing/2014/main" id="{32E3DD40-C8F9-7749-BFAF-7E057DBA9BE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035968" y="3279948"/>
            <a:ext cx="1015620" cy="1015620"/>
          </a:xfrm>
          <a:prstGeom prst="rect">
            <a:avLst/>
          </a:prstGeom>
        </p:spPr>
      </p:pic>
      <p:sp>
        <p:nvSpPr>
          <p:cNvPr id="15" name="TextBox 14">
            <a:extLst>
              <a:ext uri="{FF2B5EF4-FFF2-40B4-BE49-F238E27FC236}">
                <a16:creationId xmlns:a16="http://schemas.microsoft.com/office/drawing/2014/main" id="{31643614-C98E-0548-AB1C-B598CCE6A0BE}"/>
              </a:ext>
            </a:extLst>
          </p:cNvPr>
          <p:cNvSpPr txBox="1"/>
          <p:nvPr/>
        </p:nvSpPr>
        <p:spPr>
          <a:xfrm>
            <a:off x="3491089" y="4312503"/>
            <a:ext cx="2105378" cy="338554"/>
          </a:xfrm>
          <a:prstGeom prst="rect">
            <a:avLst/>
          </a:prstGeom>
          <a:noFill/>
        </p:spPr>
        <p:txBody>
          <a:bodyPr wrap="square" rtlCol="0">
            <a:spAutoFit/>
          </a:bodyPr>
          <a:lstStyle/>
          <a:p>
            <a:pPr algn="ctr"/>
            <a:r>
              <a:rPr lang="en-US" sz="1600" b="1" dirty="0">
                <a:solidFill>
                  <a:srgbClr val="D4731B"/>
                </a:solidFill>
              </a:rPr>
              <a:t>Arts &amp; Humanities</a:t>
            </a:r>
          </a:p>
        </p:txBody>
      </p:sp>
      <p:pic>
        <p:nvPicPr>
          <p:cNvPr id="16" name="Picture 15">
            <a:extLst>
              <a:ext uri="{FF2B5EF4-FFF2-40B4-BE49-F238E27FC236}">
                <a16:creationId xmlns:a16="http://schemas.microsoft.com/office/drawing/2014/main" id="{30D3937A-E8C5-F34D-93C4-04AD132C074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94879" y="3279948"/>
            <a:ext cx="1015620" cy="1015620"/>
          </a:xfrm>
          <a:prstGeom prst="rect">
            <a:avLst/>
          </a:prstGeom>
        </p:spPr>
      </p:pic>
      <p:sp>
        <p:nvSpPr>
          <p:cNvPr id="17" name="TextBox 16">
            <a:extLst>
              <a:ext uri="{FF2B5EF4-FFF2-40B4-BE49-F238E27FC236}">
                <a16:creationId xmlns:a16="http://schemas.microsoft.com/office/drawing/2014/main" id="{C6BC001E-85CE-5447-BD3E-C366C620970D}"/>
              </a:ext>
            </a:extLst>
          </p:cNvPr>
          <p:cNvSpPr txBox="1"/>
          <p:nvPr/>
        </p:nvSpPr>
        <p:spPr>
          <a:xfrm>
            <a:off x="6350000" y="4312503"/>
            <a:ext cx="2105378" cy="338554"/>
          </a:xfrm>
          <a:prstGeom prst="rect">
            <a:avLst/>
          </a:prstGeom>
          <a:noFill/>
        </p:spPr>
        <p:txBody>
          <a:bodyPr wrap="square" rtlCol="0">
            <a:spAutoFit/>
          </a:bodyPr>
          <a:lstStyle/>
          <a:p>
            <a:pPr algn="ctr"/>
            <a:r>
              <a:rPr lang="en-US" sz="1600" b="1" dirty="0">
                <a:solidFill>
                  <a:srgbClr val="D4731B"/>
                </a:solidFill>
              </a:rPr>
              <a:t>Applied Technology</a:t>
            </a:r>
          </a:p>
        </p:txBody>
      </p:sp>
    </p:spTree>
    <p:extLst>
      <p:ext uri="{BB962C8B-B14F-4D97-AF65-F5344CB8AC3E}">
        <p14:creationId xmlns:p14="http://schemas.microsoft.com/office/powerpoint/2010/main" val="63638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F8F8E7-0950-7346-83C4-933EAEBD3530}"/>
              </a:ext>
            </a:extLst>
          </p:cNvPr>
          <p:cNvSpPr/>
          <p:nvPr/>
        </p:nvSpPr>
        <p:spPr>
          <a:xfrm>
            <a:off x="0" y="0"/>
            <a:ext cx="1336431" cy="5143500"/>
          </a:xfrm>
          <a:prstGeom prst="rect">
            <a:avLst/>
          </a:prstGeom>
          <a:solidFill>
            <a:srgbClr val="E05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B2E1316-4EB0-A349-BEDA-29422F09C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132" y="1253050"/>
            <a:ext cx="3956099" cy="2637399"/>
          </a:xfrm>
          <a:prstGeom prst="rect">
            <a:avLst/>
          </a:prstGeom>
        </p:spPr>
      </p:pic>
      <p:sp>
        <p:nvSpPr>
          <p:cNvPr id="8" name="TextBox 7">
            <a:extLst>
              <a:ext uri="{FF2B5EF4-FFF2-40B4-BE49-F238E27FC236}">
                <a16:creationId xmlns:a16="http://schemas.microsoft.com/office/drawing/2014/main" id="{218678C8-6084-414B-B6DD-32F567A35EF5}"/>
              </a:ext>
            </a:extLst>
          </p:cNvPr>
          <p:cNvSpPr txBox="1"/>
          <p:nvPr/>
        </p:nvSpPr>
        <p:spPr>
          <a:xfrm>
            <a:off x="443132" y="454938"/>
            <a:ext cx="3956099" cy="461665"/>
          </a:xfrm>
          <a:prstGeom prst="rect">
            <a:avLst/>
          </a:prstGeom>
          <a:solidFill>
            <a:srgbClr val="A6CA4F"/>
          </a:solidFill>
        </p:spPr>
        <p:txBody>
          <a:bodyPr wrap="square" rtlCol="0">
            <a:spAutoFit/>
          </a:bodyPr>
          <a:lstStyle/>
          <a:p>
            <a:r>
              <a:rPr lang="en-US" sz="2400" spc="300" dirty="0">
                <a:solidFill>
                  <a:schemeClr val="bg1"/>
                </a:solidFill>
                <a:latin typeface="Montserrat Medium" pitchFamily="50" charset="0"/>
                <a:cs typeface="Montserrat Black"/>
              </a:rPr>
              <a:t>GRADUATION 2022</a:t>
            </a:r>
          </a:p>
        </p:txBody>
      </p:sp>
      <p:sp>
        <p:nvSpPr>
          <p:cNvPr id="9" name="TextBox 8">
            <a:extLst>
              <a:ext uri="{FF2B5EF4-FFF2-40B4-BE49-F238E27FC236}">
                <a16:creationId xmlns:a16="http://schemas.microsoft.com/office/drawing/2014/main" id="{74F4C4A1-6FF6-4F4C-8A2D-F5221C77D034}"/>
              </a:ext>
            </a:extLst>
          </p:cNvPr>
          <p:cNvSpPr txBox="1"/>
          <p:nvPr/>
        </p:nvSpPr>
        <p:spPr>
          <a:xfrm>
            <a:off x="4676083" y="2110084"/>
            <a:ext cx="423745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In person at The World Arena</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Cheering aspects from the drive-in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Virtual ceremony sent out afterward</a:t>
            </a:r>
          </a:p>
        </p:txBody>
      </p:sp>
    </p:spTree>
    <p:extLst>
      <p:ext uri="{BB962C8B-B14F-4D97-AF65-F5344CB8AC3E}">
        <p14:creationId xmlns:p14="http://schemas.microsoft.com/office/powerpoint/2010/main" val="128061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96AA70-A530-754F-9F16-D762E59D8539}"/>
              </a:ext>
            </a:extLst>
          </p:cNvPr>
          <p:cNvSpPr/>
          <p:nvPr/>
        </p:nvSpPr>
        <p:spPr>
          <a:xfrm>
            <a:off x="0" y="0"/>
            <a:ext cx="851095" cy="5143500"/>
          </a:xfrm>
          <a:prstGeom prst="rect">
            <a:avLst/>
          </a:prstGeom>
          <a:solidFill>
            <a:srgbClr val="F7B5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2226E39-586F-8E41-9620-007567E176F1}"/>
              </a:ext>
            </a:extLst>
          </p:cNvPr>
          <p:cNvSpPr txBox="1"/>
          <p:nvPr/>
        </p:nvSpPr>
        <p:spPr>
          <a:xfrm>
            <a:off x="224300" y="290814"/>
            <a:ext cx="4579817" cy="461665"/>
          </a:xfrm>
          <a:prstGeom prst="rect">
            <a:avLst/>
          </a:prstGeom>
          <a:solidFill>
            <a:srgbClr val="0084A2"/>
          </a:solidFill>
        </p:spPr>
        <p:txBody>
          <a:bodyPr wrap="square" rtlCol="0">
            <a:spAutoFit/>
          </a:bodyPr>
          <a:lstStyle/>
          <a:p>
            <a:r>
              <a:rPr lang="en-US" sz="2400" spc="300" dirty="0">
                <a:solidFill>
                  <a:schemeClr val="bg1"/>
                </a:solidFill>
                <a:latin typeface="Montserrat Medium" pitchFamily="50" charset="0"/>
                <a:cs typeface="Montserrat Black"/>
              </a:rPr>
              <a:t>UPCOMING PROGRAMS</a:t>
            </a:r>
          </a:p>
        </p:txBody>
      </p:sp>
      <p:sp>
        <p:nvSpPr>
          <p:cNvPr id="13" name="TextBox 12">
            <a:extLst>
              <a:ext uri="{FF2B5EF4-FFF2-40B4-BE49-F238E27FC236}">
                <a16:creationId xmlns:a16="http://schemas.microsoft.com/office/drawing/2014/main" id="{AA0FAA83-59E2-0646-8A93-107512194010}"/>
              </a:ext>
            </a:extLst>
          </p:cNvPr>
          <p:cNvSpPr txBox="1"/>
          <p:nvPr/>
        </p:nvSpPr>
        <p:spPr>
          <a:xfrm>
            <a:off x="1669968" y="938770"/>
            <a:ext cx="7350940" cy="4619854"/>
          </a:xfrm>
          <a:prstGeom prst="rect">
            <a:avLst/>
          </a:prstGeom>
          <a:noFill/>
        </p:spPr>
        <p:txBody>
          <a:bodyPr wrap="square" numCol="2" spcCol="182880" rtlCol="0">
            <a:spAutoFit/>
          </a:bodyPr>
          <a:lstStyle/>
          <a:p>
            <a:pPr marL="171450" indent="-171450">
              <a:lnSpc>
                <a:spcPct val="150000"/>
              </a:lnSpc>
              <a:buFont typeface="Arial" panose="020B0604020202020204" pitchFamily="34" charset="0"/>
              <a:buChar char="•"/>
            </a:pPr>
            <a:r>
              <a:rPr lang="en-US" sz="1400" dirty="0"/>
              <a:t>Interior Design</a:t>
            </a:r>
          </a:p>
          <a:p>
            <a:pPr marL="171450" indent="-171450">
              <a:lnSpc>
                <a:spcPct val="150000"/>
              </a:lnSpc>
              <a:buFont typeface="Arial" panose="020B0604020202020204" pitchFamily="34" charset="0"/>
              <a:buChar char="•"/>
            </a:pPr>
            <a:r>
              <a:rPr lang="en-US" sz="1400" dirty="0"/>
              <a:t>Physical Therapy Assistant</a:t>
            </a:r>
          </a:p>
          <a:p>
            <a:pPr marL="171450" indent="-171450">
              <a:lnSpc>
                <a:spcPct val="150000"/>
              </a:lnSpc>
              <a:buFont typeface="Arial" panose="020B0604020202020204" pitchFamily="34" charset="0"/>
              <a:buChar char="•"/>
            </a:pPr>
            <a:r>
              <a:rPr lang="en-US" sz="1400" dirty="0"/>
              <a:t>Industrial Mechatronics Maintenance Technology</a:t>
            </a:r>
            <a:br>
              <a:rPr lang="en-US" sz="1400" dirty="0"/>
            </a:br>
            <a:r>
              <a:rPr lang="en-US" sz="1400" dirty="0"/>
              <a:t>	</a:t>
            </a:r>
            <a:r>
              <a:rPr lang="en-US" sz="1400" i="1" dirty="0"/>
              <a:t>Degree &amp; 3 Certificates</a:t>
            </a:r>
          </a:p>
          <a:p>
            <a:pPr marL="171450" indent="-171450">
              <a:lnSpc>
                <a:spcPct val="150000"/>
              </a:lnSpc>
              <a:buFont typeface="Arial" panose="020B0604020202020204" pitchFamily="34" charset="0"/>
              <a:buChar char="•"/>
            </a:pPr>
            <a:r>
              <a:rPr lang="en-US" sz="1400" dirty="0"/>
              <a:t>Environmental Science AS</a:t>
            </a:r>
          </a:p>
          <a:p>
            <a:pPr marL="171450" indent="-171450">
              <a:lnSpc>
                <a:spcPct val="150000"/>
              </a:lnSpc>
              <a:buFont typeface="Arial" panose="020B0604020202020204" pitchFamily="34" charset="0"/>
              <a:buChar char="•"/>
            </a:pPr>
            <a:r>
              <a:rPr lang="en-US" sz="1400" dirty="0"/>
              <a:t>Health, Wellness, and Fitness</a:t>
            </a:r>
          </a:p>
          <a:p>
            <a:pPr lvl="1">
              <a:lnSpc>
                <a:spcPct val="150000"/>
              </a:lnSpc>
            </a:pPr>
            <a:r>
              <a:rPr lang="en-US" sz="1400" i="1" dirty="0"/>
              <a:t>Degree &amp; 3 Certificates</a:t>
            </a:r>
          </a:p>
          <a:p>
            <a:pPr marL="171450" indent="-171450">
              <a:lnSpc>
                <a:spcPct val="150000"/>
              </a:lnSpc>
              <a:buFont typeface="Arial" panose="020B0604020202020204" pitchFamily="34" charset="0"/>
              <a:buChar char="•"/>
            </a:pPr>
            <a:r>
              <a:rPr lang="en-US" sz="1400" dirty="0"/>
              <a:t>Advance Pharmacy Practice </a:t>
            </a:r>
          </a:p>
          <a:p>
            <a:pPr lvl="1">
              <a:lnSpc>
                <a:spcPct val="150000"/>
              </a:lnSpc>
            </a:pPr>
            <a:r>
              <a:rPr lang="en-US" sz="1400" i="1" dirty="0"/>
              <a:t>Certificate</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Mechanical Engineering</a:t>
            </a:r>
          </a:p>
          <a:p>
            <a:pPr lvl="1">
              <a:lnSpc>
                <a:spcPct val="150000"/>
              </a:lnSpc>
            </a:pPr>
            <a:r>
              <a:rPr lang="en-US" sz="1400" i="1" dirty="0"/>
              <a:t>Degree</a:t>
            </a:r>
          </a:p>
          <a:p>
            <a:pPr marL="285750" indent="-285750">
              <a:lnSpc>
                <a:spcPct val="150000"/>
              </a:lnSpc>
              <a:buFont typeface="Arial" panose="020B0604020202020204" pitchFamily="34" charset="0"/>
              <a:buChar char="•"/>
            </a:pPr>
            <a:r>
              <a:rPr lang="en-US" sz="1400" dirty="0"/>
              <a:t>Dietary Management</a:t>
            </a:r>
          </a:p>
          <a:p>
            <a:pPr lvl="1">
              <a:lnSpc>
                <a:spcPct val="150000"/>
              </a:lnSpc>
            </a:pPr>
            <a:r>
              <a:rPr lang="en-US" sz="1400" i="1" dirty="0"/>
              <a:t>2 Certificates</a:t>
            </a:r>
          </a:p>
          <a:p>
            <a:pPr marL="171450" indent="-171450">
              <a:lnSpc>
                <a:spcPct val="150000"/>
              </a:lnSpc>
              <a:buFont typeface="Arial" panose="020B0604020202020204" pitchFamily="34" charset="0"/>
              <a:buChar char="•"/>
            </a:pPr>
            <a:r>
              <a:rPr lang="en-US" sz="1400" dirty="0"/>
              <a:t>Outdoor Leadership &amp; Recreation Technology</a:t>
            </a:r>
          </a:p>
          <a:p>
            <a:pPr lvl="1">
              <a:lnSpc>
                <a:spcPct val="150000"/>
              </a:lnSpc>
            </a:pPr>
            <a:r>
              <a:rPr lang="en-US" sz="1400" i="1" dirty="0"/>
              <a:t>Certificate</a:t>
            </a:r>
          </a:p>
          <a:p>
            <a:pPr marL="171450" indent="-171450">
              <a:lnSpc>
                <a:spcPct val="150000"/>
              </a:lnSpc>
              <a:buFont typeface="Arial" panose="020B0604020202020204" pitchFamily="34" charset="0"/>
              <a:buChar char="•"/>
            </a:pPr>
            <a:endParaRPr lang="en-US" sz="1400" dirty="0"/>
          </a:p>
        </p:txBody>
      </p:sp>
      <p:sp>
        <p:nvSpPr>
          <p:cNvPr id="6" name="Oval 5">
            <a:extLst>
              <a:ext uri="{FF2B5EF4-FFF2-40B4-BE49-F238E27FC236}">
                <a16:creationId xmlns:a16="http://schemas.microsoft.com/office/drawing/2014/main" id="{76DA2491-0AD7-7642-AEBA-0BAEE3F4AA71}"/>
              </a:ext>
            </a:extLst>
          </p:cNvPr>
          <p:cNvSpPr/>
          <p:nvPr/>
        </p:nvSpPr>
        <p:spPr>
          <a:xfrm>
            <a:off x="247503" y="1137215"/>
            <a:ext cx="1207183" cy="1207183"/>
          </a:xfrm>
          <a:prstGeom prst="ellipse">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D931C9-4B24-D340-B397-2CE772F56F6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62785" y="1425305"/>
            <a:ext cx="776618" cy="631003"/>
          </a:xfrm>
          <a:prstGeom prst="rect">
            <a:avLst/>
          </a:prstGeom>
        </p:spPr>
      </p:pic>
    </p:spTree>
    <p:extLst>
      <p:ext uri="{BB962C8B-B14F-4D97-AF65-F5344CB8AC3E}">
        <p14:creationId xmlns:p14="http://schemas.microsoft.com/office/powerpoint/2010/main" val="37152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88C0CF-6B8D-314F-9FED-9C7D03324BC0}"/>
              </a:ext>
            </a:extLst>
          </p:cNvPr>
          <p:cNvSpPr/>
          <p:nvPr/>
        </p:nvSpPr>
        <p:spPr>
          <a:xfrm>
            <a:off x="924834" y="688880"/>
            <a:ext cx="8219166" cy="428589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utoShape 3">
            <a:extLst>
              <a:ext uri="{FF2B5EF4-FFF2-40B4-BE49-F238E27FC236}">
                <a16:creationId xmlns:a16="http://schemas.microsoft.com/office/drawing/2014/main" id="{0714CA2C-E17A-894B-BC8F-ECA40ADCC15E}"/>
              </a:ext>
            </a:extLst>
          </p:cNvPr>
          <p:cNvSpPr>
            <a:spLocks noChangeAspect="1" noChangeArrowheads="1" noTextEdit="1"/>
          </p:cNvSpPr>
          <p:nvPr/>
        </p:nvSpPr>
        <p:spPr bwMode="auto">
          <a:xfrm>
            <a:off x="1313213" y="186662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AutoShape 3">
            <a:extLst>
              <a:ext uri="{FF2B5EF4-FFF2-40B4-BE49-F238E27FC236}">
                <a16:creationId xmlns:a16="http://schemas.microsoft.com/office/drawing/2014/main" id="{9151BEC5-1AC5-1E47-B476-70D604F4A9CF}"/>
              </a:ext>
            </a:extLst>
          </p:cNvPr>
          <p:cNvSpPr>
            <a:spLocks noChangeAspect="1" noChangeArrowheads="1" noTextEdit="1"/>
          </p:cNvSpPr>
          <p:nvPr/>
        </p:nvSpPr>
        <p:spPr bwMode="auto">
          <a:xfrm>
            <a:off x="4138189" y="186662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4CBA10E8-4DB3-9E47-B907-39E2613DB6BA}"/>
              </a:ext>
            </a:extLst>
          </p:cNvPr>
          <p:cNvSpPr/>
          <p:nvPr/>
        </p:nvSpPr>
        <p:spPr>
          <a:xfrm>
            <a:off x="2143792" y="1685512"/>
            <a:ext cx="1763094" cy="2519517"/>
          </a:xfrm>
          <a:prstGeom prst="rect">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9" name="TextBox 8">
            <a:extLst>
              <a:ext uri="{FF2B5EF4-FFF2-40B4-BE49-F238E27FC236}">
                <a16:creationId xmlns:a16="http://schemas.microsoft.com/office/drawing/2014/main" id="{CC1FFD2C-C9ED-0D49-A65D-4425ED2793A7}"/>
              </a:ext>
            </a:extLst>
          </p:cNvPr>
          <p:cNvSpPr txBox="1"/>
          <p:nvPr/>
        </p:nvSpPr>
        <p:spPr>
          <a:xfrm>
            <a:off x="2241286" y="3598130"/>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$31,119,838</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33.9%</a:t>
            </a:r>
          </a:p>
        </p:txBody>
      </p:sp>
      <p:sp>
        <p:nvSpPr>
          <p:cNvPr id="10" name="TextBox 9">
            <a:extLst>
              <a:ext uri="{FF2B5EF4-FFF2-40B4-BE49-F238E27FC236}">
                <a16:creationId xmlns:a16="http://schemas.microsoft.com/office/drawing/2014/main" id="{D0533210-88E0-1F4B-9BC2-D3F1070E553B}"/>
              </a:ext>
            </a:extLst>
          </p:cNvPr>
          <p:cNvSpPr txBox="1"/>
          <p:nvPr/>
        </p:nvSpPr>
        <p:spPr>
          <a:xfrm>
            <a:off x="2186768" y="3244525"/>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FY20</a:t>
            </a:r>
            <a:endParaRPr lang="en-US" sz="2000" spc="300" dirty="0">
              <a:solidFill>
                <a:schemeClr val="bg1"/>
              </a:solidFill>
              <a:latin typeface="Montserrat" pitchFamily="2" charset="77"/>
              <a:ea typeface="Bebas Neue Regular" charset="0"/>
              <a:cs typeface="Roboto Black"/>
            </a:endParaRPr>
          </a:p>
        </p:txBody>
      </p:sp>
      <p:pic>
        <p:nvPicPr>
          <p:cNvPr id="11" name="Picture 10">
            <a:extLst>
              <a:ext uri="{FF2B5EF4-FFF2-40B4-BE49-F238E27FC236}">
                <a16:creationId xmlns:a16="http://schemas.microsoft.com/office/drawing/2014/main" id="{D438B763-CA33-314D-8B98-72185E9B81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974" y="2317378"/>
            <a:ext cx="794731" cy="794731"/>
          </a:xfrm>
          <a:prstGeom prst="rect">
            <a:avLst/>
          </a:prstGeom>
        </p:spPr>
      </p:pic>
      <p:sp>
        <p:nvSpPr>
          <p:cNvPr id="12" name="Rectangle 11">
            <a:extLst>
              <a:ext uri="{FF2B5EF4-FFF2-40B4-BE49-F238E27FC236}">
                <a16:creationId xmlns:a16="http://schemas.microsoft.com/office/drawing/2014/main" id="{19B2785C-2B3A-364E-98DF-22E53800B78C}"/>
              </a:ext>
            </a:extLst>
          </p:cNvPr>
          <p:cNvSpPr/>
          <p:nvPr/>
        </p:nvSpPr>
        <p:spPr>
          <a:xfrm>
            <a:off x="242802" y="1685512"/>
            <a:ext cx="1763094" cy="2519517"/>
          </a:xfrm>
          <a:prstGeom prst="rect">
            <a:avLst/>
          </a:prstGeom>
          <a:solidFill>
            <a:srgbClr val="A6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ECD12"/>
              </a:solidFill>
            </a:endParaRPr>
          </a:p>
        </p:txBody>
      </p:sp>
      <p:sp>
        <p:nvSpPr>
          <p:cNvPr id="13" name="TextBox 12">
            <a:extLst>
              <a:ext uri="{FF2B5EF4-FFF2-40B4-BE49-F238E27FC236}">
                <a16:creationId xmlns:a16="http://schemas.microsoft.com/office/drawing/2014/main" id="{5C840F45-1584-D245-986E-C81865E9BB21}"/>
              </a:ext>
            </a:extLst>
          </p:cNvPr>
          <p:cNvSpPr txBox="1"/>
          <p:nvPr/>
        </p:nvSpPr>
        <p:spPr>
          <a:xfrm>
            <a:off x="350609" y="3594692"/>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$33,889,597</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39.2%</a:t>
            </a:r>
          </a:p>
        </p:txBody>
      </p:sp>
      <p:sp>
        <p:nvSpPr>
          <p:cNvPr id="14" name="TextBox 13">
            <a:extLst>
              <a:ext uri="{FF2B5EF4-FFF2-40B4-BE49-F238E27FC236}">
                <a16:creationId xmlns:a16="http://schemas.microsoft.com/office/drawing/2014/main" id="{DAB092DF-21EA-1043-8768-0A1956C796E1}"/>
              </a:ext>
            </a:extLst>
          </p:cNvPr>
          <p:cNvSpPr txBox="1"/>
          <p:nvPr/>
        </p:nvSpPr>
        <p:spPr>
          <a:xfrm>
            <a:off x="296091" y="3241087"/>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FY19</a:t>
            </a:r>
            <a:endParaRPr lang="en-US" sz="2000" spc="300" dirty="0">
              <a:solidFill>
                <a:schemeClr val="bg1"/>
              </a:solidFill>
              <a:latin typeface="Montserrat" pitchFamily="2" charset="77"/>
              <a:ea typeface="Bebas Neue Regular" charset="0"/>
              <a:cs typeface="Roboto Black"/>
            </a:endParaRPr>
          </a:p>
        </p:txBody>
      </p:sp>
      <p:pic>
        <p:nvPicPr>
          <p:cNvPr id="15" name="Picture 14">
            <a:extLst>
              <a:ext uri="{FF2B5EF4-FFF2-40B4-BE49-F238E27FC236}">
                <a16:creationId xmlns:a16="http://schemas.microsoft.com/office/drawing/2014/main" id="{D6D115A2-AB79-6F4C-8C43-07917C2AD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297" y="2313940"/>
            <a:ext cx="794731" cy="794731"/>
          </a:xfrm>
          <a:prstGeom prst="rect">
            <a:avLst/>
          </a:prstGeom>
        </p:spPr>
      </p:pic>
      <p:sp>
        <p:nvSpPr>
          <p:cNvPr id="16" name="Rectangle 15">
            <a:extLst>
              <a:ext uri="{FF2B5EF4-FFF2-40B4-BE49-F238E27FC236}">
                <a16:creationId xmlns:a16="http://schemas.microsoft.com/office/drawing/2014/main" id="{D4104626-FA7E-4742-8EF9-B96E52BC729D}"/>
              </a:ext>
            </a:extLst>
          </p:cNvPr>
          <p:cNvSpPr/>
          <p:nvPr/>
        </p:nvSpPr>
        <p:spPr>
          <a:xfrm>
            <a:off x="4051447" y="1679585"/>
            <a:ext cx="1763094" cy="2519517"/>
          </a:xfrm>
          <a:prstGeom prst="rect">
            <a:avLst/>
          </a:prstGeom>
          <a:solidFill>
            <a:srgbClr val="D41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17" name="TextBox 16">
            <a:extLst>
              <a:ext uri="{FF2B5EF4-FFF2-40B4-BE49-F238E27FC236}">
                <a16:creationId xmlns:a16="http://schemas.microsoft.com/office/drawing/2014/main" id="{507E4EC5-38DA-634B-9095-EDC93F9FA145}"/>
              </a:ext>
            </a:extLst>
          </p:cNvPr>
          <p:cNvSpPr txBox="1"/>
          <p:nvPr/>
        </p:nvSpPr>
        <p:spPr>
          <a:xfrm>
            <a:off x="4094423" y="3238598"/>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FY21</a:t>
            </a:r>
            <a:endParaRPr lang="en-US" sz="2000" spc="300" dirty="0">
              <a:solidFill>
                <a:schemeClr val="bg1"/>
              </a:solidFill>
              <a:latin typeface="Montserrat" pitchFamily="2" charset="77"/>
              <a:ea typeface="Bebas Neue Regular" charset="0"/>
              <a:cs typeface="Roboto Black"/>
            </a:endParaRPr>
          </a:p>
        </p:txBody>
      </p:sp>
      <p:pic>
        <p:nvPicPr>
          <p:cNvPr id="18" name="Picture 17">
            <a:extLst>
              <a:ext uri="{FF2B5EF4-FFF2-40B4-BE49-F238E27FC236}">
                <a16:creationId xmlns:a16="http://schemas.microsoft.com/office/drawing/2014/main" id="{A5B5E474-E6B0-E64E-868A-4613E47DE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5629" y="2311451"/>
            <a:ext cx="794731" cy="794731"/>
          </a:xfrm>
          <a:prstGeom prst="rect">
            <a:avLst/>
          </a:prstGeom>
        </p:spPr>
      </p:pic>
      <p:sp>
        <p:nvSpPr>
          <p:cNvPr id="19" name="TextBox 18">
            <a:extLst>
              <a:ext uri="{FF2B5EF4-FFF2-40B4-BE49-F238E27FC236}">
                <a16:creationId xmlns:a16="http://schemas.microsoft.com/office/drawing/2014/main" id="{DC99E68E-1224-574C-BE90-B9190458EB61}"/>
              </a:ext>
            </a:extLst>
          </p:cNvPr>
          <p:cNvSpPr txBox="1"/>
          <p:nvPr/>
        </p:nvSpPr>
        <p:spPr>
          <a:xfrm>
            <a:off x="4166042" y="3603774"/>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$41,694,660</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42.7%</a:t>
            </a:r>
          </a:p>
        </p:txBody>
      </p:sp>
      <p:sp>
        <p:nvSpPr>
          <p:cNvPr id="20" name="TextBox 19">
            <a:extLst>
              <a:ext uri="{FF2B5EF4-FFF2-40B4-BE49-F238E27FC236}">
                <a16:creationId xmlns:a16="http://schemas.microsoft.com/office/drawing/2014/main" id="{EDA3845E-EC80-EC42-BD11-E069B3B472C1}"/>
              </a:ext>
            </a:extLst>
          </p:cNvPr>
          <p:cNvSpPr txBox="1"/>
          <p:nvPr/>
        </p:nvSpPr>
        <p:spPr>
          <a:xfrm>
            <a:off x="0" y="133693"/>
            <a:ext cx="3988191" cy="461665"/>
          </a:xfrm>
          <a:prstGeom prst="rect">
            <a:avLst/>
          </a:prstGeom>
          <a:solidFill>
            <a:srgbClr val="015840"/>
          </a:solidFill>
        </p:spPr>
        <p:txBody>
          <a:bodyPr wrap="square" rtlCol="0">
            <a:spAutoFit/>
          </a:bodyPr>
          <a:lstStyle/>
          <a:p>
            <a:r>
              <a:rPr lang="en-US" sz="2400" spc="300" dirty="0">
                <a:solidFill>
                  <a:schemeClr val="bg1"/>
                </a:solidFill>
                <a:latin typeface="Montserrat Medium" pitchFamily="50" charset="0"/>
                <a:cs typeface="Montserrat Black"/>
              </a:rPr>
              <a:t>CAPITAL RESERVES</a:t>
            </a:r>
          </a:p>
        </p:txBody>
      </p:sp>
    </p:spTree>
    <p:extLst>
      <p:ext uri="{BB962C8B-B14F-4D97-AF65-F5344CB8AC3E}">
        <p14:creationId xmlns:p14="http://schemas.microsoft.com/office/powerpoint/2010/main" val="1454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9AC358-7572-CD45-B5D9-C68DCFABDDF1}"/>
              </a:ext>
            </a:extLst>
          </p:cNvPr>
          <p:cNvSpPr txBox="1"/>
          <p:nvPr/>
        </p:nvSpPr>
        <p:spPr>
          <a:xfrm>
            <a:off x="0" y="703434"/>
            <a:ext cx="8159262" cy="461665"/>
          </a:xfrm>
          <a:prstGeom prst="rect">
            <a:avLst/>
          </a:prstGeom>
          <a:solidFill>
            <a:srgbClr val="0084A2"/>
          </a:solidFill>
        </p:spPr>
        <p:txBody>
          <a:bodyPr wrap="square" rtlCol="0">
            <a:spAutoFit/>
          </a:bodyPr>
          <a:lstStyle/>
          <a:p>
            <a:r>
              <a:rPr lang="en-US" sz="2400" spc="300" dirty="0">
                <a:solidFill>
                  <a:schemeClr val="bg1"/>
                </a:solidFill>
                <a:latin typeface="Montserrat Medium" pitchFamily="50" charset="0"/>
                <a:cs typeface="Montserrat Black"/>
              </a:rPr>
              <a:t>CAPITAL PROJECTS: NEARLY COMPLETED</a:t>
            </a:r>
          </a:p>
        </p:txBody>
      </p:sp>
      <p:sp>
        <p:nvSpPr>
          <p:cNvPr id="5" name="TextBox 4">
            <a:extLst>
              <a:ext uri="{FF2B5EF4-FFF2-40B4-BE49-F238E27FC236}">
                <a16:creationId xmlns:a16="http://schemas.microsoft.com/office/drawing/2014/main" id="{C5781A1D-6035-F147-95CB-C46D2D9F4DB9}"/>
              </a:ext>
            </a:extLst>
          </p:cNvPr>
          <p:cNvSpPr txBox="1"/>
          <p:nvPr/>
        </p:nvSpPr>
        <p:spPr>
          <a:xfrm>
            <a:off x="203982" y="1723293"/>
            <a:ext cx="3671667"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Aspen bathrooms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Centennial stairs and walkways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Roof replacement</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CDC roof replacement</a:t>
            </a:r>
          </a:p>
        </p:txBody>
      </p:sp>
      <p:pic>
        <p:nvPicPr>
          <p:cNvPr id="9" name="Picture 8">
            <a:extLst>
              <a:ext uri="{FF2B5EF4-FFF2-40B4-BE49-F238E27FC236}">
                <a16:creationId xmlns:a16="http://schemas.microsoft.com/office/drawing/2014/main" id="{CDCA14B5-5671-0741-B70D-2730DF2677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986" y="1316347"/>
            <a:ext cx="3545445" cy="2660552"/>
          </a:xfrm>
          <a:prstGeom prst="rect">
            <a:avLst/>
          </a:prstGeom>
        </p:spPr>
      </p:pic>
      <p:pic>
        <p:nvPicPr>
          <p:cNvPr id="11" name="Picture 10">
            <a:extLst>
              <a:ext uri="{FF2B5EF4-FFF2-40B4-BE49-F238E27FC236}">
                <a16:creationId xmlns:a16="http://schemas.microsoft.com/office/drawing/2014/main" id="{0AFA3B82-0326-5241-BF70-8F41316A6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5287" y="2208626"/>
            <a:ext cx="1994731" cy="2660552"/>
          </a:xfrm>
          <a:prstGeom prst="rect">
            <a:avLst/>
          </a:prstGeom>
        </p:spPr>
      </p:pic>
    </p:spTree>
    <p:extLst>
      <p:ext uri="{BB962C8B-B14F-4D97-AF65-F5344CB8AC3E}">
        <p14:creationId xmlns:p14="http://schemas.microsoft.com/office/powerpoint/2010/main" val="351149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7583" y="503001"/>
            <a:ext cx="6188226" cy="461665"/>
          </a:xfrm>
          <a:prstGeom prst="rect">
            <a:avLst/>
          </a:prstGeom>
          <a:noFill/>
        </p:spPr>
        <p:txBody>
          <a:bodyPr wrap="square" rtlCol="0">
            <a:spAutoFit/>
          </a:bodyPr>
          <a:lstStyle/>
          <a:p>
            <a:pPr algn="ctr"/>
            <a:r>
              <a:rPr lang="en-US" sz="2400" dirty="0">
                <a:solidFill>
                  <a:srgbClr val="008083"/>
                </a:solidFill>
                <a:latin typeface="Montserrat Black"/>
                <a:cs typeface="Montserrat Black"/>
              </a:rPr>
              <a:t>FREE COVID TESTING SITES</a:t>
            </a:r>
          </a:p>
        </p:txBody>
      </p:sp>
      <p:sp>
        <p:nvSpPr>
          <p:cNvPr id="2" name="TextBox 1">
            <a:extLst>
              <a:ext uri="{FF2B5EF4-FFF2-40B4-BE49-F238E27FC236}">
                <a16:creationId xmlns:a16="http://schemas.microsoft.com/office/drawing/2014/main" id="{15950098-04E4-4744-81C5-3E3ABCAA4A83}"/>
              </a:ext>
            </a:extLst>
          </p:cNvPr>
          <p:cNvSpPr txBox="1"/>
          <p:nvPr/>
        </p:nvSpPr>
        <p:spPr>
          <a:xfrm>
            <a:off x="3070416" y="4234470"/>
            <a:ext cx="5762561" cy="584775"/>
          </a:xfrm>
          <a:prstGeom prst="rect">
            <a:avLst/>
          </a:prstGeom>
          <a:noFill/>
        </p:spPr>
        <p:txBody>
          <a:bodyPr wrap="square" rtlCol="0">
            <a:spAutoFit/>
          </a:bodyPr>
          <a:lstStyle/>
          <a:p>
            <a:pPr algn="ctr"/>
            <a:r>
              <a:rPr lang="en-US" sz="1600" b="1" i="1" dirty="0">
                <a:solidFill>
                  <a:srgbClr val="E05B25"/>
                </a:solidFill>
                <a:latin typeface="Montserrat SemiBold" pitchFamily="2" charset="77"/>
              </a:rPr>
              <a:t>Anyone 2 years old or older is qualified,</a:t>
            </a:r>
            <a:br>
              <a:rPr lang="en-US" sz="1600" b="1" i="1" dirty="0">
                <a:solidFill>
                  <a:srgbClr val="E05B25"/>
                </a:solidFill>
                <a:latin typeface="Montserrat SemiBold" pitchFamily="2" charset="77"/>
              </a:rPr>
            </a:br>
            <a:r>
              <a:rPr lang="en-US" sz="1600" b="1" i="1" dirty="0">
                <a:solidFill>
                  <a:srgbClr val="E05B25"/>
                </a:solidFill>
                <a:latin typeface="Montserrat SemiBold" pitchFamily="2" charset="77"/>
              </a:rPr>
              <a:t>no symptoms required.</a:t>
            </a:r>
          </a:p>
        </p:txBody>
      </p:sp>
      <p:sp>
        <p:nvSpPr>
          <p:cNvPr id="5" name="Rectangle 4">
            <a:extLst>
              <a:ext uri="{FF2B5EF4-FFF2-40B4-BE49-F238E27FC236}">
                <a16:creationId xmlns:a16="http://schemas.microsoft.com/office/drawing/2014/main" id="{DE9A8F6A-4A88-5041-BA94-3C9C52C13470}"/>
              </a:ext>
            </a:extLst>
          </p:cNvPr>
          <p:cNvSpPr/>
          <p:nvPr/>
        </p:nvSpPr>
        <p:spPr>
          <a:xfrm>
            <a:off x="0" y="0"/>
            <a:ext cx="2857583" cy="51435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C9CC61-89D5-D14E-9031-9CEA6AFBFA62}"/>
              </a:ext>
            </a:extLst>
          </p:cNvPr>
          <p:cNvSpPr txBox="1"/>
          <p:nvPr/>
        </p:nvSpPr>
        <p:spPr>
          <a:xfrm>
            <a:off x="3070416" y="1181686"/>
            <a:ext cx="5762561" cy="2031325"/>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The college is offering free testing for employees and students. Free testing is also available at many sites in Colorado Springs, including:</a:t>
            </a:r>
          </a:p>
          <a:p>
            <a:endParaRPr lang="en-US"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El Paso County Public Health South in Fountain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Chapel Hills Mall</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Citadel Mall</a:t>
            </a:r>
          </a:p>
        </p:txBody>
      </p:sp>
    </p:spTree>
    <p:extLst>
      <p:ext uri="{BB962C8B-B14F-4D97-AF65-F5344CB8AC3E}">
        <p14:creationId xmlns:p14="http://schemas.microsoft.com/office/powerpoint/2010/main" val="296088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9AC358-7572-CD45-B5D9-C68DCFABDDF1}"/>
              </a:ext>
            </a:extLst>
          </p:cNvPr>
          <p:cNvSpPr txBox="1"/>
          <p:nvPr/>
        </p:nvSpPr>
        <p:spPr>
          <a:xfrm>
            <a:off x="0" y="703434"/>
            <a:ext cx="6210886" cy="461665"/>
          </a:xfrm>
          <a:prstGeom prst="rect">
            <a:avLst/>
          </a:prstGeom>
          <a:solidFill>
            <a:srgbClr val="0084A2"/>
          </a:solidFill>
        </p:spPr>
        <p:txBody>
          <a:bodyPr wrap="square" rtlCol="0">
            <a:spAutoFit/>
          </a:bodyPr>
          <a:lstStyle/>
          <a:p>
            <a:r>
              <a:rPr lang="en-US" sz="2400" spc="300" dirty="0">
                <a:solidFill>
                  <a:schemeClr val="bg1"/>
                </a:solidFill>
                <a:latin typeface="Montserrat Medium" pitchFamily="50" charset="0"/>
                <a:cs typeface="Montserrat Black"/>
              </a:rPr>
              <a:t>CAPITAL PROJECTS: UPCOMING</a:t>
            </a:r>
          </a:p>
        </p:txBody>
      </p:sp>
      <p:sp>
        <p:nvSpPr>
          <p:cNvPr id="5" name="TextBox 4">
            <a:extLst>
              <a:ext uri="{FF2B5EF4-FFF2-40B4-BE49-F238E27FC236}">
                <a16:creationId xmlns:a16="http://schemas.microsoft.com/office/drawing/2014/main" id="{C5781A1D-6035-F147-95CB-C46D2D9F4DB9}"/>
              </a:ext>
            </a:extLst>
          </p:cNvPr>
          <p:cNvSpPr txBox="1"/>
          <p:nvPr/>
        </p:nvSpPr>
        <p:spPr>
          <a:xfrm>
            <a:off x="203982" y="1723293"/>
            <a:ext cx="3671667" cy="267765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Learning Commons at DTSC</a:t>
            </a:r>
            <a:br>
              <a:rPr lang="en-US" dirty="0">
                <a:latin typeface="Roboto" panose="02000000000000000000" pitchFamily="2" charset="0"/>
                <a:ea typeface="Roboto" panose="02000000000000000000" pitchFamily="2" charset="0"/>
                <a:cs typeface="Roboto" panose="02000000000000000000" pitchFamily="2" charset="0"/>
              </a:rPr>
            </a:br>
            <a:r>
              <a:rPr lang="en-US" sz="1400" dirty="0">
                <a:latin typeface="Roboto" panose="02000000000000000000" pitchFamily="2" charset="0"/>
                <a:ea typeface="Roboto" panose="02000000000000000000" pitchFamily="2" charset="0"/>
                <a:cs typeface="Roboto" panose="02000000000000000000" pitchFamily="2" charset="0"/>
              </a:rPr>
              <a:t>(in design phase, target August, 2022)</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CHES, Phase II</a:t>
            </a:r>
            <a:br>
              <a:rPr lang="en-US" dirty="0">
                <a:latin typeface="Roboto" panose="02000000000000000000" pitchFamily="2" charset="0"/>
                <a:ea typeface="Roboto" panose="02000000000000000000" pitchFamily="2" charset="0"/>
                <a:cs typeface="Roboto" panose="02000000000000000000" pitchFamily="2" charset="0"/>
              </a:rPr>
            </a:br>
            <a:r>
              <a:rPr lang="en-US" sz="1400" dirty="0">
                <a:latin typeface="Roboto" panose="02000000000000000000" pitchFamily="2" charset="0"/>
                <a:ea typeface="Roboto" panose="02000000000000000000" pitchFamily="2" charset="0"/>
                <a:cs typeface="Roboto" panose="02000000000000000000" pitchFamily="2" charset="0"/>
              </a:rPr>
              <a:t>(in construction, target August, 2022)</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Breckenridge restroom upgrade </a:t>
            </a:r>
            <a:r>
              <a:rPr lang="en-US" sz="1400" dirty="0">
                <a:latin typeface="Roboto" panose="02000000000000000000" pitchFamily="2" charset="0"/>
                <a:ea typeface="Roboto" panose="02000000000000000000" pitchFamily="2" charset="0"/>
                <a:cs typeface="Roboto" panose="02000000000000000000" pitchFamily="2" charset="0"/>
              </a:rPr>
              <a:t>(TBD)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Wayfinding and signage </a:t>
            </a:r>
            <a:r>
              <a:rPr lang="en-US" sz="1400" dirty="0">
                <a:latin typeface="Roboto" panose="02000000000000000000" pitchFamily="2" charset="0"/>
                <a:ea typeface="Roboto" panose="02000000000000000000" pitchFamily="2" charset="0"/>
                <a:cs typeface="Roboto" panose="02000000000000000000" pitchFamily="2" charset="0"/>
              </a:rPr>
              <a:t>(TBD)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First Responder Emergency Education Complex </a:t>
            </a:r>
            <a:r>
              <a:rPr lang="en-US" sz="1100" dirty="0">
                <a:latin typeface="Roboto" panose="02000000000000000000" pitchFamily="2" charset="0"/>
                <a:ea typeface="Roboto" panose="02000000000000000000" pitchFamily="2" charset="0"/>
                <a:cs typeface="Roboto" panose="02000000000000000000" pitchFamily="2" charset="0"/>
              </a:rPr>
              <a:t>(TBD)</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C517E0E3-957A-5C45-9D98-19DD80BBCA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5649" y="1608454"/>
            <a:ext cx="5264340" cy="2654105"/>
          </a:xfrm>
          <a:prstGeom prst="rect">
            <a:avLst/>
          </a:prstGeom>
        </p:spPr>
      </p:pic>
    </p:spTree>
    <p:extLst>
      <p:ext uri="{BB962C8B-B14F-4D97-AF65-F5344CB8AC3E}">
        <p14:creationId xmlns:p14="http://schemas.microsoft.com/office/powerpoint/2010/main" val="23339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197A5-7560-EE49-B0EA-608D4573FCC8}"/>
              </a:ext>
            </a:extLst>
          </p:cNvPr>
          <p:cNvSpPr>
            <a:spLocks noGrp="1"/>
          </p:cNvSpPr>
          <p:nvPr>
            <p:ph idx="1"/>
          </p:nvPr>
        </p:nvSpPr>
        <p:spPr>
          <a:xfrm>
            <a:off x="302455" y="1509830"/>
            <a:ext cx="5695951" cy="1348146"/>
          </a:xfrm>
        </p:spPr>
        <p:txBody>
          <a:bodyPr>
            <a:normAutofit fontScale="92500" lnSpcReduction="20000"/>
          </a:bodyPr>
          <a:lstStyle/>
          <a:p>
            <a:pPr marL="0" indent="0">
              <a:buNone/>
            </a:pPr>
            <a:r>
              <a:rPr lang="en-US" sz="1800" dirty="0">
                <a:solidFill>
                  <a:srgbClr val="669B40"/>
                </a:solidFill>
                <a:latin typeface="Roboto Medium" panose="02000000000000000000" pitchFamily="2" charset="0"/>
                <a:ea typeface="Roboto Medium" panose="02000000000000000000" pitchFamily="2" charset="0"/>
                <a:cs typeface="Roboto Medium" panose="02000000000000000000" pitchFamily="2" charset="0"/>
              </a:rPr>
              <a:t>Ideas to relieve parking:</a:t>
            </a:r>
          </a:p>
          <a:p>
            <a:r>
              <a:rPr lang="en-US" sz="1800" dirty="0">
                <a:latin typeface="Roboto" panose="02000000000000000000" pitchFamily="2" charset="0"/>
                <a:ea typeface="Roboto" panose="02000000000000000000" pitchFamily="2" charset="0"/>
                <a:cs typeface="Roboto" panose="02000000000000000000" pitchFamily="2" charset="0"/>
              </a:rPr>
              <a:t>Shuttle from Rampart</a:t>
            </a:r>
          </a:p>
          <a:p>
            <a:r>
              <a:rPr lang="en-US" sz="1800" dirty="0">
                <a:latin typeface="Roboto" panose="02000000000000000000" pitchFamily="2" charset="0"/>
                <a:ea typeface="Roboto" panose="02000000000000000000" pitchFamily="2" charset="0"/>
                <a:cs typeface="Roboto" panose="02000000000000000000" pitchFamily="2" charset="0"/>
              </a:rPr>
              <a:t>Dedicated spaces for carpooling</a:t>
            </a:r>
          </a:p>
          <a:p>
            <a:r>
              <a:rPr lang="en-US" sz="1800" dirty="0">
                <a:latin typeface="Roboto" panose="02000000000000000000" pitchFamily="2" charset="0"/>
                <a:ea typeface="Roboto" panose="02000000000000000000" pitchFamily="2" charset="0"/>
                <a:cs typeface="Roboto" panose="02000000000000000000" pitchFamily="2" charset="0"/>
              </a:rPr>
              <a:t>Partnerships with nearby businesses and New Life</a:t>
            </a:r>
          </a:p>
          <a:p>
            <a:r>
              <a:rPr lang="en-US" sz="1800" dirty="0">
                <a:latin typeface="Roboto" panose="02000000000000000000" pitchFamily="2" charset="0"/>
                <a:ea typeface="Roboto" panose="02000000000000000000" pitchFamily="2" charset="0"/>
                <a:cs typeface="Roboto" panose="02000000000000000000" pitchFamily="2" charset="0"/>
              </a:rPr>
              <a:t>Autonomous e-shuttles, i.e. School of Mines</a:t>
            </a:r>
          </a:p>
        </p:txBody>
      </p:sp>
      <p:sp>
        <p:nvSpPr>
          <p:cNvPr id="5" name="TextBox 4">
            <a:extLst>
              <a:ext uri="{FF2B5EF4-FFF2-40B4-BE49-F238E27FC236}">
                <a16:creationId xmlns:a16="http://schemas.microsoft.com/office/drawing/2014/main" id="{A4908D60-F1DD-BD46-AEB8-898D253F191D}"/>
              </a:ext>
            </a:extLst>
          </p:cNvPr>
          <p:cNvSpPr txBox="1"/>
          <p:nvPr/>
        </p:nvSpPr>
        <p:spPr>
          <a:xfrm>
            <a:off x="302455" y="766926"/>
            <a:ext cx="6773593" cy="415498"/>
          </a:xfrm>
          <a:prstGeom prst="rect">
            <a:avLst/>
          </a:prstGeom>
          <a:noFill/>
        </p:spPr>
        <p:txBody>
          <a:bodyPr wrap="square" rtlCol="0">
            <a:spAutoFit/>
          </a:bodyPr>
          <a:lstStyle/>
          <a:p>
            <a:r>
              <a:rPr lang="en-US" sz="2100" spc="300" dirty="0">
                <a:solidFill>
                  <a:srgbClr val="669B40"/>
                </a:solidFill>
                <a:latin typeface="Montserrat Medium" pitchFamily="50" charset="0"/>
                <a:cs typeface="Montserrat Black"/>
              </a:rPr>
              <a:t>CONSTRUCTION / PARKING AT CHES</a:t>
            </a:r>
          </a:p>
        </p:txBody>
      </p:sp>
      <p:sp>
        <p:nvSpPr>
          <p:cNvPr id="2" name="Rectangle 1">
            <a:extLst>
              <a:ext uri="{FF2B5EF4-FFF2-40B4-BE49-F238E27FC236}">
                <a16:creationId xmlns:a16="http://schemas.microsoft.com/office/drawing/2014/main" id="{83C4D33F-D8BE-784B-89D9-6EE99D41607C}"/>
              </a:ext>
            </a:extLst>
          </p:cNvPr>
          <p:cNvSpPr/>
          <p:nvPr/>
        </p:nvSpPr>
        <p:spPr>
          <a:xfrm>
            <a:off x="7097151" y="1"/>
            <a:ext cx="2046849" cy="5143500"/>
          </a:xfrm>
          <a:prstGeom prst="rect">
            <a:avLst/>
          </a:prstGeom>
          <a:solidFill>
            <a:srgbClr val="F7B5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FC1EE8-1E9C-7B48-A04F-B4667F23CEFE}"/>
              </a:ext>
            </a:extLst>
          </p:cNvPr>
          <p:cNvSpPr/>
          <p:nvPr/>
        </p:nvSpPr>
        <p:spPr>
          <a:xfrm>
            <a:off x="6108895" y="1527224"/>
            <a:ext cx="2089052" cy="2089052"/>
          </a:xfrm>
          <a:prstGeom prst="ellipse">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A60130-0302-D34E-8862-D1E401514A6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47525" y="1965854"/>
            <a:ext cx="1211791" cy="1211791"/>
          </a:xfrm>
          <a:prstGeom prst="rect">
            <a:avLst/>
          </a:prstGeom>
        </p:spPr>
      </p:pic>
    </p:spTree>
    <p:extLst>
      <p:ext uri="{BB962C8B-B14F-4D97-AF65-F5344CB8AC3E}">
        <p14:creationId xmlns:p14="http://schemas.microsoft.com/office/powerpoint/2010/main" val="7298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 y="3128483"/>
            <a:ext cx="4726744" cy="523220"/>
          </a:xfrm>
          <a:prstGeom prst="rect">
            <a:avLst/>
          </a:prstGeom>
          <a:solidFill>
            <a:srgbClr val="669B40"/>
          </a:solidFill>
        </p:spPr>
        <p:txBody>
          <a:bodyPr wrap="square" rtlCol="0">
            <a:spAutoFit/>
          </a:bodyPr>
          <a:lstStyle/>
          <a:p>
            <a:r>
              <a:rPr lang="en-US" sz="2800" spc="300" dirty="0">
                <a:solidFill>
                  <a:schemeClr val="bg1"/>
                </a:solidFill>
                <a:latin typeface="Montserrat Medium" pitchFamily="50" charset="0"/>
                <a:cs typeface="Montserrat Black"/>
              </a:rPr>
              <a:t>NEW PARTNERSHIPS</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32452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9AC358-7572-CD45-B5D9-C68DCFABDDF1}"/>
              </a:ext>
            </a:extLst>
          </p:cNvPr>
          <p:cNvSpPr txBox="1"/>
          <p:nvPr/>
        </p:nvSpPr>
        <p:spPr>
          <a:xfrm>
            <a:off x="-1" y="464284"/>
            <a:ext cx="7420709" cy="461665"/>
          </a:xfrm>
          <a:prstGeom prst="rect">
            <a:avLst/>
          </a:prstGeom>
          <a:solidFill>
            <a:srgbClr val="D41A68"/>
          </a:solidFill>
        </p:spPr>
        <p:txBody>
          <a:bodyPr wrap="square" rtlCol="0">
            <a:spAutoFit/>
          </a:bodyPr>
          <a:lstStyle/>
          <a:p>
            <a:r>
              <a:rPr lang="en-US" sz="2400" spc="300" dirty="0">
                <a:solidFill>
                  <a:schemeClr val="bg1"/>
                </a:solidFill>
                <a:latin typeface="Montserrat Medium" pitchFamily="50" charset="0"/>
                <a:cs typeface="Montserrat Black"/>
              </a:rPr>
              <a:t>COLORADO PUBLIC RADIO AND KEPC</a:t>
            </a:r>
          </a:p>
        </p:txBody>
      </p:sp>
      <p:sp>
        <p:nvSpPr>
          <p:cNvPr id="5" name="TextBox 4">
            <a:extLst>
              <a:ext uri="{FF2B5EF4-FFF2-40B4-BE49-F238E27FC236}">
                <a16:creationId xmlns:a16="http://schemas.microsoft.com/office/drawing/2014/main" id="{C5781A1D-6035-F147-95CB-C46D2D9F4DB9}"/>
              </a:ext>
            </a:extLst>
          </p:cNvPr>
          <p:cNvSpPr txBox="1"/>
          <p:nvPr/>
        </p:nvSpPr>
        <p:spPr>
          <a:xfrm>
            <a:off x="211017" y="1343465"/>
            <a:ext cx="4557931" cy="3077766"/>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A signal trade that gives our old signal at 89.7 FM to Colorado Public Radio and moves our rebooted </a:t>
            </a:r>
            <a:r>
              <a:rPr lang="en-US" dirty="0" err="1">
                <a:latin typeface="Roboto" panose="02000000000000000000" pitchFamily="2" charset="0"/>
                <a:ea typeface="Roboto" panose="02000000000000000000" pitchFamily="2" charset="0"/>
                <a:cs typeface="Roboto" panose="02000000000000000000" pitchFamily="2" charset="0"/>
              </a:rPr>
              <a:t>eXtra</a:t>
            </a:r>
            <a:r>
              <a:rPr lang="en-US" dirty="0">
                <a:latin typeface="Roboto" panose="02000000000000000000" pitchFamily="2" charset="0"/>
                <a:ea typeface="Roboto" panose="02000000000000000000" pitchFamily="2" charset="0"/>
                <a:cs typeface="Roboto" panose="02000000000000000000" pitchFamily="2" charset="0"/>
              </a:rPr>
              <a:t> Music station to 102.1 FM and 1490 AM will provide the college with: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Internships on KRCC and CPR's new indie music station.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Five years worth of free public service spots on both stations.</a:t>
            </a:r>
          </a:p>
          <a:p>
            <a:br>
              <a:rPr lang="en-US" dirty="0">
                <a:latin typeface="Roboto" panose="02000000000000000000" pitchFamily="2" charset="0"/>
                <a:ea typeface="Roboto" panose="02000000000000000000" pitchFamily="2" charset="0"/>
                <a:cs typeface="Roboto" panose="02000000000000000000" pitchFamily="2" charset="0"/>
              </a:rPr>
            </a:br>
            <a:endParaRPr lang="en-US" sz="140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65F0B20A-9D42-DA42-AD07-BC96B51F816E}"/>
              </a:ext>
            </a:extLst>
          </p:cNvPr>
          <p:cNvPicPr>
            <a:picLocks noChangeAspect="1"/>
          </p:cNvPicPr>
          <p:nvPr/>
        </p:nvPicPr>
        <p:blipFill>
          <a:blip r:embed="rId2"/>
          <a:srcRect/>
          <a:stretch/>
        </p:blipFill>
        <p:spPr>
          <a:xfrm>
            <a:off x="5068045" y="1252218"/>
            <a:ext cx="3675025" cy="2799275"/>
          </a:xfrm>
          <a:prstGeom prst="rect">
            <a:avLst/>
          </a:prstGeom>
        </p:spPr>
      </p:pic>
    </p:spTree>
    <p:extLst>
      <p:ext uri="{BB962C8B-B14F-4D97-AF65-F5344CB8AC3E}">
        <p14:creationId xmlns:p14="http://schemas.microsoft.com/office/powerpoint/2010/main" val="30742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393DE-D8C8-3F45-B9EC-319D52E40DEE}"/>
              </a:ext>
            </a:extLst>
          </p:cNvPr>
          <p:cNvSpPr/>
          <p:nvPr/>
        </p:nvSpPr>
        <p:spPr>
          <a:xfrm>
            <a:off x="456621" y="448971"/>
            <a:ext cx="4152391" cy="4285898"/>
          </a:xfrm>
          <a:prstGeom prst="rect">
            <a:avLst/>
          </a:prstGeom>
          <a:solidFill>
            <a:srgbClr val="284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5" name="TextBox 4">
            <a:extLst>
              <a:ext uri="{FF2B5EF4-FFF2-40B4-BE49-F238E27FC236}">
                <a16:creationId xmlns:a16="http://schemas.microsoft.com/office/drawing/2014/main" id="{B4413DFE-4093-D741-8466-7963B3AFEB77}"/>
              </a:ext>
            </a:extLst>
          </p:cNvPr>
          <p:cNvSpPr txBox="1"/>
          <p:nvPr/>
        </p:nvSpPr>
        <p:spPr>
          <a:xfrm>
            <a:off x="651059" y="816269"/>
            <a:ext cx="3763514" cy="830997"/>
          </a:xfrm>
          <a:prstGeom prst="rect">
            <a:avLst/>
          </a:prstGeom>
          <a:noFill/>
        </p:spPr>
        <p:txBody>
          <a:bodyPr wrap="square" rtlCol="0">
            <a:spAutoFit/>
          </a:bodyPr>
          <a:lstStyle/>
          <a:p>
            <a:r>
              <a:rPr lang="en-US" sz="2400" dirty="0">
                <a:solidFill>
                  <a:schemeClr val="bg1"/>
                </a:solidFill>
                <a:latin typeface="Montserrat" pitchFamily="2" charset="0"/>
                <a:cs typeface="Montserrat Black"/>
              </a:rPr>
              <a:t>CYBERSECURITY PUENTE PROGRAM</a:t>
            </a:r>
          </a:p>
        </p:txBody>
      </p:sp>
      <p:sp>
        <p:nvSpPr>
          <p:cNvPr id="6" name="TextBox 5">
            <a:extLst>
              <a:ext uri="{FF2B5EF4-FFF2-40B4-BE49-F238E27FC236}">
                <a16:creationId xmlns:a16="http://schemas.microsoft.com/office/drawing/2014/main" id="{6F6F371C-4D30-6143-9154-A7C8FF66C793}"/>
              </a:ext>
            </a:extLst>
          </p:cNvPr>
          <p:cNvSpPr txBox="1"/>
          <p:nvPr/>
        </p:nvSpPr>
        <p:spPr>
          <a:xfrm>
            <a:off x="651059" y="1786558"/>
            <a:ext cx="3763514" cy="1323439"/>
          </a:xfrm>
          <a:prstGeom prst="rect">
            <a:avLst/>
          </a:prstGeom>
          <a:noFill/>
        </p:spPr>
        <p:txBody>
          <a:bodyPr wrap="square" rtlCol="0">
            <a:spAutoFit/>
          </a:bodyPr>
          <a:lstStyle/>
          <a:p>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This grant-funded initiative that partners with CSU-Pueblo, Pueblo Community College, and area high schools to recruit more women and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LatinX</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students into Cybersecurity.</a:t>
            </a:r>
          </a:p>
        </p:txBody>
      </p:sp>
      <p:sp>
        <p:nvSpPr>
          <p:cNvPr id="7" name="Rectangle 6">
            <a:extLst>
              <a:ext uri="{FF2B5EF4-FFF2-40B4-BE49-F238E27FC236}">
                <a16:creationId xmlns:a16="http://schemas.microsoft.com/office/drawing/2014/main" id="{80542EC3-98A3-C548-A15E-10B688016658}"/>
              </a:ext>
            </a:extLst>
          </p:cNvPr>
          <p:cNvSpPr/>
          <p:nvPr/>
        </p:nvSpPr>
        <p:spPr>
          <a:xfrm>
            <a:off x="4729466" y="448971"/>
            <a:ext cx="4152391" cy="4285898"/>
          </a:xfrm>
          <a:prstGeom prst="rect">
            <a:avLst/>
          </a:prstGeom>
          <a:solidFill>
            <a:srgbClr val="EE26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10" name="TextBox 9">
            <a:extLst>
              <a:ext uri="{FF2B5EF4-FFF2-40B4-BE49-F238E27FC236}">
                <a16:creationId xmlns:a16="http://schemas.microsoft.com/office/drawing/2014/main" id="{85E36B96-03BD-BA45-B158-D997354CEBF6}"/>
              </a:ext>
            </a:extLst>
          </p:cNvPr>
          <p:cNvSpPr txBox="1"/>
          <p:nvPr/>
        </p:nvSpPr>
        <p:spPr>
          <a:xfrm>
            <a:off x="4976875" y="816269"/>
            <a:ext cx="3763514" cy="830997"/>
          </a:xfrm>
          <a:prstGeom prst="rect">
            <a:avLst/>
          </a:prstGeom>
          <a:noFill/>
        </p:spPr>
        <p:txBody>
          <a:bodyPr wrap="square" rtlCol="0">
            <a:spAutoFit/>
          </a:bodyPr>
          <a:lstStyle/>
          <a:p>
            <a:r>
              <a:rPr lang="en-US" sz="2400" dirty="0">
                <a:solidFill>
                  <a:schemeClr val="bg1"/>
                </a:solidFill>
                <a:latin typeface="Montserrat" pitchFamily="2" charset="0"/>
                <a:cs typeface="Montserrat Black"/>
              </a:rPr>
              <a:t>EARLY CHILDHOOD EDUCATION</a:t>
            </a:r>
          </a:p>
        </p:txBody>
      </p:sp>
      <p:sp>
        <p:nvSpPr>
          <p:cNvPr id="11" name="TextBox 10">
            <a:extLst>
              <a:ext uri="{FF2B5EF4-FFF2-40B4-BE49-F238E27FC236}">
                <a16:creationId xmlns:a16="http://schemas.microsoft.com/office/drawing/2014/main" id="{CCBAA9AD-68EE-2242-BDF5-C382B09AC9F9}"/>
              </a:ext>
            </a:extLst>
          </p:cNvPr>
          <p:cNvSpPr txBox="1"/>
          <p:nvPr/>
        </p:nvSpPr>
        <p:spPr>
          <a:xfrm>
            <a:off x="4976875" y="1786558"/>
            <a:ext cx="3763514" cy="2800767"/>
          </a:xfrm>
          <a:prstGeom prst="rect">
            <a:avLst/>
          </a:prstGeom>
          <a:noFill/>
        </p:spPr>
        <p:txBody>
          <a:bodyPr wrap="square" rtlCol="0">
            <a:spAutoFit/>
          </a:bodyPr>
          <a:lstStyle/>
          <a:p>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Joint initiative to promote the field of early childhood with our partners in the field:</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Joint Initiatives for Youth and Families</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Early Connections</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CPCD</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Pikes Peak Workforce Center</a:t>
            </a:r>
          </a:p>
          <a:p>
            <a:pPr algn="ctr"/>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A new ECE apprenticeship</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program starts this spring.</a:t>
            </a:r>
          </a:p>
        </p:txBody>
      </p:sp>
    </p:spTree>
    <p:extLst>
      <p:ext uri="{BB962C8B-B14F-4D97-AF65-F5344CB8AC3E}">
        <p14:creationId xmlns:p14="http://schemas.microsoft.com/office/powerpoint/2010/main" val="37202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 y="3128483"/>
            <a:ext cx="1965715" cy="523220"/>
          </a:xfrm>
          <a:prstGeom prst="rect">
            <a:avLst/>
          </a:prstGeom>
          <a:solidFill>
            <a:srgbClr val="0084A2"/>
          </a:solidFill>
        </p:spPr>
        <p:txBody>
          <a:bodyPr wrap="square" rtlCol="0">
            <a:spAutoFit/>
          </a:bodyPr>
          <a:lstStyle/>
          <a:p>
            <a:r>
              <a:rPr lang="en-US" sz="2800" spc="300" dirty="0">
                <a:solidFill>
                  <a:schemeClr val="bg1"/>
                </a:solidFill>
                <a:latin typeface="Montserrat Medium" pitchFamily="50" charset="0"/>
                <a:cs typeface="Montserrat Black"/>
              </a:rPr>
              <a:t>KUDOS</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31623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575626-92BA-F34C-959E-4D3CD78624DA}"/>
              </a:ext>
            </a:extLst>
          </p:cNvPr>
          <p:cNvSpPr/>
          <p:nvPr/>
        </p:nvSpPr>
        <p:spPr>
          <a:xfrm>
            <a:off x="0" y="0"/>
            <a:ext cx="4262511" cy="5143500"/>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B68151-809E-C64C-9754-A578C6F93107}"/>
              </a:ext>
            </a:extLst>
          </p:cNvPr>
          <p:cNvSpPr txBox="1"/>
          <p:nvPr/>
        </p:nvSpPr>
        <p:spPr>
          <a:xfrm>
            <a:off x="3764718" y="683188"/>
            <a:ext cx="2933538" cy="461665"/>
          </a:xfrm>
          <a:prstGeom prst="rect">
            <a:avLst/>
          </a:prstGeom>
          <a:solidFill>
            <a:srgbClr val="A6CA4F"/>
          </a:solidFill>
        </p:spPr>
        <p:txBody>
          <a:bodyPr wrap="square" rtlCol="0">
            <a:spAutoFit/>
          </a:bodyPr>
          <a:lstStyle/>
          <a:p>
            <a:r>
              <a:rPr lang="en-US" sz="2400" spc="300" dirty="0">
                <a:solidFill>
                  <a:srgbClr val="28415A"/>
                </a:solidFill>
                <a:latin typeface="Montserrat Medium" pitchFamily="50" charset="0"/>
                <a:cs typeface="Montserrat Black"/>
              </a:rPr>
              <a:t>CYBER CLUB</a:t>
            </a:r>
          </a:p>
        </p:txBody>
      </p:sp>
      <p:sp>
        <p:nvSpPr>
          <p:cNvPr id="2" name="TextBox 1">
            <a:extLst>
              <a:ext uri="{FF2B5EF4-FFF2-40B4-BE49-F238E27FC236}">
                <a16:creationId xmlns:a16="http://schemas.microsoft.com/office/drawing/2014/main" id="{051A29DE-317D-6744-A000-A5C9D68DEA54}"/>
              </a:ext>
            </a:extLst>
          </p:cNvPr>
          <p:cNvSpPr txBox="1"/>
          <p:nvPr/>
        </p:nvSpPr>
        <p:spPr>
          <a:xfrm>
            <a:off x="4403834" y="1291438"/>
            <a:ext cx="4192292" cy="1477328"/>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PPCC is ranked first in Colorado (39th in the USA behind only two other community colleges) in the Fall 2021 National Cybersecurity League Power Rankings. </a:t>
            </a:r>
          </a:p>
        </p:txBody>
      </p:sp>
    </p:spTree>
    <p:extLst>
      <p:ext uri="{BB962C8B-B14F-4D97-AF65-F5344CB8AC3E}">
        <p14:creationId xmlns:p14="http://schemas.microsoft.com/office/powerpoint/2010/main" val="17738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8D2CC-0AEB-B045-9891-31757D229625}"/>
              </a:ext>
            </a:extLst>
          </p:cNvPr>
          <p:cNvSpPr>
            <a:spLocks noGrp="1"/>
          </p:cNvSpPr>
          <p:nvPr>
            <p:ph idx="1"/>
          </p:nvPr>
        </p:nvSpPr>
        <p:spPr>
          <a:xfrm>
            <a:off x="2651715" y="874514"/>
            <a:ext cx="6061361" cy="3394472"/>
          </a:xfrm>
        </p:spPr>
        <p:txBody>
          <a:bodyPr>
            <a:noAutofit/>
          </a:bodyPr>
          <a:lstStyle/>
          <a:p>
            <a:r>
              <a:rPr lang="en-US" sz="1600" dirty="0">
                <a:latin typeface="Roboto" panose="02000000000000000000" pitchFamily="2" charset="0"/>
                <a:ea typeface="Roboto" panose="02000000000000000000" pitchFamily="2" charset="0"/>
                <a:cs typeface="Roboto" panose="02000000000000000000" pitchFamily="2" charset="0"/>
              </a:rPr>
              <a:t>The Centennial Campus Child Development Center  has been reaccredited by the National Association for the Education of Young Children. The accreditation is good for 5 years.  The center received an overall score of 96.4% and is considered to be in the top 25% of all programs in the nation evaluated by the National Association.</a:t>
            </a:r>
            <a:br>
              <a:rPr lang="en-US" sz="1600" dirty="0">
                <a:latin typeface="Roboto" panose="02000000000000000000" pitchFamily="2" charset="0"/>
                <a:ea typeface="Roboto" panose="02000000000000000000" pitchFamily="2" charset="0"/>
                <a:cs typeface="Roboto" panose="02000000000000000000" pitchFamily="2" charset="0"/>
              </a:rPr>
            </a:br>
            <a:endParaRPr lang="en-US" sz="1600" dirty="0">
              <a:latin typeface="Roboto" panose="02000000000000000000" pitchFamily="2" charset="0"/>
              <a:ea typeface="Roboto" panose="02000000000000000000" pitchFamily="2" charset="0"/>
              <a:cs typeface="Roboto" panose="02000000000000000000" pitchFamily="2" charset="0"/>
            </a:endParaRPr>
          </a:p>
          <a:p>
            <a:r>
              <a:rPr lang="en-US" sz="1600" dirty="0">
                <a:latin typeface="Roboto" panose="02000000000000000000" pitchFamily="2" charset="0"/>
                <a:ea typeface="Roboto" panose="02000000000000000000" pitchFamily="2" charset="0"/>
                <a:cs typeface="Roboto" panose="02000000000000000000" pitchFamily="2" charset="0"/>
              </a:rPr>
              <a:t>The first two cohorts of Surgical Technology students achieved 100% pass rate on national certification exams.</a:t>
            </a:r>
          </a:p>
          <a:p>
            <a:pPr marL="0" indent="0">
              <a:buNone/>
            </a:pPr>
            <a:endParaRPr lang="en-US" sz="1600" dirty="0">
              <a:latin typeface="Roboto" panose="02000000000000000000" pitchFamily="2" charset="0"/>
              <a:ea typeface="Roboto" panose="02000000000000000000" pitchFamily="2" charset="0"/>
              <a:cs typeface="Roboto" panose="02000000000000000000" pitchFamily="2" charset="0"/>
            </a:endParaRPr>
          </a:p>
          <a:p>
            <a:r>
              <a:rPr lang="en-US" sz="1600" dirty="0">
                <a:latin typeface="Roboto" panose="02000000000000000000" pitchFamily="2" charset="0"/>
                <a:ea typeface="Roboto" panose="02000000000000000000" pitchFamily="2" charset="0"/>
                <a:cs typeface="Roboto" panose="02000000000000000000" pitchFamily="2" charset="0"/>
              </a:rPr>
              <a:t>Nursing BSN program officially accredited by CCNE</a:t>
            </a:r>
            <a:br>
              <a:rPr lang="en-US" sz="1600" dirty="0">
                <a:latin typeface="Roboto" panose="02000000000000000000" pitchFamily="2" charset="0"/>
                <a:ea typeface="Roboto" panose="02000000000000000000" pitchFamily="2" charset="0"/>
                <a:cs typeface="Roboto" panose="02000000000000000000" pitchFamily="2" charset="0"/>
              </a:rPr>
            </a:b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9B5F8D80-D1C1-C94A-AC95-008C18555BDD}"/>
              </a:ext>
            </a:extLst>
          </p:cNvPr>
          <p:cNvSpPr/>
          <p:nvPr/>
        </p:nvSpPr>
        <p:spPr>
          <a:xfrm>
            <a:off x="0" y="0"/>
            <a:ext cx="1336431" cy="5143500"/>
          </a:xfrm>
          <a:prstGeom prst="rect">
            <a:avLst/>
          </a:prstGeom>
          <a:solidFill>
            <a:srgbClr val="2841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2962EE6-8B7C-5042-838C-7E0E5528EDAE}"/>
              </a:ext>
            </a:extLst>
          </p:cNvPr>
          <p:cNvSpPr txBox="1"/>
          <p:nvPr/>
        </p:nvSpPr>
        <p:spPr>
          <a:xfrm>
            <a:off x="441106" y="324593"/>
            <a:ext cx="1666218" cy="461665"/>
          </a:xfrm>
          <a:prstGeom prst="rect">
            <a:avLst/>
          </a:prstGeom>
          <a:solidFill>
            <a:srgbClr val="669B40"/>
          </a:solidFill>
        </p:spPr>
        <p:txBody>
          <a:bodyPr wrap="square" rtlCol="0">
            <a:spAutoFit/>
          </a:bodyPr>
          <a:lstStyle/>
          <a:p>
            <a:r>
              <a:rPr lang="en-US" sz="2400" spc="300" dirty="0">
                <a:solidFill>
                  <a:schemeClr val="bg1"/>
                </a:solidFill>
                <a:latin typeface="Montserrat Medium" pitchFamily="50" charset="0"/>
                <a:cs typeface="Montserrat Black"/>
              </a:rPr>
              <a:t>KUDOS</a:t>
            </a:r>
          </a:p>
        </p:txBody>
      </p:sp>
      <p:sp>
        <p:nvSpPr>
          <p:cNvPr id="8" name="Oval 7">
            <a:extLst>
              <a:ext uri="{FF2B5EF4-FFF2-40B4-BE49-F238E27FC236}">
                <a16:creationId xmlns:a16="http://schemas.microsoft.com/office/drawing/2014/main" id="{3416CB58-1B56-1B4B-A567-EEBB5E82FBA1}"/>
              </a:ext>
            </a:extLst>
          </p:cNvPr>
          <p:cNvSpPr/>
          <p:nvPr/>
        </p:nvSpPr>
        <p:spPr>
          <a:xfrm>
            <a:off x="184619" y="1453652"/>
            <a:ext cx="2089052" cy="2089052"/>
          </a:xfrm>
          <a:prstGeom prst="ellipse">
            <a:avLst/>
          </a:prstGeom>
          <a:solidFill>
            <a:srgbClr val="008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BD2D3B3-447B-1F47-8146-8529FE067B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453" y="1892282"/>
            <a:ext cx="1041382" cy="1211791"/>
          </a:xfrm>
          <a:prstGeom prst="rect">
            <a:avLst/>
          </a:prstGeom>
        </p:spPr>
      </p:pic>
    </p:spTree>
    <p:extLst>
      <p:ext uri="{BB962C8B-B14F-4D97-AF65-F5344CB8AC3E}">
        <p14:creationId xmlns:p14="http://schemas.microsoft.com/office/powerpoint/2010/main" val="4930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ACF91B-367E-5243-A81D-5B6B5D574194}"/>
              </a:ext>
            </a:extLst>
          </p:cNvPr>
          <p:cNvSpPr/>
          <p:nvPr/>
        </p:nvSpPr>
        <p:spPr>
          <a:xfrm>
            <a:off x="0" y="0"/>
            <a:ext cx="1336431" cy="5143500"/>
          </a:xfrm>
          <a:prstGeom prst="rect">
            <a:avLst/>
          </a:prstGeom>
          <a:solidFill>
            <a:srgbClr val="0158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5D6776-732F-F14E-86BA-3407F750859F}"/>
              </a:ext>
            </a:extLst>
          </p:cNvPr>
          <p:cNvSpPr txBox="1"/>
          <p:nvPr/>
        </p:nvSpPr>
        <p:spPr>
          <a:xfrm>
            <a:off x="399065" y="156428"/>
            <a:ext cx="5985210" cy="830997"/>
          </a:xfrm>
          <a:prstGeom prst="rect">
            <a:avLst/>
          </a:prstGeom>
          <a:solidFill>
            <a:srgbClr val="D41A68"/>
          </a:solidFill>
        </p:spPr>
        <p:txBody>
          <a:bodyPr wrap="square" rtlCol="0">
            <a:spAutoFit/>
          </a:bodyPr>
          <a:lstStyle/>
          <a:p>
            <a:r>
              <a:rPr lang="en-US" sz="2400" spc="300" dirty="0">
                <a:solidFill>
                  <a:schemeClr val="bg1"/>
                </a:solidFill>
                <a:latin typeface="Montserrat Medium" pitchFamily="50" charset="0"/>
                <a:cs typeface="Montserrat Black"/>
              </a:rPr>
              <a:t>2021 STAFF &amp; FACULTY EMPLOYEES OF THE YEAR</a:t>
            </a:r>
          </a:p>
        </p:txBody>
      </p:sp>
      <p:sp>
        <p:nvSpPr>
          <p:cNvPr id="9" name="AutoShape 2">
            <a:extLst>
              <a:ext uri="{FF2B5EF4-FFF2-40B4-BE49-F238E27FC236}">
                <a16:creationId xmlns:a16="http://schemas.microsoft.com/office/drawing/2014/main" id="{A9ADE078-2BA0-E54A-84D6-A1CC9E030B17}"/>
              </a:ext>
            </a:extLst>
          </p:cNvPr>
          <p:cNvSpPr>
            <a:spLocks noChangeAspect="1" noChangeArrowheads="1"/>
          </p:cNvSpPr>
          <p:nvPr/>
        </p:nvSpPr>
        <p:spPr bwMode="auto">
          <a:xfrm>
            <a:off x="552450" y="-65088"/>
            <a:ext cx="812800" cy="81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3">
            <a:extLst>
              <a:ext uri="{FF2B5EF4-FFF2-40B4-BE49-F238E27FC236}">
                <a16:creationId xmlns:a16="http://schemas.microsoft.com/office/drawing/2014/main" id="{2CAF9ACB-FB7A-D247-840E-6FD3BEEFCCA2}"/>
              </a:ext>
            </a:extLst>
          </p:cNvPr>
          <p:cNvSpPr>
            <a:spLocks noChangeArrowheads="1"/>
          </p:cNvSpPr>
          <p:nvPr/>
        </p:nvSpPr>
        <p:spPr bwMode="auto">
          <a:xfrm>
            <a:off x="1446041" y="1039178"/>
            <a:ext cx="7394996" cy="417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3155"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700" b="1" u="none" strike="noStrike" cap="none" normalizeH="0" baseline="0" dirty="0">
                <a:ln>
                  <a:noFill/>
                </a:ln>
                <a:solidFill>
                  <a:srgbClr val="28415A"/>
                </a:solidFill>
                <a:effectLst/>
                <a:latin typeface="Roboto Black" panose="02000000000000000000" pitchFamily="2" charset="0"/>
                <a:ea typeface="Roboto Black" panose="02000000000000000000" pitchFamily="2" charset="0"/>
                <a:cs typeface="Roboto Black" panose="02000000000000000000" pitchFamily="2" charset="0"/>
              </a:rPr>
              <a:t>APT of the Year</a:t>
            </a: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Michael </a:t>
            </a:r>
            <a:r>
              <a:rPr kumimoji="0" lang="en-US" altLang="en-US" sz="170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Madson</a:t>
            </a:r>
            <a:endParaRPr lang="en-US" altLang="en-US" sz="1700" dirty="0">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Associate Dean of Natural and Physical Sciences</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algn="ctr" defTabSz="914400"/>
            <a:r>
              <a:rPr lang="en-US" altLang="en-US" sz="1700" b="1" dirty="0">
                <a:solidFill>
                  <a:srgbClr val="28415A"/>
                </a:solidFill>
                <a:latin typeface="Roboto Black" panose="02000000000000000000" pitchFamily="2" charset="0"/>
                <a:ea typeface="Roboto Black" panose="02000000000000000000" pitchFamily="2" charset="0"/>
                <a:cs typeface="Roboto Black" panose="02000000000000000000" pitchFamily="2" charset="0"/>
              </a:rPr>
              <a:t>Classified Employee of the Year</a:t>
            </a:r>
            <a:endPar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Jess Martinez</a:t>
            </a: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Accounting Technician III | Financial Services, Student Accounts. </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algn="ctr" defTabSz="914400"/>
            <a:r>
              <a:rPr lang="en-US" altLang="en-US" sz="1700" b="1" dirty="0">
                <a:solidFill>
                  <a:srgbClr val="28415A"/>
                </a:solidFill>
                <a:latin typeface="Roboto Black" panose="02000000000000000000" pitchFamily="2" charset="0"/>
                <a:ea typeface="Roboto Black" panose="02000000000000000000" pitchFamily="2" charset="0"/>
                <a:cs typeface="Roboto Black" panose="02000000000000000000" pitchFamily="2" charset="0"/>
              </a:rPr>
              <a:t>Faculty of the Year</a:t>
            </a:r>
            <a:endParaRPr lang="en-US" altLang="en-US" sz="1700" dirty="0">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Kristy </a:t>
            </a:r>
            <a:r>
              <a:rPr kumimoji="0" lang="en-US" altLang="en-US" sz="170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Callihan</a:t>
            </a:r>
            <a:endParaRPr lang="en-US" altLang="en-US" sz="1700" dirty="0">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CHTS</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b="1" u="none" strike="noStrike" cap="none" normalizeH="0" baseline="0" dirty="0">
                <a:ln>
                  <a:noFill/>
                </a:ln>
                <a:solidFill>
                  <a:srgbClr val="28415A"/>
                </a:solidFill>
                <a:effectLst/>
                <a:latin typeface="Roboto Black" panose="02000000000000000000" pitchFamily="2" charset="0"/>
                <a:ea typeface="Roboto Black" panose="02000000000000000000" pitchFamily="2" charset="0"/>
                <a:cs typeface="Roboto Black" panose="02000000000000000000" pitchFamily="2" charset="0"/>
              </a:rPr>
              <a:t>Instructor of the Year </a:t>
            </a: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Lori Salgado</a:t>
            </a:r>
          </a:p>
          <a:p>
            <a:pPr marL="0" marR="0" lvl="0" indent="0" algn="ctr" defTabSz="914400" rtl="0" eaLnBrk="0" fontAlgn="base" latinLnBrk="0" hangingPunct="0">
              <a:lnSpc>
                <a:spcPct val="100000"/>
              </a:lnSpc>
              <a:spcBef>
                <a:spcPct val="0"/>
              </a:spcBef>
              <a:spcAft>
                <a:spcPct val="0"/>
              </a:spcAft>
              <a:buClrTx/>
              <a:buSzTx/>
              <a:tabLst/>
            </a:pPr>
            <a:r>
              <a:rPr kumimoji="0" lang="en-US" altLang="en-US" sz="170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BPS</a:t>
            </a:r>
          </a:p>
        </p:txBody>
      </p:sp>
      <p:sp>
        <p:nvSpPr>
          <p:cNvPr id="11" name="AutoShape 4">
            <a:extLst>
              <a:ext uri="{FF2B5EF4-FFF2-40B4-BE49-F238E27FC236}">
                <a16:creationId xmlns:a16="http://schemas.microsoft.com/office/drawing/2014/main" id="{E4AA9F73-18D8-8045-B20B-0265CA02EA53}"/>
              </a:ext>
            </a:extLst>
          </p:cNvPr>
          <p:cNvSpPr>
            <a:spLocks noChangeAspect="1" noChangeArrowheads="1"/>
          </p:cNvSpPr>
          <p:nvPr/>
        </p:nvSpPr>
        <p:spPr bwMode="auto">
          <a:xfrm>
            <a:off x="704850" y="87312"/>
            <a:ext cx="812800" cy="81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81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373" y="172782"/>
            <a:ext cx="8769255" cy="4811975"/>
          </a:xfrm>
          <a:prstGeom prst="rect">
            <a:avLst/>
          </a:prstGeom>
          <a:solidFill>
            <a:srgbClr val="A6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7B418"/>
              </a:solidFill>
            </a:endParaRPr>
          </a:p>
        </p:txBody>
      </p:sp>
      <p:sp>
        <p:nvSpPr>
          <p:cNvPr id="7" name="TextBox 6"/>
          <p:cNvSpPr txBox="1"/>
          <p:nvPr/>
        </p:nvSpPr>
        <p:spPr>
          <a:xfrm>
            <a:off x="4079831" y="1221490"/>
            <a:ext cx="693408" cy="1569660"/>
          </a:xfrm>
          <a:prstGeom prst="rect">
            <a:avLst/>
          </a:prstGeom>
          <a:noFill/>
        </p:spPr>
        <p:txBody>
          <a:bodyPr wrap="square" rtlCol="0">
            <a:spAutoFit/>
          </a:bodyPr>
          <a:lstStyle/>
          <a:p>
            <a:pPr algn="ctr"/>
            <a:endParaRPr lang="en-US" sz="9600" dirty="0">
              <a:gradFill flip="none" rotWithShape="1">
                <a:gsLst>
                  <a:gs pos="0">
                    <a:srgbClr val="D4731B"/>
                  </a:gs>
                  <a:gs pos="100000">
                    <a:srgbClr val="FEA018"/>
                  </a:gs>
                </a:gsLst>
                <a:path path="circle">
                  <a:fillToRect l="100000" t="100000"/>
                </a:path>
                <a:tileRect r="-100000" b="-100000"/>
              </a:gradFill>
              <a:latin typeface="Montserrat Black"/>
              <a:cs typeface="Montserrat Black"/>
            </a:endParaRPr>
          </a:p>
        </p:txBody>
      </p:sp>
      <p:sp>
        <p:nvSpPr>
          <p:cNvPr id="8" name="TextBox 7"/>
          <p:cNvSpPr txBox="1"/>
          <p:nvPr/>
        </p:nvSpPr>
        <p:spPr>
          <a:xfrm>
            <a:off x="2684234" y="2959852"/>
            <a:ext cx="3775531" cy="954107"/>
          </a:xfrm>
          <a:prstGeom prst="rect">
            <a:avLst/>
          </a:prstGeom>
          <a:noFill/>
        </p:spPr>
        <p:txBody>
          <a:bodyPr wrap="square" rtlCol="0">
            <a:spAutoFit/>
          </a:bodyPr>
          <a:lstStyle/>
          <a:p>
            <a:pPr algn="ctr"/>
            <a:r>
              <a:rPr lang="en-US" sz="2800" dirty="0">
                <a:solidFill>
                  <a:srgbClr val="28415A"/>
                </a:solidFill>
                <a:latin typeface="Montserrat Black"/>
                <a:cs typeface="Montserrat Black"/>
              </a:rPr>
              <a:t>THANK YOU.</a:t>
            </a:r>
          </a:p>
          <a:p>
            <a:pPr algn="ctr"/>
            <a:r>
              <a:rPr lang="en-US" sz="2800" dirty="0">
                <a:solidFill>
                  <a:srgbClr val="28415A"/>
                </a:solidFill>
                <a:latin typeface="Montserrat Black"/>
                <a:cs typeface="Montserrat Black"/>
              </a:rPr>
              <a:t>QUESTIONS?</a:t>
            </a:r>
          </a:p>
        </p:txBody>
      </p:sp>
      <p:pic>
        <p:nvPicPr>
          <p:cNvPr id="3" name="Picture 2">
            <a:extLst>
              <a:ext uri="{FF2B5EF4-FFF2-40B4-BE49-F238E27FC236}">
                <a16:creationId xmlns:a16="http://schemas.microsoft.com/office/drawing/2014/main" id="{E9A710B3-E7C6-914C-BF08-6455F6828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5154" y="1229541"/>
            <a:ext cx="1493691" cy="1493691"/>
          </a:xfrm>
          <a:prstGeom prst="rect">
            <a:avLst/>
          </a:prstGeom>
        </p:spPr>
      </p:pic>
    </p:spTree>
    <p:extLst>
      <p:ext uri="{BB962C8B-B14F-4D97-AF65-F5344CB8AC3E}">
        <p14:creationId xmlns:p14="http://schemas.microsoft.com/office/powerpoint/2010/main" val="10128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9810" y="267518"/>
            <a:ext cx="6188226" cy="461665"/>
          </a:xfrm>
          <a:prstGeom prst="rect">
            <a:avLst/>
          </a:prstGeom>
          <a:noFill/>
        </p:spPr>
        <p:txBody>
          <a:bodyPr wrap="square" rtlCol="0">
            <a:spAutoFit/>
          </a:bodyPr>
          <a:lstStyle/>
          <a:p>
            <a:pPr algn="ctr"/>
            <a:r>
              <a:rPr lang="en-US" sz="2400" dirty="0">
                <a:solidFill>
                  <a:srgbClr val="28415A"/>
                </a:solidFill>
                <a:latin typeface="Montserrat Black"/>
                <a:cs typeface="Montserrat Black"/>
              </a:rPr>
              <a:t>TESTING &amp; REPORTING PROTOCOLS</a:t>
            </a:r>
          </a:p>
        </p:txBody>
      </p:sp>
      <p:sp>
        <p:nvSpPr>
          <p:cNvPr id="10" name="Rectangle 9">
            <a:extLst>
              <a:ext uri="{FF2B5EF4-FFF2-40B4-BE49-F238E27FC236}">
                <a16:creationId xmlns:a16="http://schemas.microsoft.com/office/drawing/2014/main" id="{64B4E0B9-0853-564E-B875-2B1085137251}"/>
              </a:ext>
            </a:extLst>
          </p:cNvPr>
          <p:cNvSpPr/>
          <p:nvPr/>
        </p:nvSpPr>
        <p:spPr>
          <a:xfrm>
            <a:off x="6460995" y="0"/>
            <a:ext cx="2683005" cy="51435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8F579E-EE34-AC4B-9CE1-99580E929802}"/>
              </a:ext>
            </a:extLst>
          </p:cNvPr>
          <p:cNvSpPr/>
          <p:nvPr/>
        </p:nvSpPr>
        <p:spPr>
          <a:xfrm>
            <a:off x="5701340" y="1812095"/>
            <a:ext cx="1519310" cy="1519310"/>
          </a:xfrm>
          <a:prstGeom prst="ellipse">
            <a:avLst/>
          </a:prstGeom>
          <a:solidFill>
            <a:srgbClr val="E05B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5840"/>
              </a:solidFill>
            </a:endParaRPr>
          </a:p>
        </p:txBody>
      </p:sp>
      <p:pic>
        <p:nvPicPr>
          <p:cNvPr id="13" name="Picture 12">
            <a:extLst>
              <a:ext uri="{FF2B5EF4-FFF2-40B4-BE49-F238E27FC236}">
                <a16:creationId xmlns:a16="http://schemas.microsoft.com/office/drawing/2014/main" id="{665D2A14-E569-8949-A5A1-6417F50D9BC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49378" y="2175140"/>
            <a:ext cx="823234" cy="793220"/>
          </a:xfrm>
          <a:prstGeom prst="rect">
            <a:avLst/>
          </a:prstGeom>
        </p:spPr>
      </p:pic>
      <p:sp>
        <p:nvSpPr>
          <p:cNvPr id="2" name="TextBox 1">
            <a:extLst>
              <a:ext uri="{FF2B5EF4-FFF2-40B4-BE49-F238E27FC236}">
                <a16:creationId xmlns:a16="http://schemas.microsoft.com/office/drawing/2014/main" id="{A43882BF-3324-734E-B3E4-83F5FDC85468}"/>
              </a:ext>
            </a:extLst>
          </p:cNvPr>
          <p:cNvSpPr txBox="1"/>
          <p:nvPr/>
        </p:nvSpPr>
        <p:spPr>
          <a:xfrm>
            <a:off x="283521" y="729183"/>
            <a:ext cx="5386030" cy="3970318"/>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PPCC will follow the </a:t>
            </a:r>
            <a:r>
              <a:rPr lang="en-US" sz="1400" u="sng" dirty="0">
                <a:latin typeface="Roboto" panose="02000000000000000000" pitchFamily="2" charset="0"/>
                <a:ea typeface="Roboto" panose="02000000000000000000" pitchFamily="2" charset="0"/>
                <a:cs typeface="Roboto" panose="02000000000000000000" pitchFamily="2" charset="0"/>
                <a:hlinkClick r:id="rId5"/>
              </a:rPr>
              <a:t>CCCS Chancellor’s guidance</a:t>
            </a:r>
            <a:r>
              <a:rPr lang="en-US" sz="1400" dirty="0">
                <a:latin typeface="Roboto" panose="02000000000000000000" pitchFamily="2" charset="0"/>
                <a:ea typeface="Roboto" panose="02000000000000000000" pitchFamily="2" charset="0"/>
                <a:cs typeface="Roboto" panose="02000000000000000000" pitchFamily="2" charset="0"/>
              </a:rPr>
              <a:t> in implementing the COVID-19 Testing Protocols. </a:t>
            </a:r>
          </a:p>
          <a:p>
            <a:r>
              <a:rPr lang="en-US" sz="1400" dirty="0">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Deadline for submitting the first test results will be next week for students, this week for faculty, and it was last week for staff.</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Anyone who is showing signs or symptoms of COVID should get tested.</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All employees and students who will be on campus must undergo weekly testing, unless they are fully vaccinated. Fully vaccinated individuals who uploaded documentation to PPCC’s voluntary vaccination registry are exempt from testing requirements, and no further action is required. </a:t>
            </a:r>
            <a:r>
              <a:rPr lang="en-US" sz="1400" b="1" dirty="0">
                <a:solidFill>
                  <a:srgbClr val="E05B25"/>
                </a:solidFill>
                <a:latin typeface="Roboto" panose="02000000000000000000" pitchFamily="2" charset="0"/>
                <a:ea typeface="Roboto" panose="02000000000000000000" pitchFamily="2" charset="0"/>
                <a:cs typeface="Roboto" panose="02000000000000000000" pitchFamily="2" charset="0"/>
              </a:rPr>
              <a:t>The current mask requirements remain in place.</a:t>
            </a:r>
          </a:p>
          <a:p>
            <a:pPr marL="285750" indent="-285750">
              <a:buFont typeface="Arial" panose="020B0604020202020204" pitchFamily="34" charset="0"/>
              <a:buChar char="•"/>
            </a:pPr>
            <a:r>
              <a:rPr lang="en-US" sz="1400" u="sng" dirty="0">
                <a:latin typeface="Roboto" panose="02000000000000000000" pitchFamily="2" charset="0"/>
                <a:ea typeface="Roboto" panose="02000000000000000000" pitchFamily="2" charset="0"/>
                <a:cs typeface="Roboto" panose="02000000000000000000" pitchFamily="2" charset="0"/>
                <a:hlinkClick r:id="rId6"/>
              </a:rPr>
              <a:t>The PPCC Voluntary Vaccine Registry</a:t>
            </a:r>
            <a:r>
              <a:rPr lang="en-US" sz="1400" dirty="0">
                <a:latin typeface="Roboto" panose="02000000000000000000" pitchFamily="2" charset="0"/>
                <a:ea typeface="Roboto" panose="02000000000000000000" pitchFamily="2" charset="0"/>
                <a:cs typeface="Roboto" panose="02000000000000000000" pitchFamily="2" charset="0"/>
              </a:rPr>
              <a:t> is now available for students and employees. ​​​</a:t>
            </a:r>
          </a:p>
          <a:p>
            <a:pPr marL="285750" indent="-285750">
              <a:buFont typeface="Arial" panose="020B0604020202020204" pitchFamily="34" charset="0"/>
              <a:buChar char="•"/>
            </a:pPr>
            <a:r>
              <a:rPr lang="en-US" sz="1400" u="sng" dirty="0">
                <a:latin typeface="Roboto" panose="02000000000000000000" pitchFamily="2" charset="0"/>
                <a:ea typeface="Roboto" panose="02000000000000000000" pitchFamily="2" charset="0"/>
                <a:cs typeface="Roboto" panose="02000000000000000000" pitchFamily="2" charset="0"/>
                <a:hlinkClick r:id="rId6"/>
              </a:rPr>
              <a:t>The PPCC Testing Registry</a:t>
            </a:r>
            <a:r>
              <a:rPr lang="en-US" sz="1400" u="sng" dirty="0">
                <a:latin typeface="Roboto" panose="02000000000000000000" pitchFamily="2" charset="0"/>
                <a:ea typeface="Roboto" panose="02000000000000000000" pitchFamily="2" charset="0"/>
                <a:cs typeface="Roboto" panose="02000000000000000000" pitchFamily="2" charset="0"/>
                <a:hlinkClick r:id="rId7"/>
              </a:rPr>
              <a:t> </a:t>
            </a:r>
            <a:r>
              <a:rPr lang="en-US" sz="1400" dirty="0">
                <a:latin typeface="Roboto" panose="02000000000000000000" pitchFamily="2" charset="0"/>
                <a:ea typeface="Roboto" panose="02000000000000000000" pitchFamily="2" charset="0"/>
                <a:cs typeface="Roboto" panose="02000000000000000000" pitchFamily="2" charset="0"/>
              </a:rPr>
              <a:t>is now available for students and employees. ​​​</a:t>
            </a:r>
          </a:p>
        </p:txBody>
      </p:sp>
    </p:spTree>
    <p:extLst>
      <p:ext uri="{BB962C8B-B14F-4D97-AF65-F5344CB8AC3E}">
        <p14:creationId xmlns:p14="http://schemas.microsoft.com/office/powerpoint/2010/main" val="132239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9810" y="267518"/>
            <a:ext cx="6188226" cy="461665"/>
          </a:xfrm>
          <a:prstGeom prst="rect">
            <a:avLst/>
          </a:prstGeom>
          <a:noFill/>
        </p:spPr>
        <p:txBody>
          <a:bodyPr wrap="square" rtlCol="0">
            <a:spAutoFit/>
          </a:bodyPr>
          <a:lstStyle/>
          <a:p>
            <a:pPr algn="ctr"/>
            <a:r>
              <a:rPr lang="en-US" sz="2400" dirty="0">
                <a:solidFill>
                  <a:srgbClr val="28415A"/>
                </a:solidFill>
                <a:latin typeface="Montserrat Black"/>
                <a:cs typeface="Montserrat Black"/>
              </a:rPr>
              <a:t>TESTING &amp; REPORTING PROTOCOLS</a:t>
            </a:r>
          </a:p>
        </p:txBody>
      </p:sp>
      <p:sp>
        <p:nvSpPr>
          <p:cNvPr id="10" name="Rectangle 9">
            <a:extLst>
              <a:ext uri="{FF2B5EF4-FFF2-40B4-BE49-F238E27FC236}">
                <a16:creationId xmlns:a16="http://schemas.microsoft.com/office/drawing/2014/main" id="{64B4E0B9-0853-564E-B875-2B1085137251}"/>
              </a:ext>
            </a:extLst>
          </p:cNvPr>
          <p:cNvSpPr/>
          <p:nvPr/>
        </p:nvSpPr>
        <p:spPr>
          <a:xfrm>
            <a:off x="6460995" y="0"/>
            <a:ext cx="2683005" cy="51435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8F579E-EE34-AC4B-9CE1-99580E929802}"/>
              </a:ext>
            </a:extLst>
          </p:cNvPr>
          <p:cNvSpPr/>
          <p:nvPr/>
        </p:nvSpPr>
        <p:spPr>
          <a:xfrm>
            <a:off x="5701340" y="1812095"/>
            <a:ext cx="1519310" cy="1519310"/>
          </a:xfrm>
          <a:prstGeom prst="ellipse">
            <a:avLst/>
          </a:prstGeom>
          <a:solidFill>
            <a:srgbClr val="E05B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5840"/>
              </a:solidFill>
            </a:endParaRPr>
          </a:p>
        </p:txBody>
      </p:sp>
      <p:pic>
        <p:nvPicPr>
          <p:cNvPr id="13" name="Picture 12">
            <a:extLst>
              <a:ext uri="{FF2B5EF4-FFF2-40B4-BE49-F238E27FC236}">
                <a16:creationId xmlns:a16="http://schemas.microsoft.com/office/drawing/2014/main" id="{665D2A14-E569-8949-A5A1-6417F50D9BC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49378" y="2175140"/>
            <a:ext cx="823234" cy="793220"/>
          </a:xfrm>
          <a:prstGeom prst="rect">
            <a:avLst/>
          </a:prstGeom>
        </p:spPr>
      </p:pic>
      <p:sp>
        <p:nvSpPr>
          <p:cNvPr id="2" name="TextBox 1">
            <a:extLst>
              <a:ext uri="{FF2B5EF4-FFF2-40B4-BE49-F238E27FC236}">
                <a16:creationId xmlns:a16="http://schemas.microsoft.com/office/drawing/2014/main" id="{A43882BF-3324-734E-B3E4-83F5FDC85468}"/>
              </a:ext>
            </a:extLst>
          </p:cNvPr>
          <p:cNvSpPr txBox="1"/>
          <p:nvPr/>
        </p:nvSpPr>
        <p:spPr>
          <a:xfrm>
            <a:off x="208831" y="859277"/>
            <a:ext cx="5386030"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All students and employees who test positive for COVID-19 must stay off campus and complete a reporting form.</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The Pandemic Response Team (PRT) will continue to communicate with faculty and supervisors about confirmed positive COVID-19 tests or confirmed diagnoses.</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In on-campus student cases, the PRT will continue to direct effected classes to monitor symptoms.</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In employee cases, Human Resource Services will continue to communicate with the employee and supervisor.</a:t>
            </a:r>
          </a:p>
          <a:p>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8092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EEA819-9D7F-3544-9ACF-4DAE3AB7005B}"/>
              </a:ext>
            </a:extLst>
          </p:cNvPr>
          <p:cNvSpPr/>
          <p:nvPr/>
        </p:nvSpPr>
        <p:spPr>
          <a:xfrm>
            <a:off x="0" y="0"/>
            <a:ext cx="2765530" cy="5143500"/>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9AB7971-FD67-0A49-894A-96D3CDF71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22" y="1250496"/>
            <a:ext cx="4404178" cy="2642507"/>
          </a:xfrm>
          <a:prstGeom prst="rect">
            <a:avLst/>
          </a:prstGeom>
        </p:spPr>
      </p:pic>
      <p:sp>
        <p:nvSpPr>
          <p:cNvPr id="8" name="TextBox 7">
            <a:extLst>
              <a:ext uri="{FF2B5EF4-FFF2-40B4-BE49-F238E27FC236}">
                <a16:creationId xmlns:a16="http://schemas.microsoft.com/office/drawing/2014/main" id="{10B69601-4CC5-4747-811A-BAE1E25DD9E4}"/>
              </a:ext>
            </a:extLst>
          </p:cNvPr>
          <p:cNvSpPr txBox="1"/>
          <p:nvPr/>
        </p:nvSpPr>
        <p:spPr>
          <a:xfrm>
            <a:off x="4571999" y="2217806"/>
            <a:ext cx="4404179" cy="707886"/>
          </a:xfrm>
          <a:prstGeom prst="rect">
            <a:avLst/>
          </a:prstGeom>
          <a:noFill/>
        </p:spPr>
        <p:txBody>
          <a:bodyPr wrap="square" rtlCol="0">
            <a:spAutoFit/>
          </a:bodyPr>
          <a:lstStyle/>
          <a:p>
            <a:pPr algn="ctr"/>
            <a:r>
              <a:rPr lang="en-US" sz="2400" dirty="0">
                <a:solidFill>
                  <a:srgbClr val="28415A"/>
                </a:solidFill>
                <a:latin typeface="Montserrat Black"/>
                <a:cs typeface="Montserrat Black"/>
              </a:rPr>
              <a:t>MASKS</a:t>
            </a:r>
          </a:p>
          <a:p>
            <a:pPr algn="ctr"/>
            <a:r>
              <a:rPr lang="en-US" sz="1600" dirty="0">
                <a:solidFill>
                  <a:srgbClr val="28415A"/>
                </a:solidFill>
                <a:latin typeface="Roboto" panose="02000000000000000000" pitchFamily="2" charset="0"/>
                <a:ea typeface="Roboto" panose="02000000000000000000" pitchFamily="2" charset="0"/>
                <a:cs typeface="Roboto" panose="02000000000000000000" pitchFamily="2" charset="0"/>
              </a:rPr>
              <a:t>Free KN95 and N95 masks will be available</a:t>
            </a:r>
          </a:p>
        </p:txBody>
      </p:sp>
    </p:spTree>
    <p:extLst>
      <p:ext uri="{BB962C8B-B14F-4D97-AF65-F5344CB8AC3E}">
        <p14:creationId xmlns:p14="http://schemas.microsoft.com/office/powerpoint/2010/main" val="260482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EB4C78-7603-3E4C-9308-CFBC418F1F19}"/>
              </a:ext>
            </a:extLst>
          </p:cNvPr>
          <p:cNvSpPr/>
          <p:nvPr/>
        </p:nvSpPr>
        <p:spPr>
          <a:xfrm>
            <a:off x="6378470" y="0"/>
            <a:ext cx="2765530" cy="5143500"/>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45575" y="2455413"/>
            <a:ext cx="5477564"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27405A"/>
                </a:solidFill>
                <a:latin typeface="Roboto" panose="02000000000000000000" pitchFamily="2" charset="0"/>
                <a:ea typeface="Roboto" panose="02000000000000000000" pitchFamily="2" charset="0"/>
                <a:cs typeface="Roboto" panose="02000000000000000000" pitchFamily="2" charset="0"/>
              </a:rPr>
              <a:t>Limiting public gatherings</a:t>
            </a:r>
          </a:p>
          <a:p>
            <a:pPr marL="285750" indent="-285750">
              <a:buFont typeface="Arial" panose="020B0604020202020204" pitchFamily="34" charset="0"/>
              <a:buChar char="•"/>
            </a:pPr>
            <a:r>
              <a:rPr lang="en-US" dirty="0">
                <a:solidFill>
                  <a:srgbClr val="27405A"/>
                </a:solidFill>
                <a:latin typeface="Roboto" panose="02000000000000000000" pitchFamily="2" charset="0"/>
                <a:ea typeface="Roboto" panose="02000000000000000000" pitchFamily="2" charset="0"/>
                <a:cs typeface="Roboto" panose="02000000000000000000" pitchFamily="2" charset="0"/>
              </a:rPr>
              <a:t>May change as we get past the winter surge</a:t>
            </a:r>
          </a:p>
        </p:txBody>
      </p:sp>
      <p:sp>
        <p:nvSpPr>
          <p:cNvPr id="15" name="TextBox 14"/>
          <p:cNvSpPr txBox="1"/>
          <p:nvPr/>
        </p:nvSpPr>
        <p:spPr>
          <a:xfrm>
            <a:off x="190244" y="1876609"/>
            <a:ext cx="6188226" cy="461665"/>
          </a:xfrm>
          <a:prstGeom prst="rect">
            <a:avLst/>
          </a:prstGeom>
          <a:noFill/>
        </p:spPr>
        <p:txBody>
          <a:bodyPr wrap="square" rtlCol="0">
            <a:spAutoFit/>
          </a:bodyPr>
          <a:lstStyle/>
          <a:p>
            <a:pPr algn="ctr"/>
            <a:r>
              <a:rPr lang="en-US" sz="2400" dirty="0">
                <a:solidFill>
                  <a:srgbClr val="008083"/>
                </a:solidFill>
                <a:latin typeface="Montserrat Black"/>
                <a:cs typeface="Montserrat Black"/>
              </a:rPr>
              <a:t>ONGOING PROTOCOLS</a:t>
            </a:r>
          </a:p>
        </p:txBody>
      </p:sp>
    </p:spTree>
    <p:extLst>
      <p:ext uri="{BB962C8B-B14F-4D97-AF65-F5344CB8AC3E}">
        <p14:creationId xmlns:p14="http://schemas.microsoft.com/office/powerpoint/2010/main" val="95660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67513" y="1561723"/>
            <a:ext cx="4116170" cy="461665"/>
          </a:xfrm>
          <a:prstGeom prst="rect">
            <a:avLst/>
          </a:prstGeom>
          <a:noFill/>
        </p:spPr>
        <p:txBody>
          <a:bodyPr wrap="square" rtlCol="0">
            <a:spAutoFit/>
          </a:bodyPr>
          <a:lstStyle/>
          <a:p>
            <a:r>
              <a:rPr lang="en-US" sz="2400" dirty="0">
                <a:solidFill>
                  <a:srgbClr val="669B40"/>
                </a:solidFill>
                <a:latin typeface="Montserrat Black"/>
                <a:cs typeface="Montserrat Black"/>
              </a:rPr>
              <a:t>FLEXIBLE WORKPLACE</a:t>
            </a:r>
          </a:p>
        </p:txBody>
      </p:sp>
      <p:sp>
        <p:nvSpPr>
          <p:cNvPr id="2" name="Rectangle 1">
            <a:extLst>
              <a:ext uri="{FF2B5EF4-FFF2-40B4-BE49-F238E27FC236}">
                <a16:creationId xmlns:a16="http://schemas.microsoft.com/office/drawing/2014/main" id="{9CDFDB56-5D5F-CC48-BEFA-254BF74C7518}"/>
              </a:ext>
            </a:extLst>
          </p:cNvPr>
          <p:cNvSpPr/>
          <p:nvPr/>
        </p:nvSpPr>
        <p:spPr>
          <a:xfrm>
            <a:off x="-13383" y="0"/>
            <a:ext cx="4690891" cy="5143500"/>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BD7ABC-B109-124E-A726-511AB6117282}"/>
              </a:ext>
            </a:extLst>
          </p:cNvPr>
          <p:cNvSpPr txBox="1"/>
          <p:nvPr/>
        </p:nvSpPr>
        <p:spPr>
          <a:xfrm>
            <a:off x="4867513" y="2914697"/>
            <a:ext cx="4116170" cy="461665"/>
          </a:xfrm>
          <a:prstGeom prst="rect">
            <a:avLst/>
          </a:prstGeom>
          <a:noFill/>
        </p:spPr>
        <p:txBody>
          <a:bodyPr wrap="square" rtlCol="0">
            <a:spAutoFit/>
          </a:bodyPr>
          <a:lstStyle/>
          <a:p>
            <a:r>
              <a:rPr lang="en-US" sz="2400" dirty="0">
                <a:solidFill>
                  <a:srgbClr val="669B40"/>
                </a:solidFill>
                <a:latin typeface="Montserrat Black"/>
                <a:cs typeface="Montserrat Black"/>
              </a:rPr>
              <a:t>COMPENSATION</a:t>
            </a:r>
          </a:p>
        </p:txBody>
      </p:sp>
      <p:sp>
        <p:nvSpPr>
          <p:cNvPr id="7" name="TextBox 6">
            <a:extLst>
              <a:ext uri="{FF2B5EF4-FFF2-40B4-BE49-F238E27FC236}">
                <a16:creationId xmlns:a16="http://schemas.microsoft.com/office/drawing/2014/main" id="{84061632-E6AB-0F49-BA56-5582DA409D09}"/>
              </a:ext>
            </a:extLst>
          </p:cNvPr>
          <p:cNvSpPr txBox="1"/>
          <p:nvPr/>
        </p:nvSpPr>
        <p:spPr>
          <a:xfrm>
            <a:off x="4867513" y="2070889"/>
            <a:ext cx="3801473"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FlexPlace</a:t>
            </a:r>
            <a:endParaRPr lang="en-US" dirty="0"/>
          </a:p>
          <a:p>
            <a:pPr marL="285750" indent="-285750">
              <a:buFont typeface="Arial" panose="020B0604020202020204" pitchFamily="34" charset="0"/>
              <a:buChar char="•"/>
            </a:pPr>
            <a:r>
              <a:rPr lang="en-US" dirty="0" err="1"/>
              <a:t>FlexTime</a:t>
            </a:r>
            <a:endParaRPr lang="en-US" dirty="0"/>
          </a:p>
        </p:txBody>
      </p:sp>
    </p:spTree>
    <p:extLst>
      <p:ext uri="{BB962C8B-B14F-4D97-AF65-F5344CB8AC3E}">
        <p14:creationId xmlns:p14="http://schemas.microsoft.com/office/powerpoint/2010/main" val="225570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 y="2786822"/>
            <a:ext cx="3566160" cy="523220"/>
          </a:xfrm>
          <a:prstGeom prst="rect">
            <a:avLst/>
          </a:prstGeom>
          <a:solidFill>
            <a:srgbClr val="EE2645"/>
          </a:solidFill>
        </p:spPr>
        <p:txBody>
          <a:bodyPr wrap="square" rtlCol="0">
            <a:spAutoFit/>
          </a:bodyPr>
          <a:lstStyle/>
          <a:p>
            <a:r>
              <a:rPr lang="en-US" sz="2800" spc="300" dirty="0">
                <a:solidFill>
                  <a:schemeClr val="bg1"/>
                </a:solidFill>
                <a:latin typeface="Montserrat Medium" pitchFamily="50" charset="0"/>
                <a:cs typeface="Montserrat Black"/>
              </a:rPr>
              <a:t>THE NUMBERS</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28062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schemas.microsoft.com/office/2006/documentManagement/types"/>
    <ds:schemaRef ds:uri="http://schemas.microsoft.com/sharepoint/v3/field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5017</TotalTime>
  <Words>1861</Words>
  <Application>Microsoft Office PowerPoint</Application>
  <PresentationFormat>On-screen Show (16:9)</PresentationFormat>
  <Paragraphs>244</Paragraphs>
  <Slides>39</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Montserrat</vt:lpstr>
      <vt:lpstr>Montserrat Black</vt:lpstr>
      <vt:lpstr>Montserrat ExtraLight</vt:lpstr>
      <vt:lpstr>Montserrat Light</vt:lpstr>
      <vt:lpstr>Montserrat Medium</vt:lpstr>
      <vt:lpstr>Montserrat SemiBold</vt:lpstr>
      <vt:lpstr>Roboto</vt:lpstr>
      <vt:lpstr>Roboto Black</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Radcliffe, Matt</cp:lastModifiedBy>
  <cp:revision>328</cp:revision>
  <cp:lastPrinted>2022-01-12T19:01:29Z</cp:lastPrinted>
  <dcterms:created xsi:type="dcterms:W3CDTF">2010-04-12T23:12:02Z</dcterms:created>
  <dcterms:modified xsi:type="dcterms:W3CDTF">2022-01-14T22:10:59Z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