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298" r:id="rId3"/>
    <p:sldId id="259" r:id="rId4"/>
    <p:sldId id="266" r:id="rId5"/>
    <p:sldId id="267" r:id="rId6"/>
    <p:sldId id="270" r:id="rId7"/>
    <p:sldId id="335" r:id="rId8"/>
    <p:sldId id="372" r:id="rId9"/>
    <p:sldId id="365" r:id="rId10"/>
    <p:sldId id="373" r:id="rId11"/>
    <p:sldId id="309" r:id="rId12"/>
    <p:sldId id="375" r:id="rId13"/>
    <p:sldId id="376" r:id="rId14"/>
    <p:sldId id="299" r:id="rId15"/>
    <p:sldId id="367" r:id="rId16"/>
    <p:sldId id="273" r:id="rId17"/>
    <p:sldId id="369" r:id="rId18"/>
    <p:sldId id="296" r:id="rId19"/>
    <p:sldId id="337" r:id="rId20"/>
    <p:sldId id="334" r:id="rId21"/>
    <p:sldId id="279" r:id="rId22"/>
    <p:sldId id="340" r:id="rId23"/>
    <p:sldId id="371" r:id="rId24"/>
    <p:sldId id="349" r:id="rId25"/>
    <p:sldId id="377" r:id="rId26"/>
    <p:sldId id="350" r:id="rId27"/>
    <p:sldId id="378" r:id="rId28"/>
    <p:sldId id="345" r:id="rId29"/>
    <p:sldId id="351" r:id="rId30"/>
    <p:sldId id="300" r:id="rId31"/>
    <p:sldId id="352" r:id="rId32"/>
    <p:sldId id="364" r:id="rId33"/>
    <p:sldId id="360" r:id="rId34"/>
    <p:sldId id="374" r:id="rId35"/>
    <p:sldId id="362" r:id="rId36"/>
    <p:sldId id="353" r:id="rId37"/>
    <p:sldId id="301" r:id="rId38"/>
    <p:sldId id="306" r:id="rId39"/>
    <p:sldId id="302" r:id="rId40"/>
    <p:sldId id="278" r:id="rId41"/>
    <p:sldId id="307" r:id="rId42"/>
    <p:sldId id="344" r:id="rId43"/>
    <p:sldId id="346" r:id="rId44"/>
    <p:sldId id="347" r:id="rId45"/>
    <p:sldId id="303" r:id="rId46"/>
    <p:sldId id="325" r:id="rId47"/>
    <p:sldId id="332" r:id="rId48"/>
    <p:sldId id="28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742"/>
    <a:srgbClr val="DB4326"/>
    <a:srgbClr val="CDDDDE"/>
    <a:srgbClr val="0A3A5F"/>
    <a:srgbClr val="FECD12"/>
    <a:srgbClr val="6F625A"/>
    <a:srgbClr val="05B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8"/>
    <p:restoredTop sz="86418"/>
  </p:normalViewPr>
  <p:slideViewPr>
    <p:cSldViewPr snapToGrid="0">
      <p:cViewPr varScale="1">
        <p:scale>
          <a:sx n="112" d="100"/>
          <a:sy n="112" d="100"/>
        </p:scale>
        <p:origin x="464" y="184"/>
      </p:cViewPr>
      <p:guideLst/>
    </p:cSldViewPr>
  </p:slideViewPr>
  <p:outlineViewPr>
    <p:cViewPr>
      <p:scale>
        <a:sx n="33" d="100"/>
        <a:sy n="33" d="100"/>
      </p:scale>
      <p:origin x="0" y="-5416"/>
    </p:cViewPr>
  </p:outlin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Column1</c:v>
                </c:pt>
              </c:strCache>
            </c:strRef>
          </c:tx>
          <c:spPr>
            <a:ln w="28575" cap="rnd">
              <a:solidFill>
                <a:srgbClr val="7CB742"/>
              </a:solidFill>
              <a:round/>
              <a:headEnd type="none"/>
            </a:ln>
            <a:effectLst/>
          </c:spPr>
          <c:marker>
            <c:symbol val="none"/>
          </c:marker>
          <c:dLbls>
            <c:dLbl>
              <c:idx val="4"/>
              <c:layout>
                <c:manualLayout>
                  <c:x val="-2.3707062007874129E-2"/>
                  <c:y val="-4.9933498404681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4-204C-9355-9E03734D3E5C}"/>
                </c:ext>
              </c:extLst>
            </c:dLbl>
            <c:dLbl>
              <c:idx val="5"/>
              <c:layout>
                <c:manualLayout>
                  <c:x val="-2.6832062007874014E-2"/>
                  <c:y val="-3.587099926974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54-204C-9355-9E03734D3E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DB432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2016–2017</c:v>
                </c:pt>
                <c:pt idx="1">
                  <c:v>2017–2018</c:v>
                </c:pt>
                <c:pt idx="2">
                  <c:v>2018–2019</c:v>
                </c:pt>
                <c:pt idx="3">
                  <c:v>2019–2020</c:v>
                </c:pt>
                <c:pt idx="4">
                  <c:v>2020–2021</c:v>
                </c:pt>
                <c:pt idx="5">
                  <c:v>2021–2022</c:v>
                </c:pt>
                <c:pt idx="6">
                  <c:v>2022–2023</c:v>
                </c:pt>
                <c:pt idx="7">
                  <c:v>2023–2024 (estimate)</c:v>
                </c:pt>
              </c:strCache>
            </c:strRef>
          </c:cat>
          <c:val>
            <c:numRef>
              <c:f>Sheet1!$B$2:$B$9</c:f>
              <c:numCache>
                <c:formatCode>General</c:formatCode>
                <c:ptCount val="8"/>
                <c:pt idx="0">
                  <c:v>8895.2999999999993</c:v>
                </c:pt>
                <c:pt idx="1">
                  <c:v>8959.2000000000007</c:v>
                </c:pt>
                <c:pt idx="2">
                  <c:v>9008.5</c:v>
                </c:pt>
                <c:pt idx="3">
                  <c:v>9163.1</c:v>
                </c:pt>
                <c:pt idx="4">
                  <c:v>8282.7000000000007</c:v>
                </c:pt>
                <c:pt idx="5">
                  <c:v>7617.4</c:v>
                </c:pt>
                <c:pt idx="6">
                  <c:v>7950</c:v>
                </c:pt>
                <c:pt idx="7">
                  <c:v>8496.7999999999993</c:v>
                </c:pt>
              </c:numCache>
            </c:numRef>
          </c:val>
          <c:smooth val="0"/>
          <c:extLst>
            <c:ext xmlns:c16="http://schemas.microsoft.com/office/drawing/2014/chart" uri="{C3380CC4-5D6E-409C-BE32-E72D297353CC}">
              <c16:uniqueId val="{00000002-4254-204C-9355-9E03734D3E5C}"/>
            </c:ext>
          </c:extLst>
        </c:ser>
        <c:dLbls>
          <c:dLblPos val="ctr"/>
          <c:showLegendKey val="0"/>
          <c:showVal val="1"/>
          <c:showCatName val="0"/>
          <c:showSerName val="0"/>
          <c:showPercent val="0"/>
          <c:showBubbleSize val="0"/>
        </c:dLbls>
        <c:smooth val="0"/>
        <c:axId val="1446561584"/>
        <c:axId val="1446563344"/>
      </c:lineChart>
      <c:catAx>
        <c:axId val="1446561584"/>
        <c:scaling>
          <c:orientation val="minMax"/>
        </c:scaling>
        <c:delete val="0"/>
        <c:axPos val="b"/>
        <c:numFmt formatCode="General" sourceLinked="1"/>
        <c:majorTickMark val="none"/>
        <c:minorTickMark val="none"/>
        <c:tickLblPos val="nextTo"/>
        <c:spPr>
          <a:noFill/>
          <a:ln w="9525" cap="flat" cmpd="sng" algn="ctr">
            <a:solidFill>
              <a:srgbClr val="A59B94"/>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3344"/>
        <c:crosses val="autoZero"/>
        <c:auto val="1"/>
        <c:lblAlgn val="ctr"/>
        <c:lblOffset val="100"/>
        <c:noMultiLvlLbl val="0"/>
      </c:catAx>
      <c:valAx>
        <c:axId val="1446563344"/>
        <c:scaling>
          <c:orientation val="minMax"/>
          <c:min val="5000"/>
        </c:scaling>
        <c:delete val="0"/>
        <c:axPos val="l"/>
        <c:majorGridlines>
          <c:spPr>
            <a:ln w="9525" cap="flat" cmpd="sng" algn="ctr">
              <a:solidFill>
                <a:srgbClr val="A59B9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158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D2 Pre Dakota Promise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All First-time College Students</c:v>
                </c:pt>
              </c:strCache>
            </c:strRef>
          </c:tx>
          <c:dPt>
            <c:idx val="0"/>
            <c:bubble3D val="0"/>
            <c:spPr>
              <a:solidFill>
                <a:srgbClr val="DB4326"/>
              </a:solidFill>
              <a:ln w="19050">
                <a:solidFill>
                  <a:schemeClr val="lt1"/>
                </a:solidFill>
              </a:ln>
              <a:effectLst/>
            </c:spPr>
            <c:extLst>
              <c:ext xmlns:c16="http://schemas.microsoft.com/office/drawing/2014/chart" uri="{C3380CC4-5D6E-409C-BE32-E72D297353CC}">
                <c16:uniqueId val="{00000001-E868-3647-AA89-32EAD63A5379}"/>
              </c:ext>
            </c:extLst>
          </c:dPt>
          <c:dPt>
            <c:idx val="1"/>
            <c:bubble3D val="0"/>
            <c:spPr>
              <a:solidFill>
                <a:srgbClr val="DB4326">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E868-3647-AA89-32EAD63A5379}"/>
              </c:ext>
            </c:extLst>
          </c:dPt>
          <c:cat>
            <c:strRef>
              <c:f>Sheet1!$A$2:$A$3</c:f>
              <c:strCache>
                <c:ptCount val="2"/>
                <c:pt idx="0">
                  <c:v>Retention</c:v>
                </c:pt>
                <c:pt idx="1">
                  <c:v>Loss</c:v>
                </c:pt>
              </c:strCache>
            </c:strRef>
          </c:cat>
          <c:val>
            <c:numRef>
              <c:f>Sheet1!$B$2:$B$3</c:f>
              <c:numCache>
                <c:formatCode>0%</c:formatCode>
                <c:ptCount val="2"/>
                <c:pt idx="0">
                  <c:v>0.41</c:v>
                </c:pt>
                <c:pt idx="1">
                  <c:v>0.53</c:v>
                </c:pt>
              </c:numCache>
            </c:numRef>
          </c:val>
          <c:extLst>
            <c:ext xmlns:c16="http://schemas.microsoft.com/office/drawing/2014/chart" uri="{C3380CC4-5D6E-409C-BE32-E72D297353CC}">
              <c16:uniqueId val="{00000004-E868-3647-AA89-32EAD63A5379}"/>
            </c:ext>
          </c:extLst>
        </c:ser>
        <c:dLbls>
          <c:showLegendKey val="0"/>
          <c:showVal val="0"/>
          <c:showCatName val="0"/>
          <c:showSerName val="0"/>
          <c:showPercent val="0"/>
          <c:showBubbleSize val="0"/>
          <c:showLeaderLines val="1"/>
        </c:dLbls>
        <c:firstSliceAng val="202"/>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93A5F"/>
                </a:solidFill>
              </a:rPr>
              <a:t>DKP Scholars who would recommend the Dakota Promise Program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DKP Scholars who would Recommend the Dakota Promise Program</c:v>
                </c:pt>
              </c:strCache>
            </c:strRef>
          </c:tx>
          <c:dPt>
            <c:idx val="0"/>
            <c:bubble3D val="0"/>
            <c:spPr>
              <a:solidFill>
                <a:srgbClr val="7CB742"/>
              </a:solidFill>
              <a:ln w="19050">
                <a:solidFill>
                  <a:schemeClr val="lt1"/>
                </a:solidFill>
              </a:ln>
              <a:effectLst/>
            </c:spPr>
            <c:extLst>
              <c:ext xmlns:c16="http://schemas.microsoft.com/office/drawing/2014/chart" uri="{C3380CC4-5D6E-409C-BE32-E72D297353CC}">
                <c16:uniqueId val="{00000001-0D58-5844-88AD-59D23C7839C9}"/>
              </c:ext>
            </c:extLst>
          </c:dPt>
          <c:dPt>
            <c:idx val="1"/>
            <c:bubble3D val="0"/>
            <c:spPr>
              <a:solidFill>
                <a:srgbClr val="7CB742">
                  <a:alpha val="20000"/>
                </a:srgbClr>
              </a:solidFill>
              <a:ln w="19050">
                <a:solidFill>
                  <a:schemeClr val="lt1"/>
                </a:solidFill>
              </a:ln>
              <a:effectLst/>
            </c:spPr>
            <c:extLst>
              <c:ext xmlns:c16="http://schemas.microsoft.com/office/drawing/2014/chart" uri="{C3380CC4-5D6E-409C-BE32-E72D297353CC}">
                <c16:uniqueId val="{00000003-0D58-5844-88AD-59D23C7839C9}"/>
              </c:ext>
            </c:extLst>
          </c:dPt>
          <c:cat>
            <c:strRef>
              <c:f>Sheet1!$A$2:$A$3</c:f>
              <c:strCache>
                <c:ptCount val="2"/>
                <c:pt idx="0">
                  <c:v>Yes</c:v>
                </c:pt>
                <c:pt idx="1">
                  <c:v>No</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04-0D58-5844-88AD-59D23C7839C9}"/>
            </c:ext>
          </c:extLst>
        </c:ser>
        <c:dLbls>
          <c:showLegendKey val="0"/>
          <c:showVal val="0"/>
          <c:showCatName val="0"/>
          <c:showSerName val="0"/>
          <c:showPercent val="0"/>
          <c:showBubbleSize val="0"/>
          <c:showLeaderLines val="1"/>
        </c:dLbls>
        <c:firstSliceAng val="28"/>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93A5F"/>
                </a:solidFill>
              </a:rPr>
              <a:t>DKP Scholars who found value </a:t>
            </a:r>
            <a:br>
              <a:rPr lang="en-US" dirty="0">
                <a:solidFill>
                  <a:srgbClr val="093A5F"/>
                </a:solidFill>
              </a:rPr>
            </a:br>
            <a:r>
              <a:rPr lang="en-US" dirty="0">
                <a:solidFill>
                  <a:srgbClr val="093A5F"/>
                </a:solidFill>
              </a:rPr>
              <a:t>in their coaching meetings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DKP Scholars who Found Value in their Coaching</c:v>
                </c:pt>
              </c:strCache>
            </c:strRef>
          </c:tx>
          <c:spPr>
            <a:solidFill>
              <a:srgbClr val="036F7F"/>
            </a:solidFill>
          </c:spPr>
          <c:dPt>
            <c:idx val="0"/>
            <c:bubble3D val="0"/>
            <c:spPr>
              <a:solidFill>
                <a:srgbClr val="036F7F"/>
              </a:solidFill>
              <a:ln w="19050">
                <a:solidFill>
                  <a:schemeClr val="lt1"/>
                </a:solidFill>
              </a:ln>
              <a:effectLst/>
            </c:spPr>
            <c:extLst>
              <c:ext xmlns:c16="http://schemas.microsoft.com/office/drawing/2014/chart" uri="{C3380CC4-5D6E-409C-BE32-E72D297353CC}">
                <c16:uniqueId val="{00000001-4430-AB42-B54B-363C5366AB80}"/>
              </c:ext>
            </c:extLst>
          </c:dPt>
          <c:dPt>
            <c:idx val="1"/>
            <c:bubble3D val="0"/>
            <c:spPr>
              <a:solidFill>
                <a:srgbClr val="036F7F">
                  <a:alpha val="20000"/>
                </a:srgbClr>
              </a:solidFill>
              <a:ln w="19050">
                <a:solidFill>
                  <a:schemeClr val="lt1"/>
                </a:solidFill>
              </a:ln>
              <a:effectLst/>
            </c:spPr>
            <c:extLst>
              <c:ext xmlns:c16="http://schemas.microsoft.com/office/drawing/2014/chart" uri="{C3380CC4-5D6E-409C-BE32-E72D297353CC}">
                <c16:uniqueId val="{00000001-9DF7-7E41-ACD1-2C7649B76388}"/>
              </c:ext>
            </c:extLst>
          </c:dPt>
          <c:cat>
            <c:strRef>
              <c:f>Sheet1!$A$2:$A$3</c:f>
              <c:strCache>
                <c:ptCount val="2"/>
                <c:pt idx="0">
                  <c:v>Yes</c:v>
                </c:pt>
                <c:pt idx="1">
                  <c:v>No</c:v>
                </c:pt>
              </c:strCache>
            </c:strRef>
          </c:cat>
          <c:val>
            <c:numRef>
              <c:f>Sheet1!$B$2:$B$3</c:f>
              <c:numCache>
                <c:formatCode>0%</c:formatCode>
                <c:ptCount val="2"/>
                <c:pt idx="0">
                  <c:v>0.88</c:v>
                </c:pt>
                <c:pt idx="1">
                  <c:v>0.18</c:v>
                </c:pt>
              </c:numCache>
            </c:numRef>
          </c:val>
          <c:extLst>
            <c:ext xmlns:c16="http://schemas.microsoft.com/office/drawing/2014/chart" uri="{C3380CC4-5D6E-409C-BE32-E72D297353CC}">
              <c16:uniqueId val="{00000000-9DF7-7E41-ACD1-2C7649B76388}"/>
            </c:ext>
          </c:extLst>
        </c:ser>
        <c:dLbls>
          <c:showLegendKey val="0"/>
          <c:showVal val="0"/>
          <c:showCatName val="0"/>
          <c:showSerName val="0"/>
          <c:showPercent val="0"/>
          <c:showBubbleSize val="0"/>
          <c:showLeaderLines val="1"/>
        </c:dLbls>
        <c:firstSliceAng val="61"/>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baseline="0" dirty="0">
                <a:solidFill>
                  <a:srgbClr val="093A5F"/>
                </a:solidFill>
              </a:rPr>
              <a:t>Native American Students</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Native American Graduation Rate</c:v>
                </c:pt>
              </c:strCache>
            </c:strRef>
          </c:tx>
          <c:dPt>
            <c:idx val="0"/>
            <c:bubble3D val="0"/>
            <c:spPr>
              <a:solidFill>
                <a:srgbClr val="9D1D55"/>
              </a:solidFill>
              <a:ln w="19050">
                <a:solidFill>
                  <a:schemeClr val="lt1"/>
                </a:solidFill>
              </a:ln>
              <a:effectLst/>
            </c:spPr>
            <c:extLst>
              <c:ext xmlns:c16="http://schemas.microsoft.com/office/drawing/2014/chart" uri="{C3380CC4-5D6E-409C-BE32-E72D297353CC}">
                <c16:uniqueId val="{00000001-E9F6-544C-926D-FA747DDB9B28}"/>
              </c:ext>
            </c:extLst>
          </c:dPt>
          <c:dPt>
            <c:idx val="1"/>
            <c:bubble3D val="0"/>
            <c:spPr>
              <a:solidFill>
                <a:srgbClr val="9D1D55">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E9F6-544C-926D-FA747DDB9B28}"/>
              </c:ext>
            </c:extLst>
          </c:dPt>
          <c:cat>
            <c:strRef>
              <c:f>Sheet1!$A$2:$A$3</c:f>
              <c:strCache>
                <c:ptCount val="2"/>
                <c:pt idx="0">
                  <c:v>Graduated</c:v>
                </c:pt>
                <c:pt idx="1">
                  <c:v>Did not graduate</c:v>
                </c:pt>
              </c:strCache>
            </c:strRef>
          </c:cat>
          <c:val>
            <c:numRef>
              <c:f>Sheet1!$B$2:$B$3</c:f>
              <c:numCache>
                <c:formatCode>0%</c:formatCode>
                <c:ptCount val="2"/>
                <c:pt idx="0">
                  <c:v>0.56599999999999995</c:v>
                </c:pt>
                <c:pt idx="1">
                  <c:v>0.43</c:v>
                </c:pt>
              </c:numCache>
            </c:numRef>
          </c:val>
          <c:extLst>
            <c:ext xmlns:c16="http://schemas.microsoft.com/office/drawing/2014/chart" uri="{C3380CC4-5D6E-409C-BE32-E72D297353CC}">
              <c16:uniqueId val="{00000004-E9F6-544C-926D-FA747DDB9B28}"/>
            </c:ext>
          </c:extLst>
        </c:ser>
        <c:dLbls>
          <c:showLegendKey val="0"/>
          <c:showVal val="0"/>
          <c:showCatName val="0"/>
          <c:showSerName val="0"/>
          <c:showPercent val="0"/>
          <c:showBubbleSize val="0"/>
          <c:showLeaderLines val="1"/>
        </c:dLbls>
        <c:firstSliceAng val="15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ALL</a:t>
            </a:r>
            <a:r>
              <a:rPr lang="en-US" baseline="0" dirty="0">
                <a:solidFill>
                  <a:srgbClr val="093A5F"/>
                </a:solidFill>
              </a:rPr>
              <a:t> Students</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High School Graduation Rate</c:v>
                </c:pt>
              </c:strCache>
            </c:strRef>
          </c:tx>
          <c:spPr>
            <a:solidFill>
              <a:srgbClr val="036F7F"/>
            </a:solidFill>
          </c:spPr>
          <c:dPt>
            <c:idx val="0"/>
            <c:bubble3D val="0"/>
            <c:spPr>
              <a:solidFill>
                <a:srgbClr val="036F7F"/>
              </a:solidFill>
              <a:ln w="19050">
                <a:solidFill>
                  <a:schemeClr val="lt1"/>
                </a:solidFill>
              </a:ln>
              <a:effectLst/>
            </c:spPr>
            <c:extLst>
              <c:ext xmlns:c16="http://schemas.microsoft.com/office/drawing/2014/chart" uri="{C3380CC4-5D6E-409C-BE32-E72D297353CC}">
                <c16:uniqueId val="{00000001-FDDF-734F-8DCD-1C82928FF207}"/>
              </c:ext>
            </c:extLst>
          </c:dPt>
          <c:dPt>
            <c:idx val="1"/>
            <c:bubble3D val="0"/>
            <c:spPr>
              <a:solidFill>
                <a:srgbClr val="036F7F">
                  <a:alpha val="20000"/>
                </a:srgbClr>
              </a:solidFill>
              <a:ln w="19050">
                <a:solidFill>
                  <a:schemeClr val="lt1">
                    <a:hueOff val="0"/>
                    <a:satOff val="0"/>
                    <a:lumOff val="0"/>
                  </a:schemeClr>
                </a:solidFill>
              </a:ln>
              <a:effectLst/>
            </c:spPr>
            <c:extLst>
              <c:ext xmlns:c16="http://schemas.microsoft.com/office/drawing/2014/chart" uri="{C3380CC4-5D6E-409C-BE32-E72D297353CC}">
                <c16:uniqueId val="{00000003-FDDF-734F-8DCD-1C82928FF207}"/>
              </c:ext>
            </c:extLst>
          </c:dPt>
          <c:cat>
            <c:strRef>
              <c:f>Sheet1!$A$2:$A$3</c:f>
              <c:strCache>
                <c:ptCount val="2"/>
                <c:pt idx="0">
                  <c:v>Graduated</c:v>
                </c:pt>
                <c:pt idx="1">
                  <c:v>Did not graduate</c:v>
                </c:pt>
              </c:strCache>
            </c:strRef>
          </c:cat>
          <c:val>
            <c:numRef>
              <c:f>Sheet1!$B$2:$B$3</c:f>
              <c:numCache>
                <c:formatCode>0%</c:formatCode>
                <c:ptCount val="2"/>
                <c:pt idx="0">
                  <c:v>0.69</c:v>
                </c:pt>
                <c:pt idx="1">
                  <c:v>0.31</c:v>
                </c:pt>
              </c:numCache>
            </c:numRef>
          </c:val>
          <c:extLst>
            <c:ext xmlns:c16="http://schemas.microsoft.com/office/drawing/2014/chart" uri="{C3380CC4-5D6E-409C-BE32-E72D297353CC}">
              <c16:uniqueId val="{00000004-FDDF-734F-8DCD-1C82928FF207}"/>
            </c:ext>
          </c:extLst>
        </c:ser>
        <c:dLbls>
          <c:showLegendKey val="0"/>
          <c:showVal val="0"/>
          <c:showCatName val="0"/>
          <c:showSerName val="0"/>
          <c:showPercent val="0"/>
          <c:showBubbleSize val="0"/>
          <c:showLeaderLines val="1"/>
        </c:dLbls>
        <c:firstSliceAng val="112"/>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AY 21/22</c:v>
                </c:pt>
              </c:strCache>
            </c:strRef>
          </c:tx>
          <c:spPr>
            <a:solidFill>
              <a:srgbClr val="7CB7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Visitors</c:v>
                </c:pt>
              </c:strCache>
            </c:strRef>
          </c:cat>
          <c:val>
            <c:numRef>
              <c:f>Sheet1!$B$2</c:f>
              <c:numCache>
                <c:formatCode>General</c:formatCode>
                <c:ptCount val="1"/>
                <c:pt idx="0">
                  <c:v>2145</c:v>
                </c:pt>
              </c:numCache>
            </c:numRef>
          </c:val>
          <c:extLst>
            <c:ext xmlns:c16="http://schemas.microsoft.com/office/drawing/2014/chart" uri="{C3380CC4-5D6E-409C-BE32-E72D297353CC}">
              <c16:uniqueId val="{00000000-53B5-4342-B23C-A95F12E9A58C}"/>
            </c:ext>
          </c:extLst>
        </c:ser>
        <c:ser>
          <c:idx val="1"/>
          <c:order val="1"/>
          <c:tx>
            <c:strRef>
              <c:f>Sheet1!$C$1</c:f>
              <c:strCache>
                <c:ptCount val="1"/>
                <c:pt idx="0">
                  <c:v>AY 22/23</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Visitors</c:v>
                </c:pt>
              </c:strCache>
            </c:strRef>
          </c:cat>
          <c:val>
            <c:numRef>
              <c:f>Sheet1!$C$2</c:f>
              <c:numCache>
                <c:formatCode>General</c:formatCode>
                <c:ptCount val="1"/>
                <c:pt idx="0">
                  <c:v>22766</c:v>
                </c:pt>
              </c:numCache>
            </c:numRef>
          </c:val>
          <c:extLst>
            <c:ext xmlns:c16="http://schemas.microsoft.com/office/drawing/2014/chart" uri="{C3380CC4-5D6E-409C-BE32-E72D297353CC}">
              <c16:uniqueId val="{00000001-53B5-4342-B23C-A95F12E9A58C}"/>
            </c:ext>
          </c:extLst>
        </c:ser>
        <c:dLbls>
          <c:dLblPos val="outEnd"/>
          <c:showLegendKey val="0"/>
          <c:showVal val="1"/>
          <c:showCatName val="0"/>
          <c:showSerName val="0"/>
          <c:showPercent val="0"/>
          <c:showBubbleSize val="0"/>
        </c:dLbls>
        <c:gapWidth val="219"/>
        <c:overlap val="-27"/>
        <c:axId val="808672911"/>
        <c:axId val="808607391"/>
      </c:barChart>
      <c:catAx>
        <c:axId val="808672911"/>
        <c:scaling>
          <c:orientation val="minMax"/>
        </c:scaling>
        <c:delete val="1"/>
        <c:axPos val="b"/>
        <c:numFmt formatCode="General" sourceLinked="1"/>
        <c:majorTickMark val="none"/>
        <c:minorTickMark val="none"/>
        <c:tickLblPos val="nextTo"/>
        <c:crossAx val="808607391"/>
        <c:crosses val="autoZero"/>
        <c:auto val="1"/>
        <c:lblAlgn val="ctr"/>
        <c:lblOffset val="100"/>
        <c:noMultiLvlLbl val="0"/>
      </c:catAx>
      <c:valAx>
        <c:axId val="808607391"/>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808672911"/>
        <c:crosses val="autoZero"/>
        <c:crossBetween val="between"/>
      </c:valAx>
      <c:spPr>
        <a:noFill/>
        <a:ln>
          <a:noFill/>
        </a:ln>
        <a:effectLst/>
      </c:spPr>
    </c:plotArea>
    <c:legend>
      <c:legendPos val="b"/>
      <c:layout>
        <c:manualLayout>
          <c:xMode val="edge"/>
          <c:yMode val="edge"/>
          <c:x val="9.8316394556111797E-2"/>
          <c:y val="0.92509866203030344"/>
          <c:w val="0.76136283700090224"/>
          <c:h val="5.7916199965450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c:v>
                </c:pt>
              </c:strCache>
            </c:strRef>
          </c:tx>
          <c:spPr>
            <a:ln w="28575" cap="rnd">
              <a:solidFill>
                <a:schemeClr val="accent1"/>
              </a:solidFill>
              <a:round/>
            </a:ln>
            <a:effectLst/>
          </c:spPr>
          <c:marker>
            <c:symbol val="none"/>
          </c:marker>
          <c:dLbls>
            <c:dLbl>
              <c:idx val="1"/>
              <c:layout>
                <c:manualLayout>
                  <c:x val="-3.1003937007874016E-2"/>
                  <c:y val="4.9933682951914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12-AF40-A40D-53AB1EB65943}"/>
                </c:ext>
              </c:extLst>
            </c:dLbl>
            <c:dLbl>
              <c:idx val="4"/>
              <c:tx>
                <c:rich>
                  <a:bodyPr/>
                  <a:lstStyle/>
                  <a:p>
                    <a:r>
                      <a:rPr lang="en-US" dirty="0"/>
                      <a:t>50%</a:t>
                    </a:r>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312-AF40-A40D-53AB1EB65943}"/>
                </c:ext>
              </c:extLst>
            </c:dLbl>
            <c:dLbl>
              <c:idx val="5"/>
              <c:layout>
                <c:manualLayout>
                  <c:x val="-6.524360236219327E-4"/>
                  <c:y val="5.644633365887850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9D-BD45-B5B0-F90E96C2A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F' 17–18</c:v>
                </c:pt>
                <c:pt idx="1">
                  <c:v>F' 18–19</c:v>
                </c:pt>
                <c:pt idx="2">
                  <c:v>F' 19–20</c:v>
                </c:pt>
                <c:pt idx="3">
                  <c:v>F' 20–21</c:v>
                </c:pt>
                <c:pt idx="4">
                  <c:v>F' 21–22</c:v>
                </c:pt>
                <c:pt idx="5">
                  <c:v>F' 22–23</c:v>
                </c:pt>
              </c:strCache>
            </c:strRef>
          </c:cat>
          <c:val>
            <c:numRef>
              <c:f>Sheet1!$B$2:$B$7</c:f>
              <c:numCache>
                <c:formatCode>0%</c:formatCode>
                <c:ptCount val="6"/>
                <c:pt idx="0">
                  <c:v>0.48</c:v>
                </c:pt>
                <c:pt idx="1">
                  <c:v>0.51</c:v>
                </c:pt>
                <c:pt idx="2">
                  <c:v>0.45</c:v>
                </c:pt>
                <c:pt idx="3">
                  <c:v>0.49</c:v>
                </c:pt>
                <c:pt idx="4">
                  <c:v>0.5</c:v>
                </c:pt>
                <c:pt idx="5" formatCode="0.00%">
                  <c:v>0.44500000000000001</c:v>
                </c:pt>
              </c:numCache>
            </c:numRef>
          </c:val>
          <c:smooth val="0"/>
          <c:extLst>
            <c:ext xmlns:c16="http://schemas.microsoft.com/office/drawing/2014/chart" uri="{C3380CC4-5D6E-409C-BE32-E72D297353CC}">
              <c16:uniqueId val="{00000001-2312-AF40-A40D-53AB1EB65943}"/>
            </c:ext>
          </c:extLst>
        </c:ser>
        <c:ser>
          <c:idx val="1"/>
          <c:order val="1"/>
          <c:tx>
            <c:strRef>
              <c:f>Sheet1!$C$1</c:f>
              <c:strCache>
                <c:ptCount val="1"/>
                <c:pt idx="0">
                  <c:v>Hispanic</c:v>
                </c:pt>
              </c:strCache>
            </c:strRef>
          </c:tx>
          <c:spPr>
            <a:ln w="28575" cap="rnd">
              <a:solidFill>
                <a:schemeClr val="accent2"/>
              </a:solidFill>
              <a:round/>
            </a:ln>
            <a:effectLst/>
          </c:spPr>
          <c:marker>
            <c:symbol val="none"/>
          </c:marker>
          <c:dLbls>
            <c:dLbl>
              <c:idx val="0"/>
              <c:layout>
                <c:manualLayout>
                  <c:x val="-5.1316437007874027E-2"/>
                  <c:y val="3.05868583546470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12-AF40-A40D-53AB1EB65943}"/>
                </c:ext>
              </c:extLst>
            </c:dLbl>
            <c:dLbl>
              <c:idx val="1"/>
              <c:layout>
                <c:manualLayout>
                  <c:x val="-1.3816437007874074E-2"/>
                  <c:y val="2.1808684682044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12-AF40-A40D-53AB1EB65943}"/>
                </c:ext>
              </c:extLst>
            </c:dLbl>
            <c:dLbl>
              <c:idx val="3"/>
              <c:layout>
                <c:manualLayout>
                  <c:x val="-3.1003937007874016E-2"/>
                  <c:y val="1.2433685258754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12-AF40-A40D-53AB1EB65943}"/>
                </c:ext>
              </c:extLst>
            </c:dLbl>
            <c:dLbl>
              <c:idx val="4"/>
              <c:layout>
                <c:manualLayout>
                  <c:x val="-8.4649360236221625E-3"/>
                  <c:y val="-1.628813876180248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12-AF40-A40D-53AB1EB65943}"/>
                </c:ext>
              </c:extLst>
            </c:dLbl>
            <c:dLbl>
              <c:idx val="5"/>
              <c:layout>
                <c:manualLayout>
                  <c:x val="-2.2149360236219328E-3"/>
                  <c:y val="7.46987417484744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9D-BD45-B5B0-F90E96C2A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 17–18</c:v>
                </c:pt>
                <c:pt idx="1">
                  <c:v>F' 18–19</c:v>
                </c:pt>
                <c:pt idx="2">
                  <c:v>F' 19–20</c:v>
                </c:pt>
                <c:pt idx="3">
                  <c:v>F' 20–21</c:v>
                </c:pt>
                <c:pt idx="4">
                  <c:v>F' 21–22</c:v>
                </c:pt>
                <c:pt idx="5">
                  <c:v>F' 22–23</c:v>
                </c:pt>
              </c:strCache>
            </c:strRef>
          </c:cat>
          <c:val>
            <c:numRef>
              <c:f>Sheet1!$C$2:$C$7</c:f>
              <c:numCache>
                <c:formatCode>0%</c:formatCode>
                <c:ptCount val="6"/>
                <c:pt idx="0">
                  <c:v>0.52</c:v>
                </c:pt>
                <c:pt idx="1">
                  <c:v>0.54</c:v>
                </c:pt>
                <c:pt idx="2">
                  <c:v>0.51</c:v>
                </c:pt>
                <c:pt idx="3">
                  <c:v>0.52</c:v>
                </c:pt>
                <c:pt idx="4" formatCode="0.00%">
                  <c:v>0.51700000000000002</c:v>
                </c:pt>
                <c:pt idx="5" formatCode="0.00%">
                  <c:v>0.52600000000000002</c:v>
                </c:pt>
              </c:numCache>
            </c:numRef>
          </c:val>
          <c:smooth val="0"/>
          <c:extLst>
            <c:ext xmlns:c16="http://schemas.microsoft.com/office/drawing/2014/chart" uri="{C3380CC4-5D6E-409C-BE32-E72D297353CC}">
              <c16:uniqueId val="{00000006-2312-AF40-A40D-53AB1EB65943}"/>
            </c:ext>
          </c:extLst>
        </c:ser>
        <c:ser>
          <c:idx val="2"/>
          <c:order val="2"/>
          <c:tx>
            <c:strRef>
              <c:f>Sheet1!$D$1</c:f>
              <c:strCache>
                <c:ptCount val="1"/>
                <c:pt idx="0">
                  <c:v>White</c:v>
                </c:pt>
              </c:strCache>
            </c:strRef>
          </c:tx>
          <c:spPr>
            <a:ln w="28575" cap="rnd">
              <a:solidFill>
                <a:schemeClr val="accent3"/>
              </a:solidFill>
              <a:round/>
            </a:ln>
            <a:effectLst/>
          </c:spPr>
          <c:marker>
            <c:symbol val="none"/>
          </c:marker>
          <c:dLbls>
            <c:dLbl>
              <c:idx val="0"/>
              <c:layout>
                <c:manualLayout>
                  <c:x val="-2.6316437007874015E-2"/>
                  <c:y val="-3.2097562001872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12-AF40-A40D-53AB1EB65943}"/>
                </c:ext>
              </c:extLst>
            </c:dLbl>
            <c:dLbl>
              <c:idx val="1"/>
              <c:layout>
                <c:manualLayout>
                  <c:x val="-2.6316437007874015E-2"/>
                  <c:y val="-2.9753812146049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12-AF40-A40D-53AB1EB65943}"/>
                </c:ext>
              </c:extLst>
            </c:dLbl>
            <c:dLbl>
              <c:idx val="2"/>
              <c:layout>
                <c:manualLayout>
                  <c:x val="-2.9441437007874015E-2"/>
                  <c:y val="-2.7410062290227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312-AF40-A40D-53AB1EB65943}"/>
                </c:ext>
              </c:extLst>
            </c:dLbl>
            <c:dLbl>
              <c:idx val="3"/>
              <c:layout>
                <c:manualLayout>
                  <c:x val="-2.3191437007874016E-2"/>
                  <c:y val="-3.444131185769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12-AF40-A40D-53AB1EB65943}"/>
                </c:ext>
              </c:extLst>
            </c:dLbl>
            <c:dLbl>
              <c:idx val="4"/>
              <c:layout>
                <c:manualLayout>
                  <c:x val="-3.346493602362216E-2"/>
                  <c:y val="-3.4441311857694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12-AF40-A40D-53AB1EB65943}"/>
                </c:ext>
              </c:extLst>
            </c:dLbl>
            <c:dLbl>
              <c:idx val="5"/>
              <c:layout>
                <c:manualLayout>
                  <c:x val="-2.2149360236219328E-3"/>
                  <c:y val="-6.59948150511989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D-BD45-B5B0-F90E96C2A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F' 17–18</c:v>
                </c:pt>
                <c:pt idx="1">
                  <c:v>F' 18–19</c:v>
                </c:pt>
                <c:pt idx="2">
                  <c:v>F' 19–20</c:v>
                </c:pt>
                <c:pt idx="3">
                  <c:v>F' 20–21</c:v>
                </c:pt>
                <c:pt idx="4">
                  <c:v>F' 21–22</c:v>
                </c:pt>
                <c:pt idx="5">
                  <c:v>F' 22–23</c:v>
                </c:pt>
              </c:strCache>
            </c:strRef>
          </c:cat>
          <c:val>
            <c:numRef>
              <c:f>Sheet1!$D$2:$D$7</c:f>
              <c:numCache>
                <c:formatCode>0%</c:formatCode>
                <c:ptCount val="6"/>
                <c:pt idx="0">
                  <c:v>0.56999999999999995</c:v>
                </c:pt>
                <c:pt idx="1">
                  <c:v>0.54</c:v>
                </c:pt>
                <c:pt idx="2">
                  <c:v>0.56999999999999995</c:v>
                </c:pt>
                <c:pt idx="3">
                  <c:v>0.54</c:v>
                </c:pt>
                <c:pt idx="4" formatCode="0.00%">
                  <c:v>0.54200000000000004</c:v>
                </c:pt>
                <c:pt idx="5" formatCode="0.00%">
                  <c:v>0.56799999999999995</c:v>
                </c:pt>
              </c:numCache>
            </c:numRef>
          </c:val>
          <c:smooth val="0"/>
          <c:extLst>
            <c:ext xmlns:c16="http://schemas.microsoft.com/office/drawing/2014/chart" uri="{C3380CC4-5D6E-409C-BE32-E72D297353CC}">
              <c16:uniqueId val="{0000000C-2312-AF40-A40D-53AB1EB65943}"/>
            </c:ext>
          </c:extLst>
        </c:ser>
        <c:dLbls>
          <c:dLblPos val="b"/>
          <c:showLegendKey val="0"/>
          <c:showVal val="1"/>
          <c:showCatName val="0"/>
          <c:showSerName val="0"/>
          <c:showPercent val="0"/>
          <c:showBubbleSize val="0"/>
        </c:dLbls>
        <c:smooth val="0"/>
        <c:axId val="220473888"/>
        <c:axId val="220475536"/>
      </c:lineChart>
      <c:catAx>
        <c:axId val="22047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5536"/>
        <c:crosses val="autoZero"/>
        <c:auto val="0"/>
        <c:lblAlgn val="ctr"/>
        <c:lblOffset val="100"/>
        <c:noMultiLvlLbl val="0"/>
      </c:catAx>
      <c:valAx>
        <c:axId val="22047553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584-8148-9CCA-5BE38A0F7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584-8148-9CCA-5BE38A0F70A2}"/>
              </c:ext>
            </c:extLst>
          </c:dPt>
          <c:dPt>
            <c:idx val="2"/>
            <c:invertIfNegative val="0"/>
            <c:bubble3D val="0"/>
            <c:spPr>
              <a:solidFill>
                <a:schemeClr val="tx1"/>
              </a:solidFill>
              <a:ln>
                <a:noFill/>
              </a:ln>
              <a:effectLst/>
            </c:spPr>
            <c:extLst>
              <c:ext xmlns:c16="http://schemas.microsoft.com/office/drawing/2014/chart" uri="{C3380CC4-5D6E-409C-BE32-E72D297353CC}">
                <c16:uniqueId val="{00000005-0584-8148-9CCA-5BE38A0F70A2}"/>
              </c:ext>
            </c:extLst>
          </c:dPt>
          <c:dPt>
            <c:idx val="3"/>
            <c:invertIfNegative val="0"/>
            <c:bubble3D val="0"/>
            <c:spPr>
              <a:solidFill>
                <a:srgbClr val="7CB742"/>
              </a:solidFill>
              <a:ln>
                <a:noFill/>
              </a:ln>
              <a:effectLst/>
            </c:spPr>
            <c:extLst>
              <c:ext xmlns:c16="http://schemas.microsoft.com/office/drawing/2014/chart" uri="{C3380CC4-5D6E-409C-BE32-E72D297353CC}">
                <c16:uniqueId val="{00000007-0584-8148-9CCA-5BE38A0F70A2}"/>
              </c:ext>
            </c:extLst>
          </c:dPt>
          <c:dPt>
            <c:idx val="4"/>
            <c:invertIfNegative val="0"/>
            <c:bubble3D val="0"/>
            <c:spPr>
              <a:solidFill>
                <a:srgbClr val="D41A68"/>
              </a:solidFill>
              <a:ln>
                <a:noFill/>
              </a:ln>
              <a:effectLst/>
            </c:spPr>
            <c:extLst>
              <c:ext xmlns:c16="http://schemas.microsoft.com/office/drawing/2014/chart" uri="{C3380CC4-5D6E-409C-BE32-E72D297353CC}">
                <c16:uniqueId val="{00000009-0584-8148-9CCA-5BE38A0F70A2}"/>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A-0584-8148-9CCA-5BE38A0F70A2}"/>
              </c:ext>
            </c:extLst>
          </c:dPt>
          <c:dLbls>
            <c:dLbl>
              <c:idx val="5"/>
              <c:tx>
                <c:rich>
                  <a:bodyPr/>
                  <a:lstStyle/>
                  <a:p>
                    <a:r>
                      <a:rPr lang="en-US"/>
                      <a:t>23.8%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584-8148-9CCA-5BE38A0F70A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Sheet1!$B$2:$B$8</c:f>
              <c:numCache>
                <c:formatCode>0%</c:formatCode>
                <c:ptCount val="7"/>
                <c:pt idx="0">
                  <c:v>0.18</c:v>
                </c:pt>
                <c:pt idx="1">
                  <c:v>0.19</c:v>
                </c:pt>
                <c:pt idx="2">
                  <c:v>0.2</c:v>
                </c:pt>
                <c:pt idx="3">
                  <c:v>0.21</c:v>
                </c:pt>
                <c:pt idx="4">
                  <c:v>0.23</c:v>
                </c:pt>
                <c:pt idx="5">
                  <c:v>0.23799999999999999</c:v>
                </c:pt>
                <c:pt idx="6">
                  <c:v>0.24099999999999999</c:v>
                </c:pt>
              </c:numCache>
            </c:numRef>
          </c:val>
          <c:extLst>
            <c:ext xmlns:c16="http://schemas.microsoft.com/office/drawing/2014/chart" uri="{C3380CC4-5D6E-409C-BE32-E72D297353CC}">
              <c16:uniqueId val="{0000000B-0584-8148-9CCA-5BE38A0F70A2}"/>
            </c:ext>
          </c:extLst>
        </c:ser>
        <c:dLbls>
          <c:dLblPos val="outEnd"/>
          <c:showLegendKey val="0"/>
          <c:showVal val="1"/>
          <c:showCatName val="0"/>
          <c:showSerName val="0"/>
          <c:showPercent val="0"/>
          <c:showBubbleSize val="0"/>
        </c:dLbls>
        <c:gapWidth val="219"/>
        <c:overlap val="-27"/>
        <c:axId val="128320591"/>
        <c:axId val="1944332240"/>
      </c:barChart>
      <c:catAx>
        <c:axId val="12832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944332240"/>
        <c:crosses val="autoZero"/>
        <c:auto val="1"/>
        <c:lblAlgn val="ctr"/>
        <c:lblOffset val="100"/>
        <c:noMultiLvlLbl val="0"/>
      </c:catAx>
      <c:valAx>
        <c:axId val="194433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2832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How</a:t>
            </a:r>
            <a:r>
              <a:rPr lang="en-US" baseline="0" dirty="0">
                <a:solidFill>
                  <a:srgbClr val="093A5F"/>
                </a:solidFill>
              </a:rPr>
              <a:t> PPSC students rated their o</a:t>
            </a:r>
            <a:r>
              <a:rPr lang="en-US" dirty="0">
                <a:solidFill>
                  <a:srgbClr val="093A5F"/>
                </a:solidFill>
              </a:rPr>
              <a:t>verall educational experience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Overall educational experience</c:v>
                </c:pt>
              </c:strCache>
            </c:strRef>
          </c:tx>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A1E-E942-B829-5CAC74F3746E}"/>
              </c:ext>
            </c:extLst>
          </c:dPt>
          <c:dPt>
            <c:idx val="1"/>
            <c:bubble3D val="0"/>
            <c:spPr>
              <a:solidFill>
                <a:schemeClr val="accent3">
                  <a:alpha val="19573"/>
                </a:schemeClr>
              </a:solidFill>
              <a:ln w="19050">
                <a:solidFill>
                  <a:schemeClr val="lt1">
                    <a:hueOff val="0"/>
                    <a:satOff val="0"/>
                    <a:lumOff val="0"/>
                  </a:schemeClr>
                </a:solidFill>
              </a:ln>
              <a:effectLst/>
            </c:spPr>
            <c:extLst>
              <c:ext xmlns:c16="http://schemas.microsoft.com/office/drawing/2014/chart" uri="{C3380CC4-5D6E-409C-BE32-E72D297353CC}">
                <c16:uniqueId val="{00000003-9A1E-E942-B829-5CAC74F3746E}"/>
              </c:ext>
            </c:extLst>
          </c:dPt>
          <c:cat>
            <c:strRef>
              <c:f>Sheet1!$A$2:$A$3</c:f>
              <c:strCache>
                <c:ptCount val="2"/>
                <c:pt idx="0">
                  <c:v>Excellent or good</c:v>
                </c:pt>
                <c:pt idx="1">
                  <c:v>Poor or Bad</c:v>
                </c:pt>
              </c:strCache>
            </c:strRef>
          </c:cat>
          <c:val>
            <c:numRef>
              <c:f>Sheet1!$B$2:$B$3</c:f>
              <c:numCache>
                <c:formatCode>0%</c:formatCode>
                <c:ptCount val="2"/>
                <c:pt idx="0">
                  <c:v>0.95</c:v>
                </c:pt>
                <c:pt idx="1">
                  <c:v>0.05</c:v>
                </c:pt>
              </c:numCache>
            </c:numRef>
          </c:val>
          <c:extLst>
            <c:ext xmlns:c16="http://schemas.microsoft.com/office/drawing/2014/chart" uri="{C3380CC4-5D6E-409C-BE32-E72D297353CC}">
              <c16:uniqueId val="{00000004-9A1E-E942-B829-5CAC74F3746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Student</a:t>
            </a:r>
            <a:r>
              <a:rPr lang="en-US" baseline="0" dirty="0">
                <a:solidFill>
                  <a:srgbClr val="093A5F"/>
                </a:solidFill>
              </a:rPr>
              <a:t> e</a:t>
            </a:r>
            <a:r>
              <a:rPr lang="en-US" dirty="0">
                <a:solidFill>
                  <a:srgbClr val="093A5F"/>
                </a:solidFill>
              </a:rPr>
              <a:t>xperience at PPSC prepared them for success</a:t>
            </a:r>
            <a:r>
              <a:rPr lang="en-US" baseline="0" dirty="0">
                <a:solidFill>
                  <a:srgbClr val="093A5F"/>
                </a:solidFill>
              </a:rPr>
              <a:t> in their future endeavors</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Prepared for success in their future endeavors</c:v>
                </c:pt>
              </c:strCache>
            </c:strRef>
          </c:tx>
          <c:dPt>
            <c:idx val="0"/>
            <c:bubble3D val="0"/>
            <c:spPr>
              <a:solidFill>
                <a:srgbClr val="DB4326"/>
              </a:solidFill>
              <a:ln w="19050">
                <a:solidFill>
                  <a:schemeClr val="lt1"/>
                </a:solidFill>
              </a:ln>
              <a:effectLst/>
            </c:spPr>
            <c:extLst>
              <c:ext xmlns:c16="http://schemas.microsoft.com/office/drawing/2014/chart" uri="{C3380CC4-5D6E-409C-BE32-E72D297353CC}">
                <c16:uniqueId val="{00000001-B174-CA46-95DB-16F2803732D4}"/>
              </c:ext>
            </c:extLst>
          </c:dPt>
          <c:dPt>
            <c:idx val="1"/>
            <c:bubble3D val="0"/>
            <c:spPr>
              <a:solidFill>
                <a:srgbClr val="DB4326">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B174-CA46-95DB-16F2803732D4}"/>
              </c:ext>
            </c:extLst>
          </c:dPt>
          <c:cat>
            <c:strRef>
              <c:f>Sheet1!$A$2:$A$3</c:f>
              <c:strCache>
                <c:ptCount val="2"/>
                <c:pt idx="0">
                  <c:v>Yes</c:v>
                </c:pt>
                <c:pt idx="1">
                  <c:v>No</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B174-CA46-95DB-16F2803732D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Adult Learners continuing</a:t>
            </a:r>
            <a:r>
              <a:rPr lang="en-US" baseline="0" dirty="0">
                <a:solidFill>
                  <a:srgbClr val="093A5F"/>
                </a:solidFill>
              </a:rPr>
              <a:t> education at PPSC or a 4 year university</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Adult learners continuing education at PPSC or a 4-Year university</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A1E-E942-B829-5CAC74F3746E}"/>
              </c:ext>
            </c:extLst>
          </c:dPt>
          <c:dPt>
            <c:idx val="1"/>
            <c:bubble3D val="0"/>
            <c:spPr>
              <a:solidFill>
                <a:schemeClr val="accent2">
                  <a:alpha val="20045"/>
                </a:schemeClr>
              </a:solidFill>
              <a:ln w="19050">
                <a:solidFill>
                  <a:schemeClr val="lt1">
                    <a:hueOff val="0"/>
                    <a:satOff val="0"/>
                    <a:lumOff val="0"/>
                  </a:schemeClr>
                </a:solidFill>
              </a:ln>
              <a:effectLst/>
            </c:spPr>
            <c:extLst>
              <c:ext xmlns:c16="http://schemas.microsoft.com/office/drawing/2014/chart" uri="{C3380CC4-5D6E-409C-BE32-E72D297353CC}">
                <c16:uniqueId val="{00000003-9A1E-E942-B829-5CAC74F3746E}"/>
              </c:ext>
            </c:extLst>
          </c:dPt>
          <c:cat>
            <c:strRef>
              <c:f>Sheet1!$A$2:$A$3</c:f>
              <c:strCache>
                <c:ptCount val="2"/>
                <c:pt idx="0">
                  <c:v>Yes</c:v>
                </c:pt>
                <c:pt idx="1">
                  <c:v>No</c:v>
                </c:pt>
              </c:strCache>
            </c:strRef>
          </c:cat>
          <c:val>
            <c:numRef>
              <c:f>Sheet1!$B$2:$B$3</c:f>
              <c:numCache>
                <c:formatCode>0%</c:formatCode>
                <c:ptCount val="2"/>
                <c:pt idx="0">
                  <c:v>0.51</c:v>
                </c:pt>
                <c:pt idx="1">
                  <c:v>0.49</c:v>
                </c:pt>
              </c:numCache>
            </c:numRef>
          </c:val>
          <c:extLst>
            <c:ext xmlns:c16="http://schemas.microsoft.com/office/drawing/2014/chart" uri="{C3380CC4-5D6E-409C-BE32-E72D297353CC}">
              <c16:uniqueId val="{00000004-9A1E-E942-B829-5CAC74F3746E}"/>
            </c:ext>
          </c:extLst>
        </c:ser>
        <c:dLbls>
          <c:showLegendKey val="0"/>
          <c:showVal val="0"/>
          <c:showCatName val="0"/>
          <c:showSerName val="0"/>
          <c:showPercent val="0"/>
          <c:showBubbleSize val="0"/>
          <c:showLeaderLines val="1"/>
        </c:dLbls>
        <c:firstSliceAng val="17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r>
              <a:rPr lang="en-US" b="1" dirty="0">
                <a:solidFill>
                  <a:srgbClr val="002060"/>
                </a:solidFill>
              </a:rPr>
              <a:t>Student</a:t>
            </a:r>
            <a:r>
              <a:rPr lang="en-US" b="1" baseline="0" dirty="0">
                <a:solidFill>
                  <a:srgbClr val="002060"/>
                </a:solidFill>
              </a:rPr>
              <a:t> Enrollment (% of Total) by Distance Education Category</a:t>
            </a:r>
            <a:endParaRPr lang="en-US" b="1" dirty="0">
              <a:solidFill>
                <a:srgbClr val="002060"/>
              </a:solidFill>
            </a:endParaRPr>
          </a:p>
        </c:rich>
      </c:tx>
      <c:layout>
        <c:manualLayout>
          <c:xMode val="edge"/>
          <c:yMode val="edge"/>
          <c:x val="0.10543864484369998"/>
          <c:y val="4.45312472606270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Enrolled EXCLUSIVELY in online courses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2.9575450769171827E-2"/>
                  <c:y val="2.9753996693282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A6-A447-8A8F-25B06920DF5F}"/>
                </c:ext>
              </c:extLst>
            </c:dLbl>
            <c:dLbl>
              <c:idx val="1"/>
              <c:layout>
                <c:manualLayout>
                  <c:x val="-2.9575450769171854E-2"/>
                  <c:y val="3.9128996116572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A6-A447-8A8F-25B06920DF5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206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Fall 2018</c:v>
                </c:pt>
                <c:pt idx="1">
                  <c:v>Fall 2019</c:v>
                </c:pt>
                <c:pt idx="2">
                  <c:v>Fall 2020</c:v>
                </c:pt>
                <c:pt idx="3">
                  <c:v>Fall 2021</c:v>
                </c:pt>
                <c:pt idx="4">
                  <c:v>Fall 2022</c:v>
                </c:pt>
                <c:pt idx="5">
                  <c:v>Fall 2023</c:v>
                </c:pt>
              </c:strCache>
            </c:strRef>
          </c:cat>
          <c:val>
            <c:numRef>
              <c:f>Sheet1!$B$2:$B$7</c:f>
              <c:numCache>
                <c:formatCode>0%</c:formatCode>
                <c:ptCount val="6"/>
                <c:pt idx="0">
                  <c:v>0.16</c:v>
                </c:pt>
                <c:pt idx="1">
                  <c:v>0.17</c:v>
                </c:pt>
                <c:pt idx="2">
                  <c:v>0.26</c:v>
                </c:pt>
                <c:pt idx="3">
                  <c:v>0.28999999999999998</c:v>
                </c:pt>
                <c:pt idx="4">
                  <c:v>0.28999999999999998</c:v>
                </c:pt>
                <c:pt idx="5">
                  <c:v>0.28000000000000003</c:v>
                </c:pt>
              </c:numCache>
            </c:numRef>
          </c:val>
          <c:smooth val="0"/>
          <c:extLst>
            <c:ext xmlns:c16="http://schemas.microsoft.com/office/drawing/2014/chart" uri="{C3380CC4-5D6E-409C-BE32-E72D297353CC}">
              <c16:uniqueId val="{00000002-48A6-A447-8A8F-25B06920DF5F}"/>
            </c:ext>
          </c:extLst>
        </c:ser>
        <c:ser>
          <c:idx val="1"/>
          <c:order val="1"/>
          <c:tx>
            <c:strRef>
              <c:f>Sheet1!$C$1</c:f>
              <c:strCache>
                <c:ptCount val="1"/>
                <c:pt idx="0">
                  <c:v>Enrolled IN AT LEAST ONE BUT NOT ALL online courses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2.9575450769171854E-2"/>
                  <c:y val="-4.0558498981391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A6-A447-8A8F-25B06920DF5F}"/>
                </c:ext>
              </c:extLst>
            </c:dLbl>
            <c:dLbl>
              <c:idx val="2"/>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A6-A447-8A8F-25B06920DF5F}"/>
                </c:ext>
              </c:extLst>
            </c:dLbl>
            <c:dLbl>
              <c:idx val="3"/>
              <c:layout>
                <c:manualLayout>
                  <c:x val="-2.9575450769171827E-2"/>
                  <c:y val="3.9128996116572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A6-A447-8A8F-25B06920DF5F}"/>
                </c:ext>
              </c:extLst>
            </c:dLbl>
            <c:dLbl>
              <c:idx val="4"/>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A6-A447-8A8F-25B06920DF5F}"/>
                </c:ext>
              </c:extLst>
            </c:dLbl>
            <c:dLbl>
              <c:idx val="5"/>
              <c:layout>
                <c:manualLayout>
                  <c:x val="-2.9575450769171827E-2"/>
                  <c:y val="3.9128996116572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A6-A447-8A8F-25B06920DF5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206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Fall 2018</c:v>
                </c:pt>
                <c:pt idx="1">
                  <c:v>Fall 2019</c:v>
                </c:pt>
                <c:pt idx="2">
                  <c:v>Fall 2020</c:v>
                </c:pt>
                <c:pt idx="3">
                  <c:v>Fall 2021</c:v>
                </c:pt>
                <c:pt idx="4">
                  <c:v>Fall 2022</c:v>
                </c:pt>
                <c:pt idx="5">
                  <c:v>Fall 2023</c:v>
                </c:pt>
              </c:strCache>
            </c:strRef>
          </c:cat>
          <c:val>
            <c:numRef>
              <c:f>Sheet1!$C$2:$C$7</c:f>
              <c:numCache>
                <c:formatCode>0%</c:formatCode>
                <c:ptCount val="6"/>
                <c:pt idx="0">
                  <c:v>0.2</c:v>
                </c:pt>
                <c:pt idx="1">
                  <c:v>0.2</c:v>
                </c:pt>
                <c:pt idx="2">
                  <c:v>0.21</c:v>
                </c:pt>
                <c:pt idx="3">
                  <c:v>0.23</c:v>
                </c:pt>
                <c:pt idx="4">
                  <c:v>0.23</c:v>
                </c:pt>
                <c:pt idx="5">
                  <c:v>0.23</c:v>
                </c:pt>
              </c:numCache>
            </c:numRef>
          </c:val>
          <c:smooth val="0"/>
          <c:extLst>
            <c:ext xmlns:c16="http://schemas.microsoft.com/office/drawing/2014/chart" uri="{C3380CC4-5D6E-409C-BE32-E72D297353CC}">
              <c16:uniqueId val="{00000008-48A6-A447-8A8F-25B06920DF5F}"/>
            </c:ext>
          </c:extLst>
        </c:ser>
        <c:ser>
          <c:idx val="2"/>
          <c:order val="2"/>
          <c:tx>
            <c:strRef>
              <c:f>Sheet1!$D$1</c:f>
              <c:strCache>
                <c:ptCount val="1"/>
                <c:pt idx="0">
                  <c:v>NOT enrolled IN ANY online courses</c:v>
                </c:pt>
              </c:strCache>
            </c:strRef>
          </c:tx>
          <c:spPr>
            <a:ln w="28575" cap="rnd">
              <a:solidFill>
                <a:schemeClr val="accent3"/>
              </a:solidFill>
              <a:round/>
            </a:ln>
            <a:effectLst/>
          </c:spPr>
          <c:marker>
            <c:symbol val="circle"/>
            <c:size val="5"/>
            <c:spPr>
              <a:solidFill>
                <a:schemeClr val="accent3"/>
              </a:solidFill>
              <a:ln w="25400" cap="rnd">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206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Fall 2018</c:v>
                </c:pt>
                <c:pt idx="1">
                  <c:v>Fall 2019</c:v>
                </c:pt>
                <c:pt idx="2">
                  <c:v>Fall 2020</c:v>
                </c:pt>
                <c:pt idx="3">
                  <c:v>Fall 2021</c:v>
                </c:pt>
                <c:pt idx="4">
                  <c:v>Fall 2022</c:v>
                </c:pt>
                <c:pt idx="5">
                  <c:v>Fall 2023</c:v>
                </c:pt>
              </c:strCache>
            </c:strRef>
          </c:cat>
          <c:val>
            <c:numRef>
              <c:f>Sheet1!$D$2:$D$7</c:f>
              <c:numCache>
                <c:formatCode>0%</c:formatCode>
                <c:ptCount val="6"/>
                <c:pt idx="0">
                  <c:v>0.64</c:v>
                </c:pt>
                <c:pt idx="1">
                  <c:v>0.63</c:v>
                </c:pt>
                <c:pt idx="2">
                  <c:v>0.53</c:v>
                </c:pt>
                <c:pt idx="3">
                  <c:v>0.49</c:v>
                </c:pt>
                <c:pt idx="4">
                  <c:v>0.48</c:v>
                </c:pt>
                <c:pt idx="5">
                  <c:v>0.48</c:v>
                </c:pt>
              </c:numCache>
            </c:numRef>
          </c:val>
          <c:smooth val="0"/>
          <c:extLst>
            <c:ext xmlns:c16="http://schemas.microsoft.com/office/drawing/2014/chart" uri="{C3380CC4-5D6E-409C-BE32-E72D297353CC}">
              <c16:uniqueId val="{00000009-48A6-A447-8A8F-25B06920DF5F}"/>
            </c:ext>
          </c:extLst>
        </c:ser>
        <c:dLbls>
          <c:dLblPos val="t"/>
          <c:showLegendKey val="0"/>
          <c:showVal val="1"/>
          <c:showCatName val="0"/>
          <c:showSerName val="0"/>
          <c:showPercent val="0"/>
          <c:showBubbleSize val="0"/>
        </c:dLbls>
        <c:marker val="1"/>
        <c:smooth val="0"/>
        <c:axId val="724019664"/>
        <c:axId val="723779696"/>
      </c:lineChart>
      <c:catAx>
        <c:axId val="72401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723779696"/>
        <c:crosses val="autoZero"/>
        <c:auto val="1"/>
        <c:lblAlgn val="ctr"/>
        <c:lblOffset val="100"/>
        <c:noMultiLvlLbl val="0"/>
      </c:catAx>
      <c:valAx>
        <c:axId val="723779696"/>
        <c:scaling>
          <c:orientation val="minMax"/>
          <c:min val="0.05"/>
        </c:scaling>
        <c:delete val="1"/>
        <c:axPos val="l"/>
        <c:majorGridlines>
          <c:spPr>
            <a:ln w="9525" cap="flat" cmpd="sng" algn="ctr">
              <a:noFill/>
              <a:round/>
            </a:ln>
            <a:effectLst/>
          </c:spPr>
        </c:majorGridlines>
        <c:numFmt formatCode="0%" sourceLinked="1"/>
        <c:majorTickMark val="out"/>
        <c:minorTickMark val="none"/>
        <c:tickLblPos val="nextTo"/>
        <c:crossAx val="724019664"/>
        <c:crosses val="autoZero"/>
        <c:crossBetween val="between"/>
      </c:valAx>
      <c:spPr>
        <a:noFill/>
        <a:ln>
          <a:noFill/>
        </a:ln>
        <a:effectLst/>
      </c:spPr>
    </c:plotArea>
    <c:legend>
      <c:legendPos val="b"/>
      <c:layout>
        <c:manualLayout>
          <c:xMode val="edge"/>
          <c:yMode val="edge"/>
          <c:x val="1.13113431061268E-2"/>
          <c:y val="0.3252536094209148"/>
          <c:w val="0.35476253743278158"/>
          <c:h val="0.27162141537761963"/>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cap="rnd">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r>
              <a:rPr lang="en-US" b="1" dirty="0">
                <a:solidFill>
                  <a:srgbClr val="002060"/>
                </a:solidFill>
              </a:rPr>
              <a:t># of Employees</a:t>
            </a:r>
          </a:p>
        </c:rich>
      </c:tx>
      <c:layout>
        <c:manualLayout>
          <c:xMode val="edge"/>
          <c:yMode val="edge"/>
          <c:x val="4.3964840684350949E-2"/>
          <c:y val="1.406249913493484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APT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2.9575450769171827E-2"/>
                  <c:y val="2.9753996693282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CF-AF4A-AD0D-D98F6550DA22}"/>
                </c:ext>
              </c:extLst>
            </c:dLbl>
            <c:dLbl>
              <c:idx val="1"/>
              <c:layout>
                <c:manualLayout>
                  <c:x val="-2.9575450769171854E-2"/>
                  <c:y val="3.9128996116572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CF-AF4A-AD0D-D98F6550DA2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c:formatCode>
                <c:ptCount val="9"/>
                <c:pt idx="0">
                  <c:v>144</c:v>
                </c:pt>
                <c:pt idx="1">
                  <c:v>148</c:v>
                </c:pt>
                <c:pt idx="2">
                  <c:v>165</c:v>
                </c:pt>
                <c:pt idx="3">
                  <c:v>209</c:v>
                </c:pt>
                <c:pt idx="4">
                  <c:v>235</c:v>
                </c:pt>
                <c:pt idx="5">
                  <c:v>229</c:v>
                </c:pt>
                <c:pt idx="6">
                  <c:v>259</c:v>
                </c:pt>
                <c:pt idx="7">
                  <c:v>205</c:v>
                </c:pt>
                <c:pt idx="8">
                  <c:v>203</c:v>
                </c:pt>
              </c:numCache>
            </c:numRef>
          </c:val>
          <c:smooth val="0"/>
          <c:extLst>
            <c:ext xmlns:c16="http://schemas.microsoft.com/office/drawing/2014/chart" uri="{C3380CC4-5D6E-409C-BE32-E72D297353CC}">
              <c16:uniqueId val="{00000002-55CF-AF4A-AD0D-D98F6550DA22}"/>
            </c:ext>
          </c:extLst>
        </c:ser>
        <c:ser>
          <c:idx val="1"/>
          <c:order val="1"/>
          <c:tx>
            <c:strRef>
              <c:f>Sheet1!$C$1</c:f>
              <c:strCache>
                <c:ptCount val="1"/>
                <c:pt idx="0">
                  <c:v>Classified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2.9575450769171854E-2"/>
                  <c:y val="-4.0558498981391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CF-AF4A-AD0D-D98F6550DA22}"/>
                </c:ext>
              </c:extLst>
            </c:dLbl>
            <c:dLbl>
              <c:idx val="2"/>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CF-AF4A-AD0D-D98F6550DA22}"/>
                </c:ext>
              </c:extLst>
            </c:dLbl>
            <c:dLbl>
              <c:idx val="3"/>
              <c:layout>
                <c:manualLayout>
                  <c:x val="4.956019957558672E-3"/>
                  <c:y val="-2.64959998464567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CF-AF4A-AD0D-D98F6550DA22}"/>
                </c:ext>
              </c:extLst>
            </c:dLbl>
            <c:dLbl>
              <c:idx val="4"/>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CF-AF4A-AD0D-D98F6550DA22}"/>
                </c:ext>
              </c:extLst>
            </c:dLbl>
            <c:dLbl>
              <c:idx val="5"/>
              <c:layout>
                <c:manualLayout>
                  <c:x val="-2.9575450769171827E-2"/>
                  <c:y val="3.9128996116572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5CF-AF4A-AD0D-D98F6550DA2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c:formatCode>
                <c:ptCount val="9"/>
                <c:pt idx="0">
                  <c:v>250</c:v>
                </c:pt>
                <c:pt idx="1">
                  <c:v>237</c:v>
                </c:pt>
                <c:pt idx="2">
                  <c:v>234</c:v>
                </c:pt>
                <c:pt idx="3">
                  <c:v>197</c:v>
                </c:pt>
                <c:pt idx="4">
                  <c:v>184</c:v>
                </c:pt>
                <c:pt idx="5">
                  <c:v>162</c:v>
                </c:pt>
                <c:pt idx="6">
                  <c:v>155</c:v>
                </c:pt>
                <c:pt idx="7">
                  <c:v>126</c:v>
                </c:pt>
                <c:pt idx="8">
                  <c:v>115</c:v>
                </c:pt>
              </c:numCache>
            </c:numRef>
          </c:val>
          <c:smooth val="0"/>
          <c:extLst>
            <c:ext xmlns:c16="http://schemas.microsoft.com/office/drawing/2014/chart" uri="{C3380CC4-5D6E-409C-BE32-E72D297353CC}">
              <c16:uniqueId val="{00000008-55CF-AF4A-AD0D-D98F6550DA22}"/>
            </c:ext>
          </c:extLst>
        </c:ser>
        <c:ser>
          <c:idx val="2"/>
          <c:order val="2"/>
          <c:tx>
            <c:strRef>
              <c:f>Sheet1!$D$1</c:f>
              <c:strCache>
                <c:ptCount val="1"/>
                <c:pt idx="0">
                  <c:v>Faculty</c:v>
                </c:pt>
              </c:strCache>
            </c:strRef>
          </c:tx>
          <c:spPr>
            <a:ln w="28575" cap="rnd">
              <a:solidFill>
                <a:schemeClr val="accent3"/>
              </a:solidFill>
              <a:round/>
            </a:ln>
            <a:effectLst/>
          </c:spPr>
          <c:marker>
            <c:symbol val="circle"/>
            <c:size val="5"/>
            <c:spPr>
              <a:solidFill>
                <a:schemeClr val="accent3"/>
              </a:solidFill>
              <a:ln w="25400" cap="rnd">
                <a:solidFill>
                  <a:schemeClr val="accent3"/>
                </a:solidFill>
              </a:ln>
              <a:effectLst/>
            </c:spPr>
          </c:marker>
          <c:dLbls>
            <c:dLbl>
              <c:idx val="3"/>
              <c:layout>
                <c:manualLayout>
                  <c:x val="-2.4898006098005604E-2"/>
                  <c:y val="3.8179685151348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5CF-AF4A-AD0D-D98F6550DA2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0</c:formatCode>
                <c:ptCount val="9"/>
                <c:pt idx="0">
                  <c:v>168</c:v>
                </c:pt>
                <c:pt idx="1">
                  <c:v>169</c:v>
                </c:pt>
                <c:pt idx="2">
                  <c:v>180</c:v>
                </c:pt>
                <c:pt idx="3">
                  <c:v>189</c:v>
                </c:pt>
                <c:pt idx="4">
                  <c:v>188</c:v>
                </c:pt>
                <c:pt idx="5">
                  <c:v>189</c:v>
                </c:pt>
                <c:pt idx="6">
                  <c:v>198</c:v>
                </c:pt>
                <c:pt idx="7">
                  <c:v>186</c:v>
                </c:pt>
                <c:pt idx="8">
                  <c:v>187</c:v>
                </c:pt>
              </c:numCache>
            </c:numRef>
          </c:val>
          <c:smooth val="0"/>
          <c:extLst>
            <c:ext xmlns:c16="http://schemas.microsoft.com/office/drawing/2014/chart" uri="{C3380CC4-5D6E-409C-BE32-E72D297353CC}">
              <c16:uniqueId val="{0000000A-55CF-AF4A-AD0D-D98F6550DA22}"/>
            </c:ext>
          </c:extLst>
        </c:ser>
        <c:dLbls>
          <c:showLegendKey val="0"/>
          <c:showVal val="0"/>
          <c:showCatName val="0"/>
          <c:showSerName val="0"/>
          <c:showPercent val="0"/>
          <c:showBubbleSize val="0"/>
        </c:dLbls>
        <c:marker val="1"/>
        <c:smooth val="0"/>
        <c:axId val="724019664"/>
        <c:axId val="723779696"/>
      </c:lineChart>
      <c:catAx>
        <c:axId val="72401966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2060"/>
                </a:solidFill>
                <a:latin typeface="+mn-lt"/>
                <a:ea typeface="+mn-ea"/>
                <a:cs typeface="+mn-cs"/>
              </a:defRPr>
            </a:pPr>
            <a:endParaRPr lang="en-US"/>
          </a:p>
        </c:txPr>
        <c:crossAx val="723779696"/>
        <c:crosses val="autoZero"/>
        <c:auto val="1"/>
        <c:lblAlgn val="ctr"/>
        <c:lblOffset val="100"/>
        <c:noMultiLvlLbl val="0"/>
      </c:catAx>
      <c:valAx>
        <c:axId val="723779696"/>
        <c:scaling>
          <c:orientation val="minMax"/>
          <c:min val="100"/>
        </c:scaling>
        <c:delete val="0"/>
        <c:axPos val="l"/>
        <c:majorGridlines>
          <c:spPr>
            <a:ln w="9525" cap="flat" cmpd="sng" algn="ctr">
              <a:solidFill>
                <a:schemeClr val="tx1">
                  <a:lumMod val="5000"/>
                  <a:lumOff val="95000"/>
                </a:schemeClr>
              </a:solidFill>
              <a:round/>
            </a:ln>
            <a:effectLst/>
          </c:spPr>
        </c:majorGridlines>
        <c:minorGridlines>
          <c:spPr>
            <a:ln w="9525" cap="flat" cmpd="sng" algn="ctr">
              <a:noFill/>
              <a:round/>
            </a:ln>
            <a:effectLst/>
          </c:spPr>
        </c:min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24019664"/>
        <c:crosses val="autoZero"/>
        <c:crossBetween val="between"/>
        <c:majorUnit val="50"/>
      </c:valAx>
      <c:spPr>
        <a:noFill/>
        <a:ln>
          <a:noFill/>
        </a:ln>
        <a:effectLst/>
      </c:spPr>
    </c:plotArea>
    <c:legend>
      <c:legendPos val="b"/>
      <c:layout>
        <c:manualLayout>
          <c:xMode val="edge"/>
          <c:yMode val="edge"/>
          <c:x val="0.51358728094947947"/>
          <c:y val="2.5253627875638042E-2"/>
          <c:w val="0.39242581727982478"/>
          <c:h val="5.9378072134715049E-2"/>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cap="rnd">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Dakota Promise</c:v>
                </c:pt>
              </c:strCache>
            </c:strRef>
          </c:tx>
          <c:dPt>
            <c:idx val="0"/>
            <c:bubble3D val="0"/>
            <c:spPr>
              <a:solidFill>
                <a:srgbClr val="9D1D55"/>
              </a:solidFill>
              <a:ln w="19050">
                <a:solidFill>
                  <a:schemeClr val="lt1"/>
                </a:solidFill>
              </a:ln>
              <a:effectLst/>
            </c:spPr>
            <c:extLst>
              <c:ext xmlns:c16="http://schemas.microsoft.com/office/drawing/2014/chart" uri="{C3380CC4-5D6E-409C-BE32-E72D297353CC}">
                <c16:uniqueId val="{00000001-1CB9-054E-8C7C-1F0CE4A29F8E}"/>
              </c:ext>
            </c:extLst>
          </c:dPt>
          <c:dPt>
            <c:idx val="1"/>
            <c:bubble3D val="0"/>
            <c:spPr>
              <a:solidFill>
                <a:srgbClr val="9D1D55">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1CB9-054E-8C7C-1F0CE4A29F8E}"/>
              </c:ext>
            </c:extLst>
          </c:dPt>
          <c:cat>
            <c:strRef>
              <c:f>Sheet1!$A$2:$A$3</c:f>
              <c:strCache>
                <c:ptCount val="2"/>
                <c:pt idx="0">
                  <c:v>Retention</c:v>
                </c:pt>
                <c:pt idx="1">
                  <c:v>Loss</c:v>
                </c:pt>
              </c:strCache>
            </c:strRef>
          </c:cat>
          <c:val>
            <c:numRef>
              <c:f>Sheet1!$B$2:$B$3</c:f>
              <c:numCache>
                <c:formatCode>0%</c:formatCode>
                <c:ptCount val="2"/>
                <c:pt idx="0">
                  <c:v>0.69</c:v>
                </c:pt>
                <c:pt idx="1">
                  <c:v>0.31</c:v>
                </c:pt>
              </c:numCache>
            </c:numRef>
          </c:val>
          <c:extLst>
            <c:ext xmlns:c16="http://schemas.microsoft.com/office/drawing/2014/chart" uri="{C3380CC4-5D6E-409C-BE32-E72D297353CC}">
              <c16:uniqueId val="{00000004-1CB9-054E-8C7C-1F0CE4A29F8E}"/>
            </c:ext>
          </c:extLst>
        </c:ser>
        <c:dLbls>
          <c:showLegendKey val="0"/>
          <c:showVal val="0"/>
          <c:showCatName val="0"/>
          <c:showSerName val="0"/>
          <c:showPercent val="0"/>
          <c:showBubbleSize val="0"/>
          <c:showLeaderLines val="1"/>
        </c:dLbls>
        <c:firstSliceAng val="113"/>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CDF26-AE9E-42E9-B8E5-95D81971CC0F}" type="datetimeFigureOut">
              <a:t>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6F0B5-7C38-401B-BE58-0610221DB9AB}" type="slidenum">
              <a:t>‹#›</a:t>
            </a:fld>
            <a:endParaRPr lang="en-US"/>
          </a:p>
        </p:txBody>
      </p:sp>
    </p:spTree>
    <p:extLst>
      <p:ext uri="{BB962C8B-B14F-4D97-AF65-F5344CB8AC3E}">
        <p14:creationId xmlns:p14="http://schemas.microsoft.com/office/powerpoint/2010/main" val="39494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a:t>
            </a:fld>
            <a:endParaRPr lang="en-US"/>
          </a:p>
        </p:txBody>
      </p:sp>
    </p:spTree>
    <p:extLst>
      <p:ext uri="{BB962C8B-B14F-4D97-AF65-F5344CB8AC3E}">
        <p14:creationId xmlns:p14="http://schemas.microsoft.com/office/powerpoint/2010/main" val="23472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24</a:t>
            </a:fld>
            <a:endParaRPr lang="en-US"/>
          </a:p>
        </p:txBody>
      </p:sp>
    </p:spTree>
    <p:extLst>
      <p:ext uri="{BB962C8B-B14F-4D97-AF65-F5344CB8AC3E}">
        <p14:creationId xmlns:p14="http://schemas.microsoft.com/office/powerpoint/2010/main" val="852587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25</a:t>
            </a:fld>
            <a:endParaRPr lang="en-US"/>
          </a:p>
        </p:txBody>
      </p:sp>
    </p:spTree>
    <p:extLst>
      <p:ext uri="{BB962C8B-B14F-4D97-AF65-F5344CB8AC3E}">
        <p14:creationId xmlns:p14="http://schemas.microsoft.com/office/powerpoint/2010/main" val="253647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27</a:t>
            </a:fld>
            <a:endParaRPr lang="en-US"/>
          </a:p>
        </p:txBody>
      </p:sp>
    </p:spTree>
    <p:extLst>
      <p:ext uri="{BB962C8B-B14F-4D97-AF65-F5344CB8AC3E}">
        <p14:creationId xmlns:p14="http://schemas.microsoft.com/office/powerpoint/2010/main" val="19267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29</a:t>
            </a:fld>
            <a:endParaRPr lang="en-US"/>
          </a:p>
        </p:txBody>
      </p:sp>
    </p:spTree>
    <p:extLst>
      <p:ext uri="{BB962C8B-B14F-4D97-AF65-F5344CB8AC3E}">
        <p14:creationId xmlns:p14="http://schemas.microsoft.com/office/powerpoint/2010/main" val="1177985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40</a:t>
            </a:fld>
            <a:endParaRPr lang="en-US"/>
          </a:p>
        </p:txBody>
      </p:sp>
    </p:spTree>
    <p:extLst>
      <p:ext uri="{BB962C8B-B14F-4D97-AF65-F5344CB8AC3E}">
        <p14:creationId xmlns:p14="http://schemas.microsoft.com/office/powerpoint/2010/main" val="3695089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41</a:t>
            </a:fld>
            <a:endParaRPr lang="en-US"/>
          </a:p>
        </p:txBody>
      </p:sp>
    </p:spTree>
    <p:extLst>
      <p:ext uri="{BB962C8B-B14F-4D97-AF65-F5344CB8AC3E}">
        <p14:creationId xmlns:p14="http://schemas.microsoft.com/office/powerpoint/2010/main" val="345112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48</a:t>
            </a:fld>
            <a:endParaRPr lang="en-US"/>
          </a:p>
        </p:txBody>
      </p:sp>
    </p:spTree>
    <p:extLst>
      <p:ext uri="{BB962C8B-B14F-4D97-AF65-F5344CB8AC3E}">
        <p14:creationId xmlns:p14="http://schemas.microsoft.com/office/powerpoint/2010/main" val="73905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9</a:t>
            </a:fld>
            <a:endParaRPr lang="en-US"/>
          </a:p>
        </p:txBody>
      </p:sp>
    </p:spTree>
    <p:extLst>
      <p:ext uri="{BB962C8B-B14F-4D97-AF65-F5344CB8AC3E}">
        <p14:creationId xmlns:p14="http://schemas.microsoft.com/office/powerpoint/2010/main" val="6653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10</a:t>
            </a:fld>
            <a:endParaRPr lang="en-US"/>
          </a:p>
        </p:txBody>
      </p:sp>
    </p:spTree>
    <p:extLst>
      <p:ext uri="{BB962C8B-B14F-4D97-AF65-F5344CB8AC3E}">
        <p14:creationId xmlns:p14="http://schemas.microsoft.com/office/powerpoint/2010/main" val="362768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11</a:t>
            </a:fld>
            <a:endParaRPr lang="en-US"/>
          </a:p>
        </p:txBody>
      </p:sp>
    </p:spTree>
    <p:extLst>
      <p:ext uri="{BB962C8B-B14F-4D97-AF65-F5344CB8AC3E}">
        <p14:creationId xmlns:p14="http://schemas.microsoft.com/office/powerpoint/2010/main" val="45547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12</a:t>
            </a:fld>
            <a:endParaRPr lang="en-US"/>
          </a:p>
        </p:txBody>
      </p:sp>
    </p:spTree>
    <p:extLst>
      <p:ext uri="{BB962C8B-B14F-4D97-AF65-F5344CB8AC3E}">
        <p14:creationId xmlns:p14="http://schemas.microsoft.com/office/powerpoint/2010/main" val="409815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13</a:t>
            </a:fld>
            <a:endParaRPr lang="en-US"/>
          </a:p>
        </p:txBody>
      </p:sp>
    </p:spTree>
    <p:extLst>
      <p:ext uri="{BB962C8B-B14F-4D97-AF65-F5344CB8AC3E}">
        <p14:creationId xmlns:p14="http://schemas.microsoft.com/office/powerpoint/2010/main" val="6265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14</a:t>
            </a:fld>
            <a:endParaRPr lang="en-US"/>
          </a:p>
        </p:txBody>
      </p:sp>
    </p:spTree>
    <p:extLst>
      <p:ext uri="{BB962C8B-B14F-4D97-AF65-F5344CB8AC3E}">
        <p14:creationId xmlns:p14="http://schemas.microsoft.com/office/powerpoint/2010/main" val="1050407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17</a:t>
            </a:fld>
            <a:endParaRPr lang="en-US"/>
          </a:p>
        </p:txBody>
      </p:sp>
    </p:spTree>
    <p:extLst>
      <p:ext uri="{BB962C8B-B14F-4D97-AF65-F5344CB8AC3E}">
        <p14:creationId xmlns:p14="http://schemas.microsoft.com/office/powerpoint/2010/main" val="362601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Emphasize what does this mean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It means that faculty and staff may be contacted by the writers to provide details and evidentiary documents. For instance, faculty may be asked to share their program review reports and evidence showing how they have used program review findings to improve their program. Library staff may be contacted to explain how they support students. Student life staff may be contacted to provide details on campus events,….</a:t>
            </a:r>
            <a:endParaRPr lang="en-US" dirty="0"/>
          </a:p>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18</a:t>
            </a:fld>
            <a:endParaRPr lang="en-US"/>
          </a:p>
        </p:txBody>
      </p:sp>
    </p:spTree>
    <p:extLst>
      <p:ext uri="{BB962C8B-B14F-4D97-AF65-F5344CB8AC3E}">
        <p14:creationId xmlns:p14="http://schemas.microsoft.com/office/powerpoint/2010/main" val="526969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776333"/>
            <a:ext cx="9144000" cy="1733629"/>
          </a:xfrm>
        </p:spPr>
        <p:txBody>
          <a:bodyPr anchor="ctr">
            <a:normAutofit/>
          </a:bodyPr>
          <a:lstStyle>
            <a:lvl1pPr algn="ctr">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56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9"/>
            <a:ext cx="10515600" cy="1719262"/>
          </a:xfrm>
        </p:spPr>
        <p:txBody>
          <a:bodyPr anchor="ctr">
            <a:normAutofit/>
          </a:bodyPr>
          <a:lstStyle>
            <a:lvl1pPr algn="ctr">
              <a:defRPr sz="42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3506387"/>
            <a:ext cx="10515600" cy="683873"/>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924" t="55418" b="40494"/>
          <a:stretch/>
        </p:blipFill>
        <p:spPr>
          <a:xfrm>
            <a:off x="0" y="6272212"/>
            <a:ext cx="12192000" cy="585788"/>
          </a:xfrm>
          <a:prstGeom prst="rect">
            <a:avLst/>
          </a:prstGeom>
          <a:ln>
            <a:noFill/>
          </a:ln>
        </p:spPr>
      </p:pic>
      <p:sp>
        <p:nvSpPr>
          <p:cNvPr id="4" name="Rectangle 3">
            <a:extLst>
              <a:ext uri="{FF2B5EF4-FFF2-40B4-BE49-F238E27FC236}">
                <a16:creationId xmlns:a16="http://schemas.microsoft.com/office/drawing/2014/main" id="{A5E79AFF-24DC-1943-5A33-FF4F6B28A7C4}"/>
              </a:ext>
            </a:extLst>
          </p:cNvPr>
          <p:cNvSpPr/>
          <p:nvPr userDrawn="1"/>
        </p:nvSpPr>
        <p:spPr>
          <a:xfrm>
            <a:off x="0" y="6205491"/>
            <a:ext cx="12192000" cy="1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2">
            <a:alphaModFix amt="5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chart" Target="../charts/chart1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20C030-2D59-CE22-98C4-9346AF82442B}"/>
              </a:ext>
              <a:ext uri="{C183D7F6-B498-43B3-948B-1728B52AA6E4}">
                <adec:decorative xmlns:adec="http://schemas.microsoft.com/office/drawing/2017/decorative" val="1"/>
              </a:ext>
            </a:extLst>
          </p:cNvPr>
          <p:cNvSpPr/>
          <p:nvPr/>
        </p:nvSpPr>
        <p:spPr>
          <a:xfrm>
            <a:off x="0" y="0"/>
            <a:ext cx="1219200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D2BAA7B-20FE-19BE-580F-F56242B82191}"/>
              </a:ext>
              <a:ext uri="{C183D7F6-B498-43B3-948B-1728B52AA6E4}">
                <adec:decorative xmlns:adec="http://schemas.microsoft.com/office/drawing/2017/decorative" val="1"/>
              </a:ext>
            </a:extLst>
          </p:cNvPr>
          <p:cNvPicPr>
            <a:picLocks noChangeAspect="1"/>
          </p:cNvPicPr>
          <p:nvPr/>
        </p:nvPicPr>
        <p:blipFill rotWithShape="1">
          <a:blip r:embed="rId4" cstate="screen">
            <a:alphaModFix amt="15000"/>
            <a:extLst>
              <a:ext uri="{28A0092B-C50C-407E-A947-70E740481C1C}">
                <a14:useLocalDpi xmlns:a14="http://schemas.microsoft.com/office/drawing/2010/main"/>
              </a:ext>
            </a:extLst>
          </a:blip>
          <a:srcRect l="35803" t="10246" r="-660" b="60630"/>
          <a:stretch/>
        </p:blipFill>
        <p:spPr>
          <a:xfrm>
            <a:off x="13448" y="-80684"/>
            <a:ext cx="12317506" cy="5649485"/>
          </a:xfrm>
          <a:prstGeom prst="rect">
            <a:avLst/>
          </a:prstGeom>
        </p:spPr>
      </p:pic>
      <p:sp>
        <p:nvSpPr>
          <p:cNvPr id="21" name="Rectangle 20">
            <a:extLst>
              <a:ext uri="{FF2B5EF4-FFF2-40B4-BE49-F238E27FC236}">
                <a16:creationId xmlns:a16="http://schemas.microsoft.com/office/drawing/2014/main" id="{8DA3016E-D421-8B17-3086-C3EC853BA753}"/>
              </a:ext>
              <a:ext uri="{C183D7F6-B498-43B3-948B-1728B52AA6E4}">
                <adec:decorative xmlns:adec="http://schemas.microsoft.com/office/drawing/2017/decorative" val="1"/>
              </a:ext>
            </a:extLst>
          </p:cNvPr>
          <p:cNvSpPr/>
          <p:nvPr/>
        </p:nvSpPr>
        <p:spPr>
          <a:xfrm>
            <a:off x="0" y="5405378"/>
            <a:ext cx="12192000" cy="1452622"/>
          </a:xfrm>
          <a:prstGeom prst="rect">
            <a:avLst/>
          </a:prstGeom>
          <a:solidFill>
            <a:srgbClr val="7CB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ikes Peak State College Logo.">
            <a:extLst>
              <a:ext uri="{FF2B5EF4-FFF2-40B4-BE49-F238E27FC236}">
                <a16:creationId xmlns:a16="http://schemas.microsoft.com/office/drawing/2014/main" id="{8671D7C7-6665-9E8A-BFD4-DA745605D119}"/>
              </a:ext>
            </a:extLst>
          </p:cNvPr>
          <p:cNvPicPr>
            <a:picLocks noChangeAspect="1"/>
          </p:cNvPicPr>
          <p:nvPr/>
        </p:nvPicPr>
        <p:blipFill>
          <a:blip r:embed="rId5"/>
          <a:srcRect/>
          <a:stretch/>
        </p:blipFill>
        <p:spPr>
          <a:xfrm>
            <a:off x="7160979" y="5705334"/>
            <a:ext cx="4199361" cy="852707"/>
          </a:xfrm>
          <a:prstGeom prst="rect">
            <a:avLst/>
          </a:prstGeom>
        </p:spPr>
      </p:pic>
      <p:cxnSp>
        <p:nvCxnSpPr>
          <p:cNvPr id="23" name="Straight Connector 22">
            <a:extLst>
              <a:ext uri="{FF2B5EF4-FFF2-40B4-BE49-F238E27FC236}">
                <a16:creationId xmlns:a16="http://schemas.microsoft.com/office/drawing/2014/main" id="{66628023-F158-49AE-9589-8EAE86A124B3}"/>
              </a:ext>
              <a:ext uri="{C183D7F6-B498-43B3-948B-1728B52AA6E4}">
                <adec:decorative xmlns:adec="http://schemas.microsoft.com/office/drawing/2017/decorative" val="1"/>
              </a:ext>
            </a:extLst>
          </p:cNvPr>
          <p:cNvCxnSpPr>
            <a:cxnSpLocks/>
          </p:cNvCxnSpPr>
          <p:nvPr/>
        </p:nvCxnSpPr>
        <p:spPr>
          <a:xfrm>
            <a:off x="7013524" y="2817416"/>
            <a:ext cx="4564026" cy="0"/>
          </a:xfrm>
          <a:prstGeom prst="line">
            <a:avLst/>
          </a:prstGeom>
          <a:ln w="38100">
            <a:solidFill>
              <a:srgbClr val="7CB742"/>
            </a:solidFill>
          </a:ln>
        </p:spPr>
        <p:style>
          <a:lnRef idx="3">
            <a:schemeClr val="accent1"/>
          </a:lnRef>
          <a:fillRef idx="0">
            <a:schemeClr val="accent1"/>
          </a:fillRef>
          <a:effectRef idx="2">
            <a:schemeClr val="accent1"/>
          </a:effectRef>
          <a:fontRef idx="minor">
            <a:schemeClr val="tx1"/>
          </a:fontRef>
        </p:style>
      </p:cxnSp>
      <p:pic>
        <p:nvPicPr>
          <p:cNvPr id="32" name="Picture 31">
            <a:extLst>
              <a:ext uri="{FF2B5EF4-FFF2-40B4-BE49-F238E27FC236}">
                <a16:creationId xmlns:a16="http://schemas.microsoft.com/office/drawing/2014/main" id="{5746305E-8BEE-CACF-D376-8C46CBEED80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1322818">
            <a:off x="-1192695" y="180658"/>
            <a:ext cx="8194843" cy="8048941"/>
          </a:xfrm>
          <a:prstGeom prst="rect">
            <a:avLst/>
          </a:prstGeom>
        </p:spPr>
      </p:pic>
      <p:pic>
        <p:nvPicPr>
          <p:cNvPr id="4" name="Picture 3" descr="Image of two smiling female students.">
            <a:extLst>
              <a:ext uri="{FF2B5EF4-FFF2-40B4-BE49-F238E27FC236}">
                <a16:creationId xmlns:a16="http://schemas.microsoft.com/office/drawing/2014/main" id="{C965FCAC-C4B4-26F8-997B-5949DE77C7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0326" y="844269"/>
            <a:ext cx="6967204" cy="6858000"/>
          </a:xfrm>
          <a:prstGeom prst="rect">
            <a:avLst/>
          </a:prstGeom>
        </p:spPr>
      </p:pic>
      <p:sp>
        <p:nvSpPr>
          <p:cNvPr id="11" name="Title 10">
            <a:extLst>
              <a:ext uri="{FF2B5EF4-FFF2-40B4-BE49-F238E27FC236}">
                <a16:creationId xmlns:a16="http://schemas.microsoft.com/office/drawing/2014/main" id="{AAA32F57-8B86-DBD3-4A3B-7E5DF4A7A96C}"/>
              </a:ext>
            </a:extLst>
          </p:cNvPr>
          <p:cNvSpPr txBox="1">
            <a:spLocks noGrp="1"/>
          </p:cNvSpPr>
          <p:nvPr>
            <p:ph type="title" idx="4294967295"/>
          </p:nvPr>
        </p:nvSpPr>
        <p:spPr>
          <a:xfrm>
            <a:off x="6400799" y="1289199"/>
            <a:ext cx="5777753" cy="2616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A3A5F"/>
                </a:solidFill>
                <a:effectLst/>
                <a:uLnTx/>
                <a:uFillTx/>
                <a:latin typeface="Sanchez"/>
                <a:ea typeface="+mn-ea"/>
                <a:cs typeface="+mn-cs"/>
              </a:rPr>
              <a:t>Professional Development Week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A3A5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3A5F"/>
                </a:solidFill>
                <a:effectLst/>
                <a:uLnTx/>
                <a:uFillTx/>
                <a:latin typeface="+mn-lt"/>
                <a:ea typeface="+mn-ea"/>
                <a:cs typeface="Calibri"/>
              </a:rPr>
              <a:t>President’s 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3A5F"/>
                </a:solidFill>
                <a:effectLst/>
                <a:uLnTx/>
                <a:uFillTx/>
                <a:latin typeface="+mn-lt"/>
                <a:ea typeface="+mn-ea"/>
                <a:cs typeface="Calibri"/>
              </a:rPr>
              <a:t>Spring 2024</a:t>
            </a:r>
          </a:p>
        </p:txBody>
      </p:sp>
    </p:spTree>
    <p:extLst>
      <p:ext uri="{BB962C8B-B14F-4D97-AF65-F5344CB8AC3E}">
        <p14:creationId xmlns:p14="http://schemas.microsoft.com/office/powerpoint/2010/main" val="38999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32"/>
                                        </p:tgtEl>
                                        <p:attrNameLst>
                                          <p:attrName>r</p:attrName>
                                        </p:attrNameLst>
                                      </p:cBhvr>
                                    </p:animRot>
                                    <p:animRot by="-240000">
                                      <p:cBhvr>
                                        <p:cTn id="7" dur="4000" fill="hold">
                                          <p:stCondLst>
                                            <p:cond delay="4000"/>
                                          </p:stCondLst>
                                        </p:cTn>
                                        <p:tgtEl>
                                          <p:spTgt spid="32"/>
                                        </p:tgtEl>
                                        <p:attrNameLst>
                                          <p:attrName>r</p:attrName>
                                        </p:attrNameLst>
                                      </p:cBhvr>
                                    </p:animRot>
                                    <p:animRot by="240000">
                                      <p:cBhvr>
                                        <p:cTn id="8" dur="4000" fill="hold">
                                          <p:stCondLst>
                                            <p:cond delay="8000"/>
                                          </p:stCondLst>
                                        </p:cTn>
                                        <p:tgtEl>
                                          <p:spTgt spid="32"/>
                                        </p:tgtEl>
                                        <p:attrNameLst>
                                          <p:attrName>r</p:attrName>
                                        </p:attrNameLst>
                                      </p:cBhvr>
                                    </p:animRot>
                                    <p:animRot by="-240000">
                                      <p:cBhvr>
                                        <p:cTn id="9" dur="4000" fill="hold">
                                          <p:stCondLst>
                                            <p:cond delay="12000"/>
                                          </p:stCondLst>
                                        </p:cTn>
                                        <p:tgtEl>
                                          <p:spTgt spid="32"/>
                                        </p:tgtEl>
                                        <p:attrNameLst>
                                          <p:attrName>r</p:attrName>
                                        </p:attrNameLst>
                                      </p:cBhvr>
                                    </p:animRot>
                                    <p:animRot by="120000">
                                      <p:cBhvr>
                                        <p:cTn id="10" dur="4000" fill="hold">
                                          <p:stCondLst>
                                            <p:cond delay="160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FE5512-FB54-4961-AA55-E3E4412AD3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5761" y="1914780"/>
            <a:ext cx="1260478" cy="1257997"/>
          </a:xfrm>
          <a:prstGeom prst="rect">
            <a:avLst/>
          </a:prstGeom>
        </p:spPr>
      </p:pic>
      <p:sp>
        <p:nvSpPr>
          <p:cNvPr id="3" name="Title 2">
            <a:extLst>
              <a:ext uri="{FF2B5EF4-FFF2-40B4-BE49-F238E27FC236}">
                <a16:creationId xmlns:a16="http://schemas.microsoft.com/office/drawing/2014/main" id="{EBB73A54-E578-3AB7-B383-8A7AC904F09F}"/>
              </a:ext>
            </a:extLst>
          </p:cNvPr>
          <p:cNvSpPr>
            <a:spLocks noGrp="1"/>
          </p:cNvSpPr>
          <p:nvPr>
            <p:ph type="title"/>
          </p:nvPr>
        </p:nvSpPr>
        <p:spPr>
          <a:xfrm>
            <a:off x="831850" y="3057048"/>
            <a:ext cx="10515600" cy="1719262"/>
          </a:xfrm>
        </p:spPr>
        <p:txBody>
          <a:bodyPr>
            <a:normAutofit/>
          </a:bodyPr>
          <a:lstStyle/>
          <a:p>
            <a:r>
              <a:rPr lang="en-US" sz="4800" dirty="0"/>
              <a:t>Budget and Staffing</a:t>
            </a:r>
          </a:p>
        </p:txBody>
      </p:sp>
    </p:spTree>
    <p:extLst>
      <p:ext uri="{BB962C8B-B14F-4D97-AF65-F5344CB8AC3E}">
        <p14:creationId xmlns:p14="http://schemas.microsoft.com/office/powerpoint/2010/main" val="2312077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ggy bank with money in it.">
            <a:extLst>
              <a:ext uri="{FF2B5EF4-FFF2-40B4-BE49-F238E27FC236}">
                <a16:creationId xmlns:a16="http://schemas.microsoft.com/office/drawing/2014/main" id="{F10E853A-36E2-D61C-DEBC-52FB8635C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587" y="811086"/>
            <a:ext cx="6264728" cy="5462684"/>
          </a:xfrm>
          <a:prstGeom prst="rect">
            <a:avLst/>
          </a:prstGeom>
        </p:spPr>
      </p:pic>
      <p:sp>
        <p:nvSpPr>
          <p:cNvPr id="2" name="TextBox 1">
            <a:extLst>
              <a:ext uri="{FF2B5EF4-FFF2-40B4-BE49-F238E27FC236}">
                <a16:creationId xmlns:a16="http://schemas.microsoft.com/office/drawing/2014/main" id="{EE431674-91A1-AF10-0182-873B13A6EF3F}"/>
              </a:ext>
            </a:extLst>
          </p:cNvPr>
          <p:cNvSpPr txBox="1"/>
          <p:nvPr/>
        </p:nvSpPr>
        <p:spPr>
          <a:xfrm>
            <a:off x="473788" y="1079907"/>
            <a:ext cx="8989189"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1200"/>
              </a:spcBef>
            </a:pPr>
            <a:r>
              <a:rPr lang="en-US" b="1" i="0" u="none" strike="noStrike" dirty="0">
                <a:solidFill>
                  <a:srgbClr val="000000"/>
                </a:solidFill>
                <a:effectLst/>
                <a:latin typeface="Calibri" panose="020F0502020204030204" pitchFamily="34" charset="0"/>
                <a:cs typeface="Calibri" panose="020F0502020204030204" pitchFamily="34" charset="0"/>
              </a:rPr>
              <a:t>As we budget for next year we have to keep these items in mind:</a:t>
            </a:r>
          </a:p>
          <a:p>
            <a:pPr marL="342900" indent="-342900" algn="l">
              <a:spcBef>
                <a:spcPts val="6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The governor is recommending a 2.5% increase in the budget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for higher education.</a:t>
            </a:r>
          </a:p>
          <a:p>
            <a:pPr marL="342900" indent="-342900" algn="l">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Non-personnel operating costs (e.g. utilities, facilities, IT infrastructure)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are up 13% from last year.</a:t>
            </a:r>
          </a:p>
          <a:p>
            <a:pPr algn="l">
              <a:spcBef>
                <a:spcPts val="1200"/>
              </a:spcBef>
            </a:pPr>
            <a:r>
              <a:rPr lang="en-US" b="1" i="0" u="none" strike="noStrike" dirty="0">
                <a:solidFill>
                  <a:srgbClr val="000000"/>
                </a:solidFill>
                <a:effectLst/>
                <a:latin typeface="Calibri" panose="020F0502020204030204" pitchFamily="34" charset="0"/>
                <a:cs typeface="Calibri" panose="020F0502020204030204" pitchFamily="34" charset="0"/>
              </a:rPr>
              <a:t>Projecting Personnel Costs:</a:t>
            </a:r>
          </a:p>
          <a:p>
            <a:pPr marL="342900" indent="-342900" algn="l">
              <a:spcBef>
                <a:spcPts val="6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This year we're on track to spend 6% more on personnel costs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than we did last year.</a:t>
            </a:r>
          </a:p>
          <a:p>
            <a:pPr marL="342900" indent="-342900" algn="l">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Each 1% of salary increases equates to around $400,000 in total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compensation for both APT and Faculty.</a:t>
            </a:r>
          </a:p>
          <a:p>
            <a:pPr marL="342900" indent="-342900" algn="l">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For example, a 2.5% increase in salary equates to around $2.2 million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additional in total compensation.</a:t>
            </a:r>
          </a:p>
          <a:p>
            <a:pPr marL="342900" indent="-342900">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Classified increases in salary equate to around $1.2M in total compensation.</a:t>
            </a:r>
          </a:p>
          <a:p>
            <a:pPr algn="l">
              <a:spcBef>
                <a:spcPts val="1200"/>
              </a:spcBef>
            </a:pPr>
            <a:r>
              <a:rPr lang="en-US" dirty="0">
                <a:solidFill>
                  <a:srgbClr val="000000"/>
                </a:solidFill>
                <a:latin typeface="Calibri" panose="020F0502020204030204" pitchFamily="34" charset="0"/>
                <a:cs typeface="Calibri" panose="020F0502020204030204" pitchFamily="34" charset="0"/>
              </a:rPr>
              <a:t>Townhall in February to explain in further detail and answer questions.</a:t>
            </a:r>
            <a:endParaRPr lang="en-US" b="0" i="0" u="none" strike="noStrike" dirty="0">
              <a:solidFill>
                <a:srgbClr val="000000"/>
              </a:solidFill>
              <a:effectLst/>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0B6DBC9F-4BF6-5CEE-35CC-9735E821F546}"/>
              </a:ext>
            </a:extLst>
          </p:cNvPr>
          <p:cNvSpPr txBox="1">
            <a:spLocks noGrp="1"/>
          </p:cNvSpPr>
          <p:nvPr>
            <p:ph type="title" idx="4294967295"/>
          </p:nvPr>
        </p:nvSpPr>
        <p:spPr>
          <a:xfrm>
            <a:off x="475292" y="423333"/>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Budget</a:t>
            </a:r>
            <a:endPar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610089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APT vs Classified Table&#10;&#10;AY 2023&#10;APT | 203&#10;Classified | 115&#10;Total | 318&#10;% APT | 64%&#10;&#10;AY 2015&#10;APT | 144&#10;Classified | 250&#10;Total | 394&#10;% APT | 37%">
            <a:extLst>
              <a:ext uri="{FF2B5EF4-FFF2-40B4-BE49-F238E27FC236}">
                <a16:creationId xmlns:a16="http://schemas.microsoft.com/office/drawing/2014/main" id="{C81EA542-8BDC-0C1C-8FBD-5740794A82B0}"/>
              </a:ext>
            </a:extLst>
          </p:cNvPr>
          <p:cNvGraphicFramePr>
            <a:graphicFrameLocks noGrp="1"/>
          </p:cNvGraphicFramePr>
          <p:nvPr>
            <p:extLst>
              <p:ext uri="{D42A27DB-BD31-4B8C-83A1-F6EECF244321}">
                <p14:modId xmlns:p14="http://schemas.microsoft.com/office/powerpoint/2010/main" val="194339102"/>
              </p:ext>
            </p:extLst>
          </p:nvPr>
        </p:nvGraphicFramePr>
        <p:xfrm>
          <a:off x="3830594" y="4139515"/>
          <a:ext cx="4576806" cy="1136821"/>
        </p:xfrm>
        <a:graphic>
          <a:graphicData uri="http://schemas.openxmlformats.org/drawingml/2006/table">
            <a:tbl>
              <a:tblPr firstRow="1" firstCol="1" bandRow="1">
                <a:tableStyleId>{1E171933-4619-4E11-9A3F-F7608DF75F80}</a:tableStyleId>
              </a:tblPr>
              <a:tblGrid>
                <a:gridCol w="993318">
                  <a:extLst>
                    <a:ext uri="{9D8B030D-6E8A-4147-A177-3AD203B41FA5}">
                      <a16:colId xmlns:a16="http://schemas.microsoft.com/office/drawing/2014/main" val="3559949511"/>
                    </a:ext>
                  </a:extLst>
                </a:gridCol>
                <a:gridCol w="729271">
                  <a:extLst>
                    <a:ext uri="{9D8B030D-6E8A-4147-A177-3AD203B41FA5}">
                      <a16:colId xmlns:a16="http://schemas.microsoft.com/office/drawing/2014/main" val="2121988186"/>
                    </a:ext>
                  </a:extLst>
                </a:gridCol>
                <a:gridCol w="943023">
                  <a:extLst>
                    <a:ext uri="{9D8B030D-6E8A-4147-A177-3AD203B41FA5}">
                      <a16:colId xmlns:a16="http://schemas.microsoft.com/office/drawing/2014/main" val="577839151"/>
                    </a:ext>
                  </a:extLst>
                </a:gridCol>
                <a:gridCol w="955597">
                  <a:extLst>
                    <a:ext uri="{9D8B030D-6E8A-4147-A177-3AD203B41FA5}">
                      <a16:colId xmlns:a16="http://schemas.microsoft.com/office/drawing/2014/main" val="3165596769"/>
                    </a:ext>
                  </a:extLst>
                </a:gridCol>
                <a:gridCol w="955597">
                  <a:extLst>
                    <a:ext uri="{9D8B030D-6E8A-4147-A177-3AD203B41FA5}">
                      <a16:colId xmlns:a16="http://schemas.microsoft.com/office/drawing/2014/main" val="384722374"/>
                    </a:ext>
                  </a:extLst>
                </a:gridCol>
              </a:tblGrid>
              <a:tr h="407772">
                <a:tc>
                  <a:txBody>
                    <a:bodyPr/>
                    <a:lstStyle/>
                    <a:p>
                      <a:pPr marL="0" marR="0" algn="ctr">
                        <a:lnSpc>
                          <a:spcPct val="107000"/>
                        </a:lnSpc>
                        <a:spcBef>
                          <a:spcPts val="0"/>
                        </a:spcBef>
                        <a:spcAft>
                          <a:spcPts val="0"/>
                        </a:spcAft>
                      </a:pPr>
                      <a:r>
                        <a:rPr lang="en-US" sz="1400" kern="0" dirty="0">
                          <a:effectLst/>
                        </a:rPr>
                        <a:t>AY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APT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Classified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Total</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dirty="0">
                          <a:effectLst/>
                        </a:rPr>
                        <a:t>% APT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5389232"/>
                  </a:ext>
                </a:extLst>
              </a:tr>
              <a:tr h="345990">
                <a:tc>
                  <a:txBody>
                    <a:bodyPr/>
                    <a:lstStyle/>
                    <a:p>
                      <a:pPr marL="0" marR="0" algn="ctr">
                        <a:lnSpc>
                          <a:spcPct val="107000"/>
                        </a:lnSpc>
                        <a:spcBef>
                          <a:spcPts val="0"/>
                        </a:spcBef>
                        <a:spcAft>
                          <a:spcPts val="0"/>
                        </a:spcAft>
                      </a:pPr>
                      <a:r>
                        <a:rPr lang="en-US" sz="1400" kern="0">
                          <a:effectLst/>
                        </a:rPr>
                        <a:t>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dirty="0">
                          <a:effectLst/>
                        </a:rPr>
                        <a:t>203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115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318</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kern="0" dirty="0">
                          <a:solidFill>
                            <a:schemeClr val="tx1"/>
                          </a:solidFill>
                          <a:effectLst/>
                        </a:rPr>
                        <a:t>64%</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0732314"/>
                  </a:ext>
                </a:extLst>
              </a:tr>
              <a:tr h="383059">
                <a:tc>
                  <a:txBody>
                    <a:bodyPr/>
                    <a:lstStyle/>
                    <a:p>
                      <a:pPr marL="0" marR="0" algn="ctr">
                        <a:lnSpc>
                          <a:spcPct val="107000"/>
                        </a:lnSpc>
                        <a:spcBef>
                          <a:spcPts val="0"/>
                        </a:spcBef>
                        <a:spcAft>
                          <a:spcPts val="0"/>
                        </a:spcAft>
                      </a:pPr>
                      <a:r>
                        <a:rPr lang="en-US" sz="1400" kern="0">
                          <a:effectLst/>
                        </a:rPr>
                        <a:t>2015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144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250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394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kern="0" dirty="0">
                          <a:solidFill>
                            <a:schemeClr val="tx1"/>
                          </a:solidFill>
                          <a:effectLst/>
                        </a:rPr>
                        <a:t>37%</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5178303"/>
                  </a:ext>
                </a:extLst>
              </a:tr>
            </a:tbl>
          </a:graphicData>
        </a:graphic>
      </p:graphicFrame>
      <p:graphicFrame>
        <p:nvGraphicFramePr>
          <p:cNvPr id="4" name="Table 3" descr="8 Years of Staffing at PPSC Table&#10;&#10;Fall 2023&#10;# of Full Time Instructional Staff | 187&#10;# of Part Time Instructional Staff | 412&#10;Instructional FTE | 324&#10;&#10;# of Full Time Non-Instructional Staff | 311&#10;# of Part Time Non-Instructional Staff | 7&#10;Non-Instructional FTE | 313&#10;&#10;Total FTE | 638&#10;Instructional FTE/Total FTE (%) | 51%&#10;&#10;Fall 2015&#10;# of Full Time Instructional Staff | 168&#10;# of Part Time Instructional Staff | 571&#10;Instructional FTE | 358&#10;&#10;# of Full Time Non-Instructional Staff | 358&#10;# of Part Time Non-Instructional Staff | 42&#10;Non-Instructional FTE | 372&#10;&#10;Total FTE | 730&#10;Instructional FTE/Total FTE (%) | 49%&#10;&#10;CHANGE&#10;# of Full Time Instructional Staff | +19&#10;# of Part Time Instructional Staff | -159&#10;Instructional FTE | -34&#10;&#10;# of Full Time Non-Instructional Staff | -47&#10;# of Part Time Non-Instructional Staff | -35&#10;Non-Instructional FTE | -59&#10;&#10;Total FTE | -93&#10;Instructional FTE/Total FTE (%) | +2%">
            <a:extLst>
              <a:ext uri="{FF2B5EF4-FFF2-40B4-BE49-F238E27FC236}">
                <a16:creationId xmlns:a16="http://schemas.microsoft.com/office/drawing/2014/main" id="{45D9BE16-2665-EA75-B802-CC2A962C23F2}"/>
              </a:ext>
            </a:extLst>
          </p:cNvPr>
          <p:cNvGraphicFramePr>
            <a:graphicFrameLocks noGrp="1"/>
          </p:cNvGraphicFramePr>
          <p:nvPr>
            <p:extLst>
              <p:ext uri="{D42A27DB-BD31-4B8C-83A1-F6EECF244321}">
                <p14:modId xmlns:p14="http://schemas.microsoft.com/office/powerpoint/2010/main" val="4218650474"/>
              </p:ext>
            </p:extLst>
          </p:nvPr>
        </p:nvGraphicFramePr>
        <p:xfrm>
          <a:off x="429654" y="1774006"/>
          <a:ext cx="11332691" cy="1833038"/>
        </p:xfrm>
        <a:graphic>
          <a:graphicData uri="http://schemas.openxmlformats.org/drawingml/2006/table">
            <a:tbl>
              <a:tblPr firstRow="1" firstCol="1" bandRow="1">
                <a:tableStyleId>{9DCAF9ED-07DC-4A11-8D7F-57B35C25682E}</a:tableStyleId>
              </a:tblPr>
              <a:tblGrid>
                <a:gridCol w="881380">
                  <a:extLst>
                    <a:ext uri="{9D8B030D-6E8A-4147-A177-3AD203B41FA5}">
                      <a16:colId xmlns:a16="http://schemas.microsoft.com/office/drawing/2014/main" val="3396172721"/>
                    </a:ext>
                  </a:extLst>
                </a:gridCol>
                <a:gridCol w="1351280">
                  <a:extLst>
                    <a:ext uri="{9D8B030D-6E8A-4147-A177-3AD203B41FA5}">
                      <a16:colId xmlns:a16="http://schemas.microsoft.com/office/drawing/2014/main" val="1882936498"/>
                    </a:ext>
                  </a:extLst>
                </a:gridCol>
                <a:gridCol w="1351280">
                  <a:extLst>
                    <a:ext uri="{9D8B030D-6E8A-4147-A177-3AD203B41FA5}">
                      <a16:colId xmlns:a16="http://schemas.microsoft.com/office/drawing/2014/main" val="1295408498"/>
                    </a:ext>
                  </a:extLst>
                </a:gridCol>
                <a:gridCol w="1278255">
                  <a:extLst>
                    <a:ext uri="{9D8B030D-6E8A-4147-A177-3AD203B41FA5}">
                      <a16:colId xmlns:a16="http://schemas.microsoft.com/office/drawing/2014/main" val="1380048062"/>
                    </a:ext>
                  </a:extLst>
                </a:gridCol>
                <a:gridCol w="1368742">
                  <a:extLst>
                    <a:ext uri="{9D8B030D-6E8A-4147-A177-3AD203B41FA5}">
                      <a16:colId xmlns:a16="http://schemas.microsoft.com/office/drawing/2014/main" val="3695935718"/>
                    </a:ext>
                  </a:extLst>
                </a:gridCol>
                <a:gridCol w="1368742">
                  <a:extLst>
                    <a:ext uri="{9D8B030D-6E8A-4147-A177-3AD203B41FA5}">
                      <a16:colId xmlns:a16="http://schemas.microsoft.com/office/drawing/2014/main" val="4232087110"/>
                    </a:ext>
                  </a:extLst>
                </a:gridCol>
                <a:gridCol w="1589405">
                  <a:extLst>
                    <a:ext uri="{9D8B030D-6E8A-4147-A177-3AD203B41FA5}">
                      <a16:colId xmlns:a16="http://schemas.microsoft.com/office/drawing/2014/main" val="4250700083"/>
                    </a:ext>
                  </a:extLst>
                </a:gridCol>
                <a:gridCol w="782638">
                  <a:extLst>
                    <a:ext uri="{9D8B030D-6E8A-4147-A177-3AD203B41FA5}">
                      <a16:colId xmlns:a16="http://schemas.microsoft.com/office/drawing/2014/main" val="2581334797"/>
                    </a:ext>
                  </a:extLst>
                </a:gridCol>
                <a:gridCol w="1360969">
                  <a:extLst>
                    <a:ext uri="{9D8B030D-6E8A-4147-A177-3AD203B41FA5}">
                      <a16:colId xmlns:a16="http://schemas.microsoft.com/office/drawing/2014/main" val="437244599"/>
                    </a:ext>
                  </a:extLst>
                </a:gridCol>
              </a:tblGrid>
              <a:tr h="548640">
                <a:tc>
                  <a:txBody>
                    <a:bodyPr/>
                    <a:lstStyle/>
                    <a:p>
                      <a:pPr marL="0" marR="0" algn="ctr">
                        <a:lnSpc>
                          <a:spcPct val="107000"/>
                        </a:lnSpc>
                        <a:spcBef>
                          <a:spcPts val="0"/>
                        </a:spcBef>
                        <a:spcAft>
                          <a:spcPts val="0"/>
                        </a:spcAft>
                      </a:pPr>
                      <a:r>
                        <a:rPr lang="en-US" sz="1400" kern="0" dirty="0">
                          <a:effectLst/>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b">
                    <a:noFill/>
                  </a:tcPr>
                </a:tc>
                <a:tc>
                  <a:txBody>
                    <a:bodyPr/>
                    <a:lstStyle/>
                    <a:p>
                      <a:pPr marL="0" marR="0" algn="ctr">
                        <a:lnSpc>
                          <a:spcPct val="100000"/>
                        </a:lnSpc>
                        <a:spcBef>
                          <a:spcPts val="0"/>
                        </a:spcBef>
                        <a:spcAft>
                          <a:spcPts val="0"/>
                        </a:spcAft>
                      </a:pPr>
                      <a:r>
                        <a:rPr lang="en-US" sz="1200" kern="0" dirty="0">
                          <a:effectLst/>
                        </a:rPr>
                        <a:t># of Full Time </a:t>
                      </a:r>
                      <a:br>
                        <a:rPr lang="en-US" sz="1200" kern="0" dirty="0">
                          <a:effectLst/>
                        </a:rPr>
                      </a:br>
                      <a:r>
                        <a:rPr lang="en-US" sz="1200" kern="0" dirty="0">
                          <a:effectLst/>
                        </a:rPr>
                        <a:t>Instructional Staff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200" kern="0" dirty="0">
                          <a:effectLst/>
                        </a:rPr>
                        <a:t># of Part Time </a:t>
                      </a:r>
                      <a:br>
                        <a:rPr lang="en-US" sz="1200" kern="0" dirty="0">
                          <a:effectLst/>
                        </a:rPr>
                      </a:br>
                      <a:r>
                        <a:rPr lang="en-US" sz="1200" kern="0" dirty="0">
                          <a:effectLst/>
                        </a:rPr>
                        <a:t>Instructional Staff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solidFill>
                  </a:tcPr>
                </a:tc>
                <a:tc>
                  <a:txBody>
                    <a:bodyPr/>
                    <a:lstStyle/>
                    <a:p>
                      <a:pPr marL="0" marR="0" algn="ctr">
                        <a:lnSpc>
                          <a:spcPct val="107000"/>
                        </a:lnSpc>
                        <a:spcBef>
                          <a:spcPts val="0"/>
                        </a:spcBef>
                        <a:spcAft>
                          <a:spcPts val="0"/>
                        </a:spcAft>
                      </a:pPr>
                      <a:r>
                        <a:rPr lang="en-US" sz="1200" kern="0" dirty="0">
                          <a:effectLst/>
                          <a:latin typeface="Calibri" panose="020F0502020204030204" pitchFamily="34" charset="0"/>
                          <a:ea typeface="Calibri" panose="020F0502020204030204" pitchFamily="34" charset="0"/>
                          <a:cs typeface="Times New Roman" panose="02020603050405020304" pitchFamily="18" charset="0"/>
                        </a:rPr>
                        <a:t>Instructional FTE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200" kern="0" dirty="0">
                          <a:solidFill>
                            <a:schemeClr val="bg2">
                              <a:lumMod val="10000"/>
                            </a:schemeClr>
                          </a:solidFill>
                          <a:effectLst/>
                        </a:rPr>
                        <a:t># of Full Time </a:t>
                      </a:r>
                      <a:br>
                        <a:rPr lang="en-US" sz="1200" kern="0" dirty="0">
                          <a:solidFill>
                            <a:schemeClr val="bg2">
                              <a:lumMod val="10000"/>
                            </a:schemeClr>
                          </a:solidFill>
                          <a:effectLst/>
                        </a:rPr>
                      </a:br>
                      <a:r>
                        <a:rPr lang="en-US" sz="1200" kern="0" dirty="0">
                          <a:solidFill>
                            <a:schemeClr val="bg2">
                              <a:lumMod val="10000"/>
                            </a:schemeClr>
                          </a:solidFill>
                          <a:effectLst/>
                        </a:rPr>
                        <a:t>Non-Instructional </a:t>
                      </a:r>
                      <a:br>
                        <a:rPr lang="en-US" sz="1200" kern="0" dirty="0">
                          <a:solidFill>
                            <a:schemeClr val="bg2">
                              <a:lumMod val="10000"/>
                            </a:schemeClr>
                          </a:solidFill>
                          <a:effectLst/>
                        </a:rPr>
                      </a:br>
                      <a:r>
                        <a:rPr lang="en-US" sz="1200" kern="0" dirty="0">
                          <a:solidFill>
                            <a:schemeClr val="bg2">
                              <a:lumMod val="10000"/>
                            </a:schemeClr>
                          </a:solidFill>
                          <a:effectLst/>
                        </a:rPr>
                        <a:t>Staff</a:t>
                      </a:r>
                      <a:endParaRPr lang="en-US" sz="12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solidFill>
                  </a:tcPr>
                </a:tc>
                <a:tc>
                  <a:txBody>
                    <a:bodyPr/>
                    <a:lstStyle/>
                    <a:p>
                      <a:pPr marL="0" marR="0" algn="ctr">
                        <a:lnSpc>
                          <a:spcPct val="107000"/>
                        </a:lnSpc>
                        <a:spcBef>
                          <a:spcPts val="0"/>
                        </a:spcBef>
                        <a:spcAft>
                          <a:spcPts val="0"/>
                        </a:spcAft>
                      </a:pPr>
                      <a:r>
                        <a:rPr lang="en-US" sz="1200" kern="0" dirty="0">
                          <a:solidFill>
                            <a:schemeClr val="bg2">
                              <a:lumMod val="10000"/>
                            </a:schemeClr>
                          </a:solidFill>
                          <a:effectLst/>
                        </a:rPr>
                        <a:t># of Part Time</a:t>
                      </a:r>
                      <a:br>
                        <a:rPr lang="en-US" sz="1200" kern="0" dirty="0">
                          <a:solidFill>
                            <a:schemeClr val="bg2">
                              <a:lumMod val="10000"/>
                            </a:schemeClr>
                          </a:solidFill>
                          <a:effectLst/>
                        </a:rPr>
                      </a:br>
                      <a:r>
                        <a:rPr lang="en-US" sz="1200" kern="0" dirty="0">
                          <a:solidFill>
                            <a:schemeClr val="bg2">
                              <a:lumMod val="10000"/>
                            </a:schemeClr>
                          </a:solidFill>
                          <a:effectLst/>
                        </a:rPr>
                        <a:t>Non-Instructional </a:t>
                      </a:r>
                      <a:br>
                        <a:rPr lang="en-US" sz="1200" kern="0" dirty="0">
                          <a:solidFill>
                            <a:schemeClr val="bg2">
                              <a:lumMod val="10000"/>
                            </a:schemeClr>
                          </a:solidFill>
                          <a:effectLst/>
                        </a:rPr>
                      </a:br>
                      <a:r>
                        <a:rPr lang="en-US" sz="1200" kern="0" dirty="0">
                          <a:solidFill>
                            <a:schemeClr val="bg2">
                              <a:lumMod val="10000"/>
                            </a:schemeClr>
                          </a:solidFill>
                          <a:effectLst/>
                        </a:rPr>
                        <a:t>Staff</a:t>
                      </a:r>
                      <a:endParaRPr lang="en-US" sz="12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solidFill>
                      <a:schemeClr val="accent5"/>
                    </a:solidFill>
                  </a:tcPr>
                </a:tc>
                <a:tc>
                  <a:txBody>
                    <a:bodyPr/>
                    <a:lstStyle/>
                    <a:p>
                      <a:pPr marL="0" marR="0" algn="ctr">
                        <a:lnSpc>
                          <a:spcPct val="107000"/>
                        </a:lnSpc>
                        <a:spcBef>
                          <a:spcPts val="0"/>
                        </a:spcBef>
                        <a:spcAft>
                          <a:spcPts val="0"/>
                        </a:spcAft>
                      </a:pPr>
                      <a:r>
                        <a:rPr lang="en-US" sz="1200" kern="0" dirty="0">
                          <a:solidFill>
                            <a:schemeClr val="bg2">
                              <a:lumMod val="10000"/>
                            </a:schemeClr>
                          </a:solidFill>
                          <a:effectLst/>
                        </a:rPr>
                        <a:t>Non-Instructional FTE</a:t>
                      </a:r>
                      <a:endParaRPr lang="en-US" sz="12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solidFill>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Total FTE</a:t>
                      </a:r>
                    </a:p>
                  </a:txBody>
                  <a:tcPr anchor="ctr">
                    <a:solidFill>
                      <a:schemeClr val="accent6"/>
                    </a:solidFill>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Instructional FTE/</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Total FTE (%)</a:t>
                      </a:r>
                    </a:p>
                  </a:txBody>
                  <a:tcPr anchor="ctr">
                    <a:solidFill>
                      <a:schemeClr val="accent6"/>
                    </a:solidFill>
                  </a:tcPr>
                </a:tc>
                <a:extLst>
                  <a:ext uri="{0D108BD9-81ED-4DB2-BD59-A6C34878D82A}">
                    <a16:rowId xmlns:a16="http://schemas.microsoft.com/office/drawing/2014/main" val="1953948249"/>
                  </a:ext>
                </a:extLst>
              </a:tr>
              <a:tr h="397057">
                <a:tc>
                  <a:txBody>
                    <a:bodyPr/>
                    <a:lstStyle/>
                    <a:p>
                      <a:pPr marL="0" marR="0" algn="ctr">
                        <a:lnSpc>
                          <a:spcPct val="107000"/>
                        </a:lnSpc>
                        <a:spcBef>
                          <a:spcPts val="0"/>
                        </a:spcBef>
                        <a:spcAft>
                          <a:spcPts val="0"/>
                        </a:spcAft>
                      </a:pPr>
                      <a:r>
                        <a:rPr lang="en-US" sz="1400" kern="0">
                          <a:effectLst/>
                        </a:rPr>
                        <a:t>Fall 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0" dirty="0">
                          <a:effectLst/>
                        </a:rPr>
                        <a:t>187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412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324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311</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313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638</a:t>
                      </a:r>
                    </a:p>
                  </a:txBody>
                  <a:tcPr anchor="ctr">
                    <a:solidFill>
                      <a:schemeClr val="accent6">
                        <a:alpha val="2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0" dirty="0">
                          <a:solidFill>
                            <a:schemeClr val="tx1"/>
                          </a:solidFill>
                          <a:effectLst/>
                        </a:rPr>
                        <a:t>51%</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6">
                        <a:alpha val="20000"/>
                      </a:schemeClr>
                    </a:solidFill>
                  </a:tcPr>
                </a:tc>
                <a:extLst>
                  <a:ext uri="{0D108BD9-81ED-4DB2-BD59-A6C34878D82A}">
                    <a16:rowId xmlns:a16="http://schemas.microsoft.com/office/drawing/2014/main" val="1945562153"/>
                  </a:ext>
                </a:extLst>
              </a:tr>
              <a:tr h="383060">
                <a:tc>
                  <a:txBody>
                    <a:bodyPr/>
                    <a:lstStyle/>
                    <a:p>
                      <a:pPr marL="0" marR="0" algn="ctr">
                        <a:lnSpc>
                          <a:spcPct val="107000"/>
                        </a:lnSpc>
                        <a:spcBef>
                          <a:spcPts val="0"/>
                        </a:spcBef>
                        <a:spcAft>
                          <a:spcPts val="0"/>
                        </a:spcAft>
                      </a:pPr>
                      <a:r>
                        <a:rPr lang="en-US" sz="1400" kern="0" dirty="0">
                          <a:effectLst/>
                        </a:rPr>
                        <a:t>Fall 2015</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0" dirty="0">
                          <a:effectLst/>
                        </a:rPr>
                        <a:t>168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5000"/>
                      </a:schemeClr>
                    </a:solidFill>
                  </a:tcPr>
                </a:tc>
                <a:tc>
                  <a:txBody>
                    <a:bodyPr/>
                    <a:lstStyle/>
                    <a:p>
                      <a:pPr marL="0" marR="0" algn="ctr">
                        <a:lnSpc>
                          <a:spcPct val="107000"/>
                        </a:lnSpc>
                        <a:spcBef>
                          <a:spcPts val="0"/>
                        </a:spcBef>
                        <a:spcAft>
                          <a:spcPts val="0"/>
                        </a:spcAft>
                      </a:pPr>
                      <a:r>
                        <a:rPr lang="en-US" sz="1400" kern="0" dirty="0">
                          <a:effectLst/>
                        </a:rPr>
                        <a:t>571</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5000"/>
                      </a:schemeClr>
                    </a:solidFill>
                  </a:tcPr>
                </a:tc>
                <a:tc>
                  <a:txBody>
                    <a:bodyPr/>
                    <a:lstStyle/>
                    <a:p>
                      <a:pPr marL="0" marR="0" algn="ctr">
                        <a:lnSpc>
                          <a:spcPct val="107000"/>
                        </a:lnSpc>
                        <a:spcBef>
                          <a:spcPts val="0"/>
                        </a:spcBef>
                        <a:spcAft>
                          <a:spcPts val="0"/>
                        </a:spcAft>
                      </a:pPr>
                      <a:r>
                        <a:rPr lang="en-US" sz="1400" kern="0" dirty="0">
                          <a:effectLst/>
                        </a:rPr>
                        <a:t>358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5000"/>
                      </a:schemeClr>
                    </a:solidFill>
                  </a:tcPr>
                </a:tc>
                <a:tc>
                  <a:txBody>
                    <a:bodyPr/>
                    <a:lstStyle/>
                    <a:p>
                      <a:pPr marL="0" marR="0" algn="ctr">
                        <a:lnSpc>
                          <a:spcPct val="107000"/>
                        </a:lnSpc>
                        <a:spcBef>
                          <a:spcPts val="0"/>
                        </a:spcBef>
                        <a:spcAft>
                          <a:spcPts val="0"/>
                        </a:spcAft>
                      </a:pPr>
                      <a:r>
                        <a:rPr lang="en-US" sz="1400" kern="0" dirty="0">
                          <a:effectLst/>
                        </a:rPr>
                        <a:t>358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5000"/>
                      </a:schemeClr>
                    </a:solidFill>
                  </a:tcPr>
                </a:tc>
                <a:tc>
                  <a:txBody>
                    <a:bodyPr/>
                    <a:lstStyle/>
                    <a:p>
                      <a:pPr marL="0" marR="0" algn="ctr">
                        <a:lnSpc>
                          <a:spcPct val="107000"/>
                        </a:lnSpc>
                        <a:spcBef>
                          <a:spcPts val="0"/>
                        </a:spcBef>
                        <a:spcAft>
                          <a:spcPts val="0"/>
                        </a:spcAft>
                      </a:pPr>
                      <a:r>
                        <a:rPr lang="en-US" sz="1400" kern="0" dirty="0">
                          <a:effectLst/>
                        </a:rPr>
                        <a:t>42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5000"/>
                      </a:schemeClr>
                    </a:solidFill>
                  </a:tcPr>
                </a:tc>
                <a:tc>
                  <a:txBody>
                    <a:bodyPr/>
                    <a:lstStyle/>
                    <a:p>
                      <a:pPr marL="0" marR="0" algn="ctr">
                        <a:lnSpc>
                          <a:spcPct val="107000"/>
                        </a:lnSpc>
                        <a:spcBef>
                          <a:spcPts val="0"/>
                        </a:spcBef>
                        <a:spcAft>
                          <a:spcPts val="0"/>
                        </a:spcAft>
                      </a:pPr>
                      <a:r>
                        <a:rPr lang="en-US" sz="1400" kern="0" dirty="0">
                          <a:effectLst/>
                        </a:rPr>
                        <a:t>372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5000"/>
                      </a:schemeClr>
                    </a:solidFill>
                  </a:tcP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730</a:t>
                      </a:r>
                    </a:p>
                  </a:txBody>
                  <a:tcPr anchor="ctr">
                    <a:solidFill>
                      <a:schemeClr val="accent6">
                        <a:alpha val="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0" dirty="0">
                          <a:solidFill>
                            <a:schemeClr val="tx1"/>
                          </a:solidFill>
                          <a:effectLst/>
                        </a:rPr>
                        <a:t>49%</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6">
                        <a:alpha val="5000"/>
                      </a:schemeClr>
                    </a:solidFill>
                  </a:tcPr>
                </a:tc>
                <a:extLst>
                  <a:ext uri="{0D108BD9-81ED-4DB2-BD59-A6C34878D82A}">
                    <a16:rowId xmlns:a16="http://schemas.microsoft.com/office/drawing/2014/main" val="2063682715"/>
                  </a:ext>
                </a:extLst>
              </a:tr>
              <a:tr h="383059">
                <a:tc>
                  <a:txBody>
                    <a:bodyPr/>
                    <a:lstStyle/>
                    <a:p>
                      <a:pPr marL="0" marR="0" algn="ctr">
                        <a:lnSpc>
                          <a:spcPct val="107000"/>
                        </a:lnSpc>
                        <a:spcBef>
                          <a:spcPts val="0"/>
                        </a:spcBef>
                        <a:spcAft>
                          <a:spcPts val="0"/>
                        </a:spcAft>
                      </a:pPr>
                      <a:r>
                        <a:rPr lang="en-US" sz="1400" kern="0" dirty="0">
                          <a:effectLst/>
                        </a:rPr>
                        <a:t>Change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0" dirty="0">
                          <a:effectLst/>
                        </a:rPr>
                        <a:t>+19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-159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-34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-47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-35</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-59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-93</a:t>
                      </a:r>
                    </a:p>
                  </a:txBody>
                  <a:tcPr anchor="ctr">
                    <a:solidFill>
                      <a:schemeClr val="accent6">
                        <a:alpha val="20000"/>
                      </a:schemeClr>
                    </a:solidFill>
                  </a:tcPr>
                </a:tc>
                <a:tc>
                  <a:txBody>
                    <a:bodyPr/>
                    <a:lstStyle/>
                    <a:p>
                      <a:pPr marL="0" marR="0" algn="ctr">
                        <a:lnSpc>
                          <a:spcPct val="107000"/>
                        </a:lnSpc>
                        <a:spcBef>
                          <a:spcPts val="0"/>
                        </a:spcBef>
                        <a:spcAft>
                          <a:spcPts val="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+2%</a:t>
                      </a:r>
                    </a:p>
                  </a:txBody>
                  <a:tcPr anchor="ctr">
                    <a:solidFill>
                      <a:schemeClr val="accent6">
                        <a:alpha val="20000"/>
                      </a:schemeClr>
                    </a:solidFill>
                  </a:tcPr>
                </a:tc>
                <a:extLst>
                  <a:ext uri="{0D108BD9-81ED-4DB2-BD59-A6C34878D82A}">
                    <a16:rowId xmlns:a16="http://schemas.microsoft.com/office/drawing/2014/main" val="1483009246"/>
                  </a:ext>
                </a:extLst>
              </a:tr>
            </a:tbl>
          </a:graphicData>
        </a:graphic>
      </p:graphicFrame>
      <p:sp>
        <p:nvSpPr>
          <p:cNvPr id="2" name="Title 1">
            <a:extLst>
              <a:ext uri="{FF2B5EF4-FFF2-40B4-BE49-F238E27FC236}">
                <a16:creationId xmlns:a16="http://schemas.microsoft.com/office/drawing/2014/main" id="{C168D24C-F2CA-BEEA-D438-893471921A72}"/>
              </a:ext>
            </a:extLst>
          </p:cNvPr>
          <p:cNvSpPr>
            <a:spLocks noGrp="1"/>
          </p:cNvSpPr>
          <p:nvPr>
            <p:ph type="title"/>
          </p:nvPr>
        </p:nvSpPr>
        <p:spPr/>
        <p:txBody>
          <a:bodyPr/>
          <a:lstStyle/>
          <a:p>
            <a:r>
              <a:rPr lang="en-US" dirty="0"/>
              <a:t>8 Years of Staffing at PPSC</a:t>
            </a:r>
          </a:p>
        </p:txBody>
      </p:sp>
    </p:spTree>
    <p:extLst>
      <p:ext uri="{BB962C8B-B14F-4D97-AF65-F5344CB8AC3E}">
        <p14:creationId xmlns:p14="http://schemas.microsoft.com/office/powerpoint/2010/main" val="38888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1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 of Employees Graph&#10;&#10;APT&#10;2015 | 144&#10;2016 | 148&#10;2017 | 165&#10;2018 | 209&#10;2019 | 235&#10;2020 | 229&#10;2021 | 259&#10;2022 | 205&#10;2023 | 203&#10;&#10;Classified&#10;2015 | 250&#10;2016 | 237&#10;2017 | 234&#10;2018 | 197&#10;2019 | 184&#10;2020 | 162&#10;2021 | 155&#10;2022 | 126&#10;2023 | 115&#10;&#10;Faculty&#10;2015 | 168&#10;2016 | 169&#10;2017 | 180&#10;2018 | 189&#10;2019 | 188&#10;2020 | 189&#10;2021 | 198&#10;2022 | 186&#10;2023 | 187">
            <a:extLst>
              <a:ext uri="{FF2B5EF4-FFF2-40B4-BE49-F238E27FC236}">
                <a16:creationId xmlns:a16="http://schemas.microsoft.com/office/drawing/2014/main" id="{172BFE50-2D8C-C701-E8D4-29206AD6B873}"/>
              </a:ext>
            </a:extLst>
          </p:cNvPr>
          <p:cNvGraphicFramePr/>
          <p:nvPr>
            <p:extLst>
              <p:ext uri="{D42A27DB-BD31-4B8C-83A1-F6EECF244321}">
                <p14:modId xmlns:p14="http://schemas.microsoft.com/office/powerpoint/2010/main" val="3236340359"/>
              </p:ext>
            </p:extLst>
          </p:nvPr>
        </p:nvGraphicFramePr>
        <p:xfrm>
          <a:off x="2050415" y="1105746"/>
          <a:ext cx="809117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9C96CD9-D64E-445E-B4A3-F0AC5B04EA58}"/>
              </a:ext>
            </a:extLst>
          </p:cNvPr>
          <p:cNvSpPr>
            <a:spLocks noGrp="1"/>
          </p:cNvSpPr>
          <p:nvPr>
            <p:ph type="title"/>
          </p:nvPr>
        </p:nvSpPr>
        <p:spPr>
          <a:xfrm>
            <a:off x="520861" y="231495"/>
            <a:ext cx="10832939" cy="960698"/>
          </a:xfrm>
        </p:spPr>
        <p:txBody>
          <a:bodyPr/>
          <a:lstStyle/>
          <a:p>
            <a:r>
              <a:rPr lang="en-US" dirty="0"/>
              <a:t>Workforce Data</a:t>
            </a:r>
          </a:p>
        </p:txBody>
      </p:sp>
    </p:spTree>
    <p:extLst>
      <p:ext uri="{BB962C8B-B14F-4D97-AF65-F5344CB8AC3E}">
        <p14:creationId xmlns:p14="http://schemas.microsoft.com/office/powerpoint/2010/main" val="28738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1000"/>
                                        <p:tgtEl>
                                          <p:spTgt spid="4">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0" dur="1000"/>
                                        <p:tgtEl>
                                          <p:spTgt spid="4">
                                            <p:graphicEl>
                                              <a:chart seriesIdx="0" categoryIdx="-4" bldStep="series"/>
                                            </p:graphicEl>
                                          </p:spTgt>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3" dur="1000"/>
                                        <p:tgtEl>
                                          <p:spTgt spid="4">
                                            <p:graphicEl>
                                              <a:chart seriesIdx="1" categoryIdx="-4" bldStep="series"/>
                                            </p:graphicEl>
                                          </p:spTgt>
                                        </p:tgtEl>
                                      </p:cBhvr>
                                    </p:animEffect>
                                  </p:childTnLst>
                                </p:cTn>
                              </p:par>
                              <p:par>
                                <p:cTn id="14" presetID="22" presetClass="entr" presetSubtype="8" fill="hold" grpId="0" nodeType="withEffect">
                                  <p:stCondLst>
                                    <p:cond delay="3000"/>
                                  </p:stCondLst>
                                  <p:childTnLst>
                                    <p:set>
                                      <p:cBhvr>
                                        <p:cTn id="15"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6" dur="1000"/>
                                        <p:tgtEl>
                                          <p:spTgt spid="4">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Sanchez" panose="02000000000000000000" pitchFamily="2" charset="77"/>
                <a:ea typeface="+mj-ea"/>
                <a:cs typeface="+mj-cs"/>
              </a:rPr>
              <a:t>Instructional Services</a:t>
            </a:r>
          </a:p>
        </p:txBody>
      </p:sp>
      <p:pic>
        <p:nvPicPr>
          <p:cNvPr id="10" name="Picture 9">
            <a:extLst>
              <a:ext uri="{FF2B5EF4-FFF2-40B4-BE49-F238E27FC236}">
                <a16:creationId xmlns:a16="http://schemas.microsoft.com/office/drawing/2014/main" id="{C4CD5257-0A47-AFCE-F7DA-8FD0FE3D74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001" y="1866013"/>
            <a:ext cx="1257997" cy="1257997"/>
          </a:xfrm>
          <a:prstGeom prst="rect">
            <a:avLst/>
          </a:prstGeom>
        </p:spPr>
      </p:pic>
    </p:spTree>
    <p:extLst>
      <p:ext uri="{BB962C8B-B14F-4D97-AF65-F5344CB8AC3E}">
        <p14:creationId xmlns:p14="http://schemas.microsoft.com/office/powerpoint/2010/main" val="402650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0DF6E8-4ACC-94D6-E606-A2C2E99B3913}"/>
              </a:ext>
            </a:extLst>
          </p:cNvPr>
          <p:cNvSpPr>
            <a:spLocks noGrp="1"/>
          </p:cNvSpPr>
          <p:nvPr>
            <p:ph sz="half" idx="1"/>
          </p:nvPr>
        </p:nvSpPr>
        <p:spPr>
          <a:xfrm>
            <a:off x="701039" y="1690688"/>
            <a:ext cx="7139941" cy="4351338"/>
          </a:xfrm>
        </p:spPr>
        <p:txBody>
          <a:bodyPr>
            <a:normAutofit/>
          </a:bodyPr>
          <a:lstStyle/>
          <a:p>
            <a:pPr>
              <a:lnSpc>
                <a:spcPct val="120000"/>
              </a:lnSpc>
            </a:pPr>
            <a:r>
              <a:rPr lang="en-US" dirty="0"/>
              <a:t>“We are seeing a significant increase in online enrollment across the system.  This has caused us to plan for a 30% enrollment increase for Spring so that we don’t have to add too many last minute additional sections.”  </a:t>
            </a:r>
          </a:p>
          <a:p>
            <a:pPr>
              <a:lnSpc>
                <a:spcPct val="120000"/>
              </a:lnSpc>
              <a:spcBef>
                <a:spcPts val="1600"/>
              </a:spcBef>
            </a:pPr>
            <a:r>
              <a:rPr lang="en-US" dirty="0"/>
              <a:t>As of 12/22/23, </a:t>
            </a:r>
            <a:r>
              <a:rPr lang="en-US" b="1" dirty="0"/>
              <a:t>PPSC has a total of 377 sections </a:t>
            </a:r>
            <a:br>
              <a:rPr lang="en-US" b="1" dirty="0"/>
            </a:br>
            <a:r>
              <a:rPr lang="en-US" b="1" dirty="0"/>
              <a:t>for Spring 2024 (2</a:t>
            </a:r>
            <a:r>
              <a:rPr lang="en-US" b="1" baseline="30000" dirty="0"/>
              <a:t>nd</a:t>
            </a:r>
            <a:r>
              <a:rPr lang="en-US" b="1" dirty="0"/>
              <a:t> most in the system)</a:t>
            </a:r>
          </a:p>
          <a:p>
            <a:pPr lvl="1">
              <a:lnSpc>
                <a:spcPct val="120000"/>
              </a:lnSpc>
            </a:pPr>
            <a:r>
              <a:rPr lang="en-US" dirty="0"/>
              <a:t>206 home sections</a:t>
            </a:r>
          </a:p>
          <a:p>
            <a:pPr lvl="1">
              <a:lnSpc>
                <a:spcPct val="120000"/>
              </a:lnSpc>
            </a:pPr>
            <a:r>
              <a:rPr lang="en-US" dirty="0"/>
              <a:t>168 pooled sections</a:t>
            </a:r>
          </a:p>
        </p:txBody>
      </p:sp>
      <p:pic>
        <p:nvPicPr>
          <p:cNvPr id="8" name="Picture 20">
            <a:extLst>
              <a:ext uri="{FF2B5EF4-FFF2-40B4-BE49-F238E27FC236}">
                <a16:creationId xmlns:a16="http://schemas.microsoft.com/office/drawing/2014/main" id="{2ED35993-7AC0-27C4-893F-BE585259E6A0}"/>
              </a:ext>
              <a:ext uri="{C183D7F6-B498-43B3-948B-1728B52AA6E4}">
                <adec:decorative xmlns:adec="http://schemas.microsoft.com/office/drawing/2017/decorative" val="1"/>
              </a:ext>
            </a:extLst>
          </p:cNvPr>
          <p:cNvPicPr>
            <a:picLocks noChangeAspect="1"/>
          </p:cNvPicPr>
          <p:nvPr/>
        </p:nvPicPr>
        <p:blipFill>
          <a:blip r:embed="rId2"/>
          <a:srcRect/>
          <a:stretch/>
        </p:blipFill>
        <p:spPr>
          <a:xfrm rot="6120000">
            <a:off x="7395002" y="825062"/>
            <a:ext cx="5602591" cy="5502842"/>
          </a:xfrm>
          <a:prstGeom prst="rect">
            <a:avLst/>
          </a:prstGeom>
        </p:spPr>
      </p:pic>
      <p:pic>
        <p:nvPicPr>
          <p:cNvPr id="9" name="Picture 19" descr="Student holding a laptop computer.">
            <a:extLst>
              <a:ext uri="{FF2B5EF4-FFF2-40B4-BE49-F238E27FC236}">
                <a16:creationId xmlns:a16="http://schemas.microsoft.com/office/drawing/2014/main" id="{CA4DFADD-376F-7804-D81D-6CDE4B0589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18120" y="250247"/>
            <a:ext cx="3775711" cy="6028481"/>
          </a:xfrm>
          <a:prstGeom prst="rect">
            <a:avLst/>
          </a:prstGeom>
        </p:spPr>
      </p:pic>
      <p:sp>
        <p:nvSpPr>
          <p:cNvPr id="4" name="Title 3">
            <a:extLst>
              <a:ext uri="{FF2B5EF4-FFF2-40B4-BE49-F238E27FC236}">
                <a16:creationId xmlns:a16="http://schemas.microsoft.com/office/drawing/2014/main" id="{BB92763B-C580-CDA5-3C6B-7615055D96ED}"/>
              </a:ext>
            </a:extLst>
          </p:cNvPr>
          <p:cNvSpPr>
            <a:spLocks noGrp="1"/>
          </p:cNvSpPr>
          <p:nvPr>
            <p:ph type="title"/>
          </p:nvPr>
        </p:nvSpPr>
        <p:spPr>
          <a:xfrm>
            <a:off x="434340" y="365125"/>
            <a:ext cx="10919460" cy="1325563"/>
          </a:xfrm>
        </p:spPr>
        <p:txBody>
          <a:bodyPr/>
          <a:lstStyle/>
          <a:p>
            <a:r>
              <a:rPr lang="en-US" dirty="0"/>
              <a:t>Colorado Online Updates</a:t>
            </a:r>
          </a:p>
        </p:txBody>
      </p:sp>
    </p:spTree>
    <p:extLst>
      <p:ext uri="{BB962C8B-B14F-4D97-AF65-F5344CB8AC3E}">
        <p14:creationId xmlns:p14="http://schemas.microsoft.com/office/powerpoint/2010/main" val="1888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8"/>
                                        </p:tgtEl>
                                        <p:attrNameLst>
                                          <p:attrName>r</p:attrName>
                                        </p:attrNameLst>
                                      </p:cBhvr>
                                    </p:animRot>
                                    <p:animRot by="-240000">
                                      <p:cBhvr>
                                        <p:cTn id="7" dur="4000" fill="hold">
                                          <p:stCondLst>
                                            <p:cond delay="4000"/>
                                          </p:stCondLst>
                                        </p:cTn>
                                        <p:tgtEl>
                                          <p:spTgt spid="8"/>
                                        </p:tgtEl>
                                        <p:attrNameLst>
                                          <p:attrName>r</p:attrName>
                                        </p:attrNameLst>
                                      </p:cBhvr>
                                    </p:animRot>
                                    <p:animRot by="240000">
                                      <p:cBhvr>
                                        <p:cTn id="8" dur="4000" fill="hold">
                                          <p:stCondLst>
                                            <p:cond delay="8000"/>
                                          </p:stCondLst>
                                        </p:cTn>
                                        <p:tgtEl>
                                          <p:spTgt spid="8"/>
                                        </p:tgtEl>
                                        <p:attrNameLst>
                                          <p:attrName>r</p:attrName>
                                        </p:attrNameLst>
                                      </p:cBhvr>
                                    </p:animRot>
                                    <p:animRot by="-240000">
                                      <p:cBhvr>
                                        <p:cTn id="9" dur="4000" fill="hold">
                                          <p:stCondLst>
                                            <p:cond delay="12000"/>
                                          </p:stCondLst>
                                        </p:cTn>
                                        <p:tgtEl>
                                          <p:spTgt spid="8"/>
                                        </p:tgtEl>
                                        <p:attrNameLst>
                                          <p:attrName>r</p:attrName>
                                        </p:attrNameLst>
                                      </p:cBhvr>
                                    </p:animRot>
                                    <p:animRot by="120000">
                                      <p:cBhvr>
                                        <p:cTn id="10" dur="4000" fill="hold">
                                          <p:stCondLst>
                                            <p:cond delay="160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55DD55-4E27-1FF5-B061-B5141F9AE7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0280045">
            <a:off x="-6156" y="1198162"/>
            <a:ext cx="4992203" cy="4903321"/>
          </a:xfrm>
          <a:prstGeom prst="rect">
            <a:avLst/>
          </a:prstGeom>
        </p:spPr>
      </p:pic>
      <p:sp>
        <p:nvSpPr>
          <p:cNvPr id="6" name="TextBox 5">
            <a:extLst>
              <a:ext uri="{FF2B5EF4-FFF2-40B4-BE49-F238E27FC236}">
                <a16:creationId xmlns:a16="http://schemas.microsoft.com/office/drawing/2014/main" id="{418E055E-4759-BB90-7A1F-F8A3CCF6E4AC}"/>
              </a:ext>
            </a:extLst>
          </p:cNvPr>
          <p:cNvSpPr txBox="1"/>
          <p:nvPr/>
        </p:nvSpPr>
        <p:spPr>
          <a:xfrm>
            <a:off x="5676265" y="3804722"/>
            <a:ext cx="5936478" cy="1323439"/>
          </a:xfrm>
          <a:prstGeom prst="rect">
            <a:avLst/>
          </a:prstGeom>
          <a:noFill/>
        </p:spPr>
        <p:txBody>
          <a:bodyPr wrap="square" lIns="91440" tIns="45720" rIns="91440" bIns="45720" rtlCol="0" anchor="t">
            <a:spAutoFit/>
          </a:bodyPr>
          <a:lstStyle/>
          <a:p>
            <a:pPr marL="0" lvl="1">
              <a:spcAft>
                <a:spcPts val="700"/>
              </a:spcAft>
            </a:pPr>
            <a:r>
              <a:rPr lang="en-US" sz="2000" dirty="0">
                <a:latin typeface="Calibri"/>
                <a:ea typeface="Verdana"/>
                <a:cs typeface="Calibri"/>
              </a:rPr>
              <a:t>The Campus Reorg Task Force is meeting in mid-January to assess next steps and maintain momentum. This work will intersect with the work of the Strategic Scheduling focus goal committee. </a:t>
            </a:r>
            <a:endParaRPr lang="en-US" dirty="0">
              <a:latin typeface="Calibri"/>
              <a:ea typeface="Verdana"/>
              <a:cs typeface="Calibri"/>
            </a:endParaRPr>
          </a:p>
        </p:txBody>
      </p:sp>
      <p:sp>
        <p:nvSpPr>
          <p:cNvPr id="9" name="TextBox 8">
            <a:extLst>
              <a:ext uri="{FF2B5EF4-FFF2-40B4-BE49-F238E27FC236}">
                <a16:creationId xmlns:a16="http://schemas.microsoft.com/office/drawing/2014/main" id="{CA0B2F79-525D-FEA8-91B3-901282200A8C}"/>
              </a:ext>
            </a:extLst>
          </p:cNvPr>
          <p:cNvSpPr txBox="1"/>
          <p:nvPr/>
        </p:nvSpPr>
        <p:spPr>
          <a:xfrm>
            <a:off x="5676266" y="1379538"/>
            <a:ext cx="5936478" cy="2295500"/>
          </a:xfrm>
          <a:prstGeom prst="rect">
            <a:avLst/>
          </a:prstGeom>
          <a:noFill/>
        </p:spPr>
        <p:txBody>
          <a:bodyPr wrap="square">
            <a:spAutoFit/>
          </a:bodyPr>
          <a:lstStyle/>
          <a:p>
            <a:pPr marL="0" lvl="1">
              <a:spcAft>
                <a:spcPts val="700"/>
              </a:spcAft>
            </a:pPr>
            <a:r>
              <a:rPr lang="en-US" sz="2400" b="1" dirty="0">
                <a:latin typeface="Calibri"/>
                <a:ea typeface="Verdana"/>
                <a:cs typeface="Calibri"/>
              </a:rPr>
              <a:t>All Executive Deans hired.</a:t>
            </a:r>
          </a:p>
          <a:p>
            <a:pPr marL="285750" lvl="1" indent="-285750">
              <a:spcAft>
                <a:spcPts val="700"/>
              </a:spcAft>
              <a:buFont typeface="Arial" panose="020B0604020202020204" pitchFamily="34" charset="0"/>
              <a:buChar char="•"/>
            </a:pPr>
            <a:r>
              <a:rPr lang="en-US" dirty="0">
                <a:latin typeface="Calibri"/>
                <a:ea typeface="Verdana"/>
                <a:cs typeface="Calibri"/>
              </a:rPr>
              <a:t>Business, Technology and Public Service - Rob Hudson </a:t>
            </a:r>
          </a:p>
          <a:p>
            <a:pPr marL="285750" lvl="1" indent="-285750">
              <a:spcAft>
                <a:spcPts val="700"/>
              </a:spcAft>
              <a:buFont typeface="Arial" panose="020B0604020202020204" pitchFamily="34" charset="0"/>
              <a:buChar char="•"/>
            </a:pPr>
            <a:r>
              <a:rPr lang="en-US" dirty="0">
                <a:latin typeface="Calibri"/>
                <a:ea typeface="Verdana"/>
                <a:cs typeface="Calibri"/>
              </a:rPr>
              <a:t>Technical and Professional Services - Heather Pierce </a:t>
            </a:r>
          </a:p>
          <a:p>
            <a:pPr marL="285750" lvl="1" indent="-285750">
              <a:spcAft>
                <a:spcPts val="700"/>
              </a:spcAft>
              <a:buFont typeface="Arial" panose="020B0604020202020204" pitchFamily="34" charset="0"/>
              <a:buChar char="•"/>
            </a:pPr>
            <a:r>
              <a:rPr lang="en-US" dirty="0">
                <a:latin typeface="Calibri"/>
                <a:ea typeface="Verdana"/>
                <a:cs typeface="Calibri"/>
              </a:rPr>
              <a:t>Arts, Humanities and Social Sciences - Deidre Schoolcraft  </a:t>
            </a:r>
          </a:p>
          <a:p>
            <a:pPr marL="285750" lvl="1" indent="-285750">
              <a:spcAft>
                <a:spcPts val="700"/>
              </a:spcAft>
              <a:buFont typeface="Arial" panose="020B0604020202020204" pitchFamily="34" charset="0"/>
              <a:buChar char="•"/>
            </a:pPr>
            <a:r>
              <a:rPr lang="en-US" dirty="0">
                <a:latin typeface="Calibri"/>
                <a:ea typeface="Verdana"/>
                <a:cs typeface="Calibri"/>
              </a:rPr>
              <a:t>Science, Engineering and Math - Joyce Kaplan </a:t>
            </a:r>
          </a:p>
          <a:p>
            <a:pPr marL="285750" lvl="1" indent="-285750">
              <a:spcAft>
                <a:spcPts val="700"/>
              </a:spcAft>
              <a:buFont typeface="Arial" panose="020B0604020202020204" pitchFamily="34" charset="0"/>
              <a:buChar char="•"/>
            </a:pPr>
            <a:r>
              <a:rPr lang="en-US" dirty="0">
                <a:latin typeface="Calibri"/>
                <a:ea typeface="Verdana"/>
                <a:cs typeface="Calibri"/>
              </a:rPr>
              <a:t>Health Sciences - Dr. Joseph </a:t>
            </a:r>
            <a:r>
              <a:rPr lang="en-US" dirty="0" err="1">
                <a:latin typeface="Calibri"/>
                <a:ea typeface="Verdana"/>
                <a:cs typeface="Calibri"/>
              </a:rPr>
              <a:t>Charleman</a:t>
            </a:r>
            <a:r>
              <a:rPr lang="en-US" dirty="0">
                <a:latin typeface="Calibri"/>
                <a:ea typeface="Verdana"/>
                <a:cs typeface="Calibri"/>
              </a:rPr>
              <a:t> </a:t>
            </a:r>
          </a:p>
        </p:txBody>
      </p:sp>
      <p:pic>
        <p:nvPicPr>
          <p:cNvPr id="7" name="Picture 6" descr="Students learning in a classroom.">
            <a:extLst>
              <a:ext uri="{FF2B5EF4-FFF2-40B4-BE49-F238E27FC236}">
                <a16:creationId xmlns:a16="http://schemas.microsoft.com/office/drawing/2014/main" id="{A57BFE7F-E8C3-0D4E-A0DF-7988F32BB1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840" y="2003612"/>
            <a:ext cx="4276164" cy="2850776"/>
          </a:xfrm>
          <a:prstGeom prst="rect">
            <a:avLst/>
          </a:prstGeom>
        </p:spPr>
      </p:pic>
      <p:sp>
        <p:nvSpPr>
          <p:cNvPr id="2" name="Title 3">
            <a:extLst>
              <a:ext uri="{FF2B5EF4-FFF2-40B4-BE49-F238E27FC236}">
                <a16:creationId xmlns:a16="http://schemas.microsoft.com/office/drawing/2014/main" id="{6F022164-45E7-DD61-9644-96B9EAA55909}"/>
              </a:ext>
            </a:extLst>
          </p:cNvPr>
          <p:cNvSpPr txBox="1">
            <a:spLocks noGrp="1"/>
          </p:cNvSpPr>
          <p:nvPr>
            <p:ph type="title" idx="4294967295"/>
          </p:nvPr>
        </p:nvSpPr>
        <p:spPr>
          <a:xfrm>
            <a:off x="464882" y="498794"/>
            <a:ext cx="10515600" cy="649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effectLst/>
                <a:uLnTx/>
                <a:uFillTx/>
                <a:latin typeface="Sanchez"/>
                <a:ea typeface="+mj-ea"/>
                <a:cs typeface="+mj-cs"/>
              </a:rPr>
              <a:t>Reorganization</a:t>
            </a:r>
            <a:endParaRPr kumimoji="0" lang="en-US" sz="3600" b="0" i="0" u="none" strike="noStrike" kern="1200" cap="none" spc="0" normalizeH="0" baseline="0" noProof="0" dirty="0">
              <a:ln>
                <a:noFill/>
              </a:ln>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15985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5"/>
                                        </p:tgtEl>
                                        <p:attrNameLst>
                                          <p:attrName>r</p:attrName>
                                        </p:attrNameLst>
                                      </p:cBhvr>
                                    </p:animRot>
                                    <p:animRot by="-240000">
                                      <p:cBhvr>
                                        <p:cTn id="7" dur="4000" fill="hold">
                                          <p:stCondLst>
                                            <p:cond delay="4000"/>
                                          </p:stCondLst>
                                        </p:cTn>
                                        <p:tgtEl>
                                          <p:spTgt spid="5"/>
                                        </p:tgtEl>
                                        <p:attrNameLst>
                                          <p:attrName>r</p:attrName>
                                        </p:attrNameLst>
                                      </p:cBhvr>
                                    </p:animRot>
                                    <p:animRot by="240000">
                                      <p:cBhvr>
                                        <p:cTn id="8" dur="4000" fill="hold">
                                          <p:stCondLst>
                                            <p:cond delay="8000"/>
                                          </p:stCondLst>
                                        </p:cTn>
                                        <p:tgtEl>
                                          <p:spTgt spid="5"/>
                                        </p:tgtEl>
                                        <p:attrNameLst>
                                          <p:attrName>r</p:attrName>
                                        </p:attrNameLst>
                                      </p:cBhvr>
                                    </p:animRot>
                                    <p:animRot by="-240000">
                                      <p:cBhvr>
                                        <p:cTn id="9" dur="4000" fill="hold">
                                          <p:stCondLst>
                                            <p:cond delay="12000"/>
                                          </p:stCondLst>
                                        </p:cTn>
                                        <p:tgtEl>
                                          <p:spTgt spid="5"/>
                                        </p:tgtEl>
                                        <p:attrNameLst>
                                          <p:attrName>r</p:attrName>
                                        </p:attrNameLst>
                                      </p:cBhvr>
                                    </p:animRot>
                                    <p:animRot by="120000">
                                      <p:cBhvr>
                                        <p:cTn id="10" dur="4000" fill="hold">
                                          <p:stCondLst>
                                            <p:cond delay="160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15A0F-C727-D594-C548-44129D561886}"/>
              </a:ext>
            </a:extLst>
          </p:cNvPr>
          <p:cNvSpPr>
            <a:spLocks noGrp="1"/>
          </p:cNvSpPr>
          <p:nvPr>
            <p:ph sz="half" idx="1"/>
          </p:nvPr>
        </p:nvSpPr>
        <p:spPr>
          <a:xfrm>
            <a:off x="6552608" y="3284830"/>
            <a:ext cx="5181599" cy="2614493"/>
          </a:xfrm>
        </p:spPr>
        <p:txBody>
          <a:bodyPr vert="horz" lIns="91440" tIns="45720" rIns="91440" bIns="45720" rtlCol="0" anchor="t">
            <a:normAutofit/>
          </a:bodyPr>
          <a:lstStyle/>
          <a:p>
            <a:pPr marL="0" indent="0">
              <a:buNone/>
            </a:pPr>
            <a:r>
              <a:rPr lang="en-US" b="1" i="1" dirty="0">
                <a:solidFill>
                  <a:schemeClr val="accent4"/>
                </a:solidFill>
                <a:latin typeface="Source Sans 3 Bold"/>
              </a:rPr>
              <a:t>Career Advance</a:t>
            </a:r>
            <a:endParaRPr lang="en-US" b="0" i="0" dirty="0">
              <a:solidFill>
                <a:schemeClr val="accent4"/>
              </a:solidFill>
              <a:effectLst/>
              <a:latin typeface="Source Sans 3"/>
              <a:cs typeface="Calibri" panose="020F0502020204030204" pitchFamily="34" charset="0"/>
            </a:endParaRPr>
          </a:p>
          <a:p>
            <a:r>
              <a:rPr lang="en-US" sz="1800" dirty="0">
                <a:latin typeface="Calibri"/>
                <a:cs typeface="Calibri"/>
              </a:rPr>
              <a:t>Total funds awarded: $681,515</a:t>
            </a:r>
          </a:p>
          <a:p>
            <a:r>
              <a:rPr lang="en-US" sz="1800" dirty="0">
                <a:latin typeface="Calibri"/>
                <a:cs typeface="Calibri"/>
              </a:rPr>
              <a:t>Average Award: $2,534</a:t>
            </a:r>
          </a:p>
          <a:p>
            <a:r>
              <a:rPr lang="en-US" sz="1800" dirty="0">
                <a:latin typeface="Calibri"/>
                <a:cs typeface="Calibri"/>
              </a:rPr>
              <a:t>269 Students Supported</a:t>
            </a:r>
          </a:p>
          <a:p>
            <a:r>
              <a:rPr lang="en-US" sz="1800" b="1" dirty="0">
                <a:latin typeface="Calibri"/>
                <a:cs typeface="Calibri"/>
              </a:rPr>
              <a:t>Plan to continue providing funds through </a:t>
            </a:r>
            <a:br>
              <a:rPr lang="en-US" sz="1800" b="1" dirty="0">
                <a:latin typeface="Calibri"/>
                <a:cs typeface="Calibri"/>
              </a:rPr>
            </a:br>
            <a:r>
              <a:rPr lang="en-US" sz="1800" b="1" dirty="0">
                <a:latin typeface="Calibri"/>
                <a:cs typeface="Calibri"/>
              </a:rPr>
              <a:t>Spring of 2025.</a:t>
            </a:r>
            <a:endParaRPr lang="en-US" sz="1800" b="1" dirty="0">
              <a:latin typeface="Calibri" panose="020F0502020204030204" pitchFamily="34" charset="0"/>
              <a:cs typeface="Calibri" panose="020F0502020204030204" pitchFamily="34" charset="0"/>
            </a:endParaRPr>
          </a:p>
        </p:txBody>
      </p:sp>
      <p:pic>
        <p:nvPicPr>
          <p:cNvPr id="6" name="Picture 5" descr="Career Advance Colorado Logo.">
            <a:extLst>
              <a:ext uri="{FF2B5EF4-FFF2-40B4-BE49-F238E27FC236}">
                <a16:creationId xmlns:a16="http://schemas.microsoft.com/office/drawing/2014/main" id="{9AA5A507-6366-7F6F-5A5A-5D39CA7E80D2}"/>
              </a:ext>
            </a:extLst>
          </p:cNvPr>
          <p:cNvPicPr>
            <a:picLocks noChangeAspect="1"/>
          </p:cNvPicPr>
          <p:nvPr/>
        </p:nvPicPr>
        <p:blipFill>
          <a:blip r:embed="rId3"/>
          <a:stretch>
            <a:fillRect/>
          </a:stretch>
        </p:blipFill>
        <p:spPr>
          <a:xfrm>
            <a:off x="6552609" y="1577537"/>
            <a:ext cx="3780112" cy="1312228"/>
          </a:xfrm>
          <a:prstGeom prst="rect">
            <a:avLst/>
          </a:prstGeom>
        </p:spPr>
      </p:pic>
      <p:sp>
        <p:nvSpPr>
          <p:cNvPr id="3" name="Content Placeholder 2">
            <a:extLst>
              <a:ext uri="{FF2B5EF4-FFF2-40B4-BE49-F238E27FC236}">
                <a16:creationId xmlns:a16="http://schemas.microsoft.com/office/drawing/2014/main" id="{C9F48F38-3CA5-BFE1-8B97-EEB292D00F3C}"/>
              </a:ext>
            </a:extLst>
          </p:cNvPr>
          <p:cNvSpPr>
            <a:spLocks noGrp="1"/>
          </p:cNvSpPr>
          <p:nvPr>
            <p:ph sz="half" idx="2"/>
          </p:nvPr>
        </p:nvSpPr>
        <p:spPr>
          <a:xfrm>
            <a:off x="711200" y="3284831"/>
            <a:ext cx="5181600" cy="2717364"/>
          </a:xfrm>
        </p:spPr>
        <p:txBody>
          <a:bodyPr vert="horz" lIns="91440" tIns="45720" rIns="91440" bIns="45720" rtlCol="0" anchor="t">
            <a:normAutofit/>
          </a:bodyPr>
          <a:lstStyle/>
          <a:p>
            <a:pPr marL="0" indent="0">
              <a:buNone/>
            </a:pPr>
            <a:r>
              <a:rPr lang="en-US" b="1" i="1" dirty="0">
                <a:solidFill>
                  <a:schemeClr val="accent4"/>
                </a:solidFill>
                <a:latin typeface="Source Sans 3 Bold"/>
              </a:rPr>
              <a:t>Care Forward</a:t>
            </a:r>
            <a:endParaRPr lang="en-US" b="0" i="0" dirty="0">
              <a:solidFill>
                <a:schemeClr val="accent4"/>
              </a:solidFill>
              <a:effectLst/>
              <a:latin typeface="Source Sans 3"/>
              <a:cs typeface="Calibri" panose="020F0502020204030204" pitchFamily="34" charset="0"/>
            </a:endParaRPr>
          </a:p>
          <a:p>
            <a:r>
              <a:rPr lang="en-US" sz="1800" dirty="0">
                <a:latin typeface="Calibri"/>
                <a:cs typeface="Calibri"/>
              </a:rPr>
              <a:t>Total funds awarded: $3,671,681</a:t>
            </a:r>
          </a:p>
          <a:p>
            <a:r>
              <a:rPr lang="en-US" sz="1800" dirty="0">
                <a:latin typeface="Calibri"/>
                <a:cs typeface="Calibri"/>
              </a:rPr>
              <a:t>Average Award: $3,853</a:t>
            </a:r>
          </a:p>
          <a:p>
            <a:r>
              <a:rPr lang="en-US" sz="1800" dirty="0">
                <a:latin typeface="Calibri"/>
                <a:cs typeface="Calibri"/>
              </a:rPr>
              <a:t>953 Students Supported</a:t>
            </a:r>
          </a:p>
          <a:p>
            <a:r>
              <a:rPr lang="en-US" sz="1800" b="1" i="0" dirty="0">
                <a:effectLst/>
                <a:latin typeface="Calibri"/>
                <a:cs typeface="Calibri"/>
              </a:rPr>
              <a:t>All Care Forward funds have been awarded.</a:t>
            </a:r>
          </a:p>
        </p:txBody>
      </p:sp>
      <p:pic>
        <p:nvPicPr>
          <p:cNvPr id="8" name="Picture 7" descr="Care Forward Colorado Logo.">
            <a:extLst>
              <a:ext uri="{FF2B5EF4-FFF2-40B4-BE49-F238E27FC236}">
                <a16:creationId xmlns:a16="http://schemas.microsoft.com/office/drawing/2014/main" id="{B6563ACD-3EA2-A764-19A0-10F8AFB01C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200" y="1741554"/>
            <a:ext cx="4732020" cy="1148211"/>
          </a:xfrm>
          <a:prstGeom prst="rect">
            <a:avLst/>
          </a:prstGeom>
        </p:spPr>
      </p:pic>
      <p:sp>
        <p:nvSpPr>
          <p:cNvPr id="4" name="Title 3">
            <a:extLst>
              <a:ext uri="{FF2B5EF4-FFF2-40B4-BE49-F238E27FC236}">
                <a16:creationId xmlns:a16="http://schemas.microsoft.com/office/drawing/2014/main" id="{DB848B41-6734-0ABD-1D29-E49CF247A5D4}"/>
              </a:ext>
            </a:extLst>
          </p:cNvPr>
          <p:cNvSpPr>
            <a:spLocks noGrp="1"/>
          </p:cNvSpPr>
          <p:nvPr>
            <p:ph type="title"/>
          </p:nvPr>
        </p:nvSpPr>
        <p:spPr>
          <a:xfrm>
            <a:off x="711200" y="375383"/>
            <a:ext cx="10641106" cy="1126505"/>
          </a:xfrm>
        </p:spPr>
        <p:txBody>
          <a:bodyPr/>
          <a:lstStyle/>
          <a:p>
            <a:r>
              <a:rPr lang="en-US" dirty="0"/>
              <a:t>Care Forward/Career Advance</a:t>
            </a:r>
          </a:p>
        </p:txBody>
      </p:sp>
    </p:spTree>
    <p:extLst>
      <p:ext uri="{BB962C8B-B14F-4D97-AF65-F5344CB8AC3E}">
        <p14:creationId xmlns:p14="http://schemas.microsoft.com/office/powerpoint/2010/main" val="343035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6860C8-D8C0-09F4-23E5-AF77F9F5A489}"/>
              </a:ext>
            </a:extLst>
          </p:cNvPr>
          <p:cNvSpPr txBox="1"/>
          <p:nvPr/>
        </p:nvSpPr>
        <p:spPr>
          <a:xfrm>
            <a:off x="354330" y="1200605"/>
            <a:ext cx="8092440" cy="4698722"/>
          </a:xfrm>
          <a:prstGeom prst="rect">
            <a:avLst/>
          </a:prstGeom>
          <a:noFill/>
        </p:spPr>
        <p:txBody>
          <a:bodyPr wrap="square" lIns="91440" tIns="45720" rIns="91440" bIns="45720" rtlCol="0" anchor="t">
            <a:spAutoFit/>
          </a:bodyPr>
          <a:lstStyle/>
          <a:p>
            <a:pPr marL="342900" indent="-342900">
              <a:spcAft>
                <a:spcPts val="1000"/>
              </a:spcAft>
              <a:buFont typeface="Arial"/>
              <a:buChar char="•"/>
            </a:pPr>
            <a:r>
              <a:rPr lang="en-US" dirty="0">
                <a:latin typeface="Calibri"/>
                <a:cs typeface="Calibri"/>
              </a:rPr>
              <a:t>Scheduled in April 2025 (Year 10 of the accreditation cycle)</a:t>
            </a:r>
          </a:p>
          <a:p>
            <a:pPr marL="342900" indent="-342900">
              <a:spcAft>
                <a:spcPts val="1000"/>
              </a:spcAft>
              <a:buFont typeface="Arial"/>
              <a:buChar char="•"/>
            </a:pPr>
            <a:r>
              <a:rPr lang="en-US" dirty="0">
                <a:latin typeface="Calibri"/>
                <a:cs typeface="Calibri"/>
              </a:rPr>
              <a:t>A five-member review team will be on campus for 1 ½ days</a:t>
            </a:r>
          </a:p>
          <a:p>
            <a:pPr marL="800100" lvl="1" indent="-342900">
              <a:spcAft>
                <a:spcPts val="1000"/>
              </a:spcAft>
              <a:buFont typeface="Arial"/>
              <a:buChar char="•"/>
            </a:pPr>
            <a:r>
              <a:rPr lang="en-US" dirty="0">
                <a:latin typeface="Calibri"/>
                <a:cs typeface="Calibri"/>
              </a:rPr>
              <a:t>Meetings with faculty, staff, students</a:t>
            </a:r>
          </a:p>
          <a:p>
            <a:pPr marL="342900" indent="-342900">
              <a:spcAft>
                <a:spcPts val="1000"/>
              </a:spcAft>
              <a:buFont typeface="Arial"/>
              <a:buChar char="•"/>
            </a:pPr>
            <a:r>
              <a:rPr lang="en-US" b="1" dirty="0">
                <a:latin typeface="Calibri"/>
                <a:cs typeface="Calibri"/>
              </a:rPr>
              <a:t>Purpose: </a:t>
            </a:r>
            <a:r>
              <a:rPr lang="en-US" dirty="0">
                <a:latin typeface="Calibri"/>
                <a:cs typeface="Calibri"/>
              </a:rPr>
              <a:t>Determine whether PPSC is in compliance with  </a:t>
            </a:r>
          </a:p>
          <a:p>
            <a:pPr marL="800100" lvl="1" indent="-342900">
              <a:spcAft>
                <a:spcPts val="1000"/>
              </a:spcAft>
              <a:buFont typeface="Arial"/>
              <a:buChar char="•"/>
            </a:pPr>
            <a:r>
              <a:rPr lang="en-US" dirty="0">
                <a:latin typeface="Calibri"/>
                <a:cs typeface="Calibri"/>
              </a:rPr>
              <a:t>HLC policies and assumed practices</a:t>
            </a:r>
          </a:p>
          <a:p>
            <a:pPr marL="800100" lvl="1" indent="-342900">
              <a:spcAft>
                <a:spcPts val="1000"/>
              </a:spcAft>
              <a:buFont typeface="Arial"/>
              <a:buChar char="•"/>
            </a:pPr>
            <a:r>
              <a:rPr lang="en-US" dirty="0">
                <a:latin typeface="Calibri"/>
                <a:cs typeface="Calibri"/>
              </a:rPr>
              <a:t>Five criteria for accreditation</a:t>
            </a:r>
          </a:p>
          <a:p>
            <a:pPr marL="800100" lvl="1" indent="-342900">
              <a:spcAft>
                <a:spcPts val="1000"/>
              </a:spcAft>
              <a:buFont typeface="Arial"/>
              <a:buChar char="•"/>
            </a:pPr>
            <a:r>
              <a:rPr lang="en-US" dirty="0">
                <a:latin typeface="Calibri"/>
                <a:cs typeface="Calibri"/>
              </a:rPr>
              <a:t>Federal regulations (e.g., disclosure of transfer policies, </a:t>
            </a:r>
            <a:br>
              <a:rPr lang="en-US" dirty="0">
                <a:latin typeface="Calibri"/>
                <a:cs typeface="Calibri"/>
              </a:rPr>
            </a:br>
            <a:r>
              <a:rPr lang="en-US" dirty="0">
                <a:latin typeface="Calibri"/>
                <a:cs typeface="Calibri"/>
              </a:rPr>
              <a:t>protection of student privacy)</a:t>
            </a:r>
          </a:p>
          <a:p>
            <a:pPr marL="342900" indent="-342900">
              <a:spcAft>
                <a:spcPts val="1000"/>
              </a:spcAft>
              <a:buFont typeface="Arial"/>
              <a:buChar char="•"/>
            </a:pPr>
            <a:r>
              <a:rPr lang="en-US" b="1" dirty="0">
                <a:latin typeface="Calibri"/>
                <a:cs typeface="Calibri"/>
              </a:rPr>
              <a:t>Preparation:  </a:t>
            </a:r>
            <a:r>
              <a:rPr lang="en-US" dirty="0">
                <a:latin typeface="Calibri"/>
                <a:cs typeface="Calibri"/>
              </a:rPr>
              <a:t>January 2024 – February 2025</a:t>
            </a:r>
          </a:p>
          <a:p>
            <a:pPr marL="800100" lvl="1" indent="-342900">
              <a:spcAft>
                <a:spcPts val="1000"/>
              </a:spcAft>
              <a:buFont typeface="Arial"/>
              <a:buChar char="•"/>
            </a:pPr>
            <a:r>
              <a:rPr lang="en-US" dirty="0">
                <a:latin typeface="Calibri"/>
                <a:cs typeface="Calibri"/>
              </a:rPr>
              <a:t>Update the 2019 Assurance Argument and Evidence File</a:t>
            </a:r>
          </a:p>
          <a:p>
            <a:pPr marL="800100" lvl="1" indent="-342900">
              <a:spcAft>
                <a:spcPts val="1000"/>
              </a:spcAft>
              <a:buFont typeface="Arial"/>
              <a:buChar char="•"/>
            </a:pPr>
            <a:r>
              <a:rPr lang="en-US" dirty="0">
                <a:latin typeface="Calibri"/>
                <a:cs typeface="Calibri"/>
              </a:rPr>
              <a:t>Update the 2024 Federal Compliance Report</a:t>
            </a:r>
          </a:p>
          <a:p>
            <a:pPr marL="800100" lvl="1" indent="-342900">
              <a:spcAft>
                <a:spcPts val="1000"/>
              </a:spcAft>
              <a:buFont typeface="Arial"/>
              <a:buChar char="•"/>
            </a:pPr>
            <a:r>
              <a:rPr lang="en-US" dirty="0">
                <a:latin typeface="Calibri"/>
                <a:cs typeface="Calibri"/>
              </a:rPr>
              <a:t>6-8 writers + campus-wide participation (share stories &amp; evidence)</a:t>
            </a:r>
          </a:p>
        </p:txBody>
      </p:sp>
      <p:pic>
        <p:nvPicPr>
          <p:cNvPr id="2" name="Picture 8">
            <a:extLst>
              <a:ext uri="{FF2B5EF4-FFF2-40B4-BE49-F238E27FC236}">
                <a16:creationId xmlns:a16="http://schemas.microsoft.com/office/drawing/2014/main" id="{8CDDC828-6C5C-8D35-A32C-679BEF44ED8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846838" y="816692"/>
            <a:ext cx="5172075" cy="5079990"/>
          </a:xfrm>
          <a:prstGeom prst="rect">
            <a:avLst/>
          </a:prstGeom>
        </p:spPr>
      </p:pic>
      <p:pic>
        <p:nvPicPr>
          <p:cNvPr id="3" name="Picture 7" descr="Pikes Peak State College Downtown Campus.">
            <a:extLst>
              <a:ext uri="{FF2B5EF4-FFF2-40B4-BE49-F238E27FC236}">
                <a16:creationId xmlns:a16="http://schemas.microsoft.com/office/drawing/2014/main" id="{91FAC461-121E-6DB7-EF8A-A305BB7D2E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85013" y="1504006"/>
            <a:ext cx="3637399" cy="3195786"/>
          </a:xfrm>
          <a:prstGeom prst="rect">
            <a:avLst/>
          </a:prstGeom>
        </p:spPr>
      </p:pic>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354330" y="458052"/>
            <a:ext cx="10768082"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HLC 2025 Multi Location Visit</a:t>
            </a:r>
          </a:p>
        </p:txBody>
      </p:sp>
    </p:spTree>
    <p:extLst>
      <p:ext uri="{BB962C8B-B14F-4D97-AF65-F5344CB8AC3E}">
        <p14:creationId xmlns:p14="http://schemas.microsoft.com/office/powerpoint/2010/main" val="4742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2"/>
                                        </p:tgtEl>
                                        <p:attrNameLst>
                                          <p:attrName>r</p:attrName>
                                        </p:attrNameLst>
                                      </p:cBhvr>
                                    </p:animRot>
                                    <p:animRot by="-240000">
                                      <p:cBhvr>
                                        <p:cTn id="7" dur="4000" fill="hold">
                                          <p:stCondLst>
                                            <p:cond delay="4000"/>
                                          </p:stCondLst>
                                        </p:cTn>
                                        <p:tgtEl>
                                          <p:spTgt spid="2"/>
                                        </p:tgtEl>
                                        <p:attrNameLst>
                                          <p:attrName>r</p:attrName>
                                        </p:attrNameLst>
                                      </p:cBhvr>
                                    </p:animRot>
                                    <p:animRot by="240000">
                                      <p:cBhvr>
                                        <p:cTn id="8" dur="4000" fill="hold">
                                          <p:stCondLst>
                                            <p:cond delay="8000"/>
                                          </p:stCondLst>
                                        </p:cTn>
                                        <p:tgtEl>
                                          <p:spTgt spid="2"/>
                                        </p:tgtEl>
                                        <p:attrNameLst>
                                          <p:attrName>r</p:attrName>
                                        </p:attrNameLst>
                                      </p:cBhvr>
                                    </p:animRot>
                                    <p:animRot by="-240000">
                                      <p:cBhvr>
                                        <p:cTn id="9" dur="4000" fill="hold">
                                          <p:stCondLst>
                                            <p:cond delay="12000"/>
                                          </p:stCondLst>
                                        </p:cTn>
                                        <p:tgtEl>
                                          <p:spTgt spid="2"/>
                                        </p:tgtEl>
                                        <p:attrNameLst>
                                          <p:attrName>r</p:attrName>
                                        </p:attrNameLst>
                                      </p:cBhvr>
                                    </p:animRot>
                                    <p:animRot by="120000">
                                      <p:cBhvr>
                                        <p:cTn id="10" dur="4000" fill="hold">
                                          <p:stCondLst>
                                            <p:cond delay="16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D667D4-7031-00FB-FCE7-37BFCF60ADF5}"/>
              </a:ext>
            </a:extLst>
          </p:cNvPr>
          <p:cNvSpPr>
            <a:spLocks noGrp="1"/>
          </p:cNvSpPr>
          <p:nvPr>
            <p:ph sz="half" idx="1"/>
          </p:nvPr>
        </p:nvSpPr>
        <p:spPr>
          <a:xfrm>
            <a:off x="2568388" y="1825625"/>
            <a:ext cx="9133460" cy="4351338"/>
          </a:xfrm>
        </p:spPr>
        <p:txBody>
          <a:bodyPr>
            <a:normAutofit fontScale="92500" lnSpcReduction="10000"/>
          </a:bodyPr>
          <a:lstStyle/>
          <a:p>
            <a:r>
              <a:rPr lang="en-US" dirty="0">
                <a:latin typeface="Calibri" panose="020F0502020204030204" pitchFamily="34" charset="0"/>
                <a:cs typeface="Calibri" panose="020F0502020204030204" pitchFamily="34" charset="0"/>
              </a:rPr>
              <a:t>National survey coordinated by the University of Texas' College of Education </a:t>
            </a:r>
          </a:p>
          <a:p>
            <a:r>
              <a:rPr lang="en-US" b="1" dirty="0">
                <a:latin typeface="Calibri" panose="020F0502020204030204" pitchFamily="34" charset="0"/>
                <a:cs typeface="Calibri" panose="020F0502020204030204" pitchFamily="34" charset="0"/>
              </a:rPr>
              <a:t>Purpose: </a:t>
            </a:r>
            <a:r>
              <a:rPr lang="en-US" dirty="0">
                <a:latin typeface="Calibri" panose="020F0502020204030204" pitchFamily="34" charset="0"/>
                <a:cs typeface="Calibri" panose="020F0502020204030204" pitchFamily="34" charset="0"/>
              </a:rPr>
              <a:t>Elicit information on institutional practices and student behavior </a:t>
            </a:r>
          </a:p>
          <a:p>
            <a:pPr lvl="1"/>
            <a:r>
              <a:rPr lang="en-US" dirty="0">
                <a:latin typeface="Calibri" panose="020F0502020204030204" pitchFamily="34" charset="0"/>
                <a:cs typeface="Calibri" panose="020F0502020204030204" pitchFamily="34" charset="0"/>
              </a:rPr>
              <a:t>Active and Collaborative Learning </a:t>
            </a:r>
          </a:p>
          <a:p>
            <a:pPr lvl="1"/>
            <a:r>
              <a:rPr lang="en-US" dirty="0">
                <a:latin typeface="Calibri" panose="020F0502020204030204" pitchFamily="34" charset="0"/>
                <a:cs typeface="Calibri" panose="020F0502020204030204" pitchFamily="34" charset="0"/>
              </a:rPr>
              <a:t>Student Effort </a:t>
            </a:r>
          </a:p>
          <a:p>
            <a:pPr lvl="1"/>
            <a:r>
              <a:rPr lang="en-US" dirty="0">
                <a:latin typeface="Calibri" panose="020F0502020204030204" pitchFamily="34" charset="0"/>
                <a:cs typeface="Calibri" panose="020F0502020204030204" pitchFamily="34" charset="0"/>
              </a:rPr>
              <a:t>Student-Faculty Interaction </a:t>
            </a:r>
          </a:p>
          <a:p>
            <a:pPr lvl="1"/>
            <a:r>
              <a:rPr lang="en-US" dirty="0">
                <a:latin typeface="Calibri" panose="020F0502020204030204" pitchFamily="34" charset="0"/>
                <a:cs typeface="Calibri" panose="020F0502020204030204" pitchFamily="34" charset="0"/>
              </a:rPr>
              <a:t>Academic Challenges </a:t>
            </a:r>
          </a:p>
          <a:p>
            <a:pPr lvl="1"/>
            <a:r>
              <a:rPr lang="en-US" dirty="0">
                <a:latin typeface="Calibri" panose="020F0502020204030204" pitchFamily="34" charset="0"/>
                <a:cs typeface="Calibri" panose="020F0502020204030204" pitchFamily="34" charset="0"/>
              </a:rPr>
              <a:t>Support for Learners </a:t>
            </a:r>
          </a:p>
          <a:p>
            <a:r>
              <a:rPr lang="en-US" dirty="0">
                <a:latin typeface="Calibri" panose="020F0502020204030204" pitchFamily="34" charset="0"/>
                <a:cs typeface="Calibri" panose="020F0502020204030204" pitchFamily="34" charset="0"/>
              </a:rPr>
              <a:t>Will be administered in a random sample of classes (about 90 sections) during the Spring semester </a:t>
            </a:r>
          </a:p>
          <a:p>
            <a:r>
              <a:rPr lang="en-US" dirty="0">
                <a:latin typeface="Calibri" panose="020F0502020204030204" pitchFamily="34" charset="0"/>
                <a:cs typeface="Calibri" panose="020F0502020204030204" pitchFamily="34" charset="0"/>
              </a:rPr>
              <a:t>Faculty and Instructors whose classes are sampled will receive specific information as soon as PPSC receives the class sample (mid-February) </a:t>
            </a:r>
          </a:p>
          <a:p>
            <a:r>
              <a:rPr lang="en-US" dirty="0">
                <a:latin typeface="Calibri" panose="020F0502020204030204" pitchFamily="34" charset="0"/>
                <a:cs typeface="Calibri" panose="020F0502020204030204" pitchFamily="34" charset="0"/>
              </a:rPr>
              <a:t>Survey results: will be sent to PPSC in August and used to update the HLC Assurance Argument </a:t>
            </a:r>
          </a:p>
        </p:txBody>
      </p:sp>
      <p:pic>
        <p:nvPicPr>
          <p:cNvPr id="5" name="Picture 4" descr="Image of a hand marking a check box.">
            <a:extLst>
              <a:ext uri="{FF2B5EF4-FFF2-40B4-BE49-F238E27FC236}">
                <a16:creationId xmlns:a16="http://schemas.microsoft.com/office/drawing/2014/main" id="{076ADFDA-BAB6-E83A-04AD-9E6F85C96F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3411" y="1500443"/>
            <a:ext cx="2058358" cy="4776214"/>
          </a:xfrm>
          <a:prstGeom prst="rect">
            <a:avLst/>
          </a:prstGeom>
        </p:spPr>
      </p:pic>
      <p:sp>
        <p:nvSpPr>
          <p:cNvPr id="3" name="Rectangle 2">
            <a:extLst>
              <a:ext uri="{FF2B5EF4-FFF2-40B4-BE49-F238E27FC236}">
                <a16:creationId xmlns:a16="http://schemas.microsoft.com/office/drawing/2014/main" id="{ECEF89BD-8331-F895-B9C5-30B93AC2BDF8}"/>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1ADC39-4EE9-5D92-7F7A-28967769ABF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4" name="Title 3">
            <a:extLst>
              <a:ext uri="{FF2B5EF4-FFF2-40B4-BE49-F238E27FC236}">
                <a16:creationId xmlns:a16="http://schemas.microsoft.com/office/drawing/2014/main" id="{A083CA73-62D2-5CA1-0546-E3CA861C765F}"/>
              </a:ext>
            </a:extLst>
          </p:cNvPr>
          <p:cNvSpPr>
            <a:spLocks noGrp="1"/>
          </p:cNvSpPr>
          <p:nvPr>
            <p:ph type="title"/>
          </p:nvPr>
        </p:nvSpPr>
        <p:spPr/>
        <p:txBody>
          <a:bodyPr/>
          <a:lstStyle/>
          <a:p>
            <a:r>
              <a:rPr lang="en-US" dirty="0"/>
              <a:t>Community College Survey of Student Engagement (CCSSE)</a:t>
            </a:r>
          </a:p>
        </p:txBody>
      </p:sp>
    </p:spTree>
    <p:extLst>
      <p:ext uri="{BB962C8B-B14F-4D97-AF65-F5344CB8AC3E}">
        <p14:creationId xmlns:p14="http://schemas.microsoft.com/office/powerpoint/2010/main" val="163081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B9E15E-FA8E-C02B-0D13-440A3005477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0171" y="1914780"/>
            <a:ext cx="1191657" cy="1257997"/>
          </a:xfrm>
          <a:prstGeom prst="rect">
            <a:avLst/>
          </a:prstGeom>
        </p:spPr>
      </p:pic>
      <p:sp>
        <p:nvSpPr>
          <p:cNvPr id="11" name="Title 1">
            <a:extLst>
              <a:ext uri="{FF2B5EF4-FFF2-40B4-BE49-F238E27FC236}">
                <a16:creationId xmlns:a16="http://schemas.microsoft.com/office/drawing/2014/main" id="{D78E35FA-5F50-5502-7F92-EBDAB905CB75}"/>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Sanchez" panose="02000000000000000000" pitchFamily="2" charset="77"/>
                <a:ea typeface="+mj-ea"/>
                <a:cs typeface="+mj-cs"/>
              </a:rPr>
              <a:t>Numbers</a:t>
            </a:r>
          </a:p>
        </p:txBody>
      </p:sp>
    </p:spTree>
    <p:extLst>
      <p:ext uri="{BB962C8B-B14F-4D97-AF65-F5344CB8AC3E}">
        <p14:creationId xmlns:p14="http://schemas.microsoft.com/office/powerpoint/2010/main" val="1563289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90A3ED-7A8C-5D1E-E27C-942C25986665}"/>
              </a:ext>
            </a:extLst>
          </p:cNvPr>
          <p:cNvSpPr txBox="1"/>
          <p:nvPr/>
        </p:nvSpPr>
        <p:spPr>
          <a:xfrm>
            <a:off x="5842386" y="1571340"/>
            <a:ext cx="5840646" cy="3098284"/>
          </a:xfrm>
          <a:prstGeom prst="rect">
            <a:avLst/>
          </a:prstGeom>
          <a:noFill/>
        </p:spPr>
        <p:txBody>
          <a:bodyPr wrap="square" lIns="91440" tIns="45720" rIns="91440" bIns="45720" rtlCol="0" anchor="t">
            <a:spAutoFit/>
          </a:bodyPr>
          <a:lstStyle/>
          <a:p>
            <a:pPr>
              <a:spcAft>
                <a:spcPts val="1000"/>
              </a:spcAft>
            </a:pPr>
            <a:r>
              <a:rPr lang="en-US" b="1" dirty="0">
                <a:latin typeface="Calibri"/>
                <a:cs typeface="Calibri"/>
              </a:rPr>
              <a:t>In Development:</a:t>
            </a:r>
            <a:endParaRPr lang="en-US" sz="1800" b="1" i="0" u="none" strike="noStrike" dirty="0">
              <a:effectLst/>
              <a:latin typeface="Calibri" panose="020F0502020204030204" pitchFamily="34" charset="0"/>
              <a:cs typeface="Calibri"/>
            </a:endParaRPr>
          </a:p>
          <a:p>
            <a:pPr marL="285750" indent="-285750">
              <a:spcAft>
                <a:spcPts val="500"/>
              </a:spcAft>
              <a:buFont typeface="Arial"/>
              <a:buChar char="•"/>
            </a:pPr>
            <a:r>
              <a:rPr lang="en-US" sz="1800" b="0" i="0" dirty="0">
                <a:solidFill>
                  <a:srgbClr val="000000"/>
                </a:solidFill>
                <a:effectLst/>
                <a:latin typeface="Calibri" panose="020F0502020204030204" pitchFamily="34" charset="0"/>
              </a:rPr>
              <a:t>AAS Hospitality (Fall 2024)</a:t>
            </a:r>
          </a:p>
          <a:p>
            <a:pPr marL="285750" indent="-285750">
              <a:spcAft>
                <a:spcPts val="500"/>
              </a:spcAft>
              <a:buFont typeface="Arial"/>
              <a:buChar char="•"/>
            </a:pPr>
            <a:r>
              <a:rPr lang="en-US" sz="1800" b="0" i="0" dirty="0">
                <a:solidFill>
                  <a:srgbClr val="000000"/>
                </a:solidFill>
                <a:effectLst/>
                <a:latin typeface="Calibri" panose="020F0502020204030204" pitchFamily="34" charset="0"/>
              </a:rPr>
              <a:t>BAS Cyber Security (Spring 2025)</a:t>
            </a:r>
          </a:p>
          <a:p>
            <a:pPr marL="285750" indent="-285750">
              <a:spcAft>
                <a:spcPts val="500"/>
              </a:spcAft>
              <a:buFont typeface="Arial"/>
              <a:buChar char="•"/>
            </a:pPr>
            <a:r>
              <a:rPr lang="en-US" sz="1800" b="0" i="0" dirty="0">
                <a:solidFill>
                  <a:srgbClr val="000000"/>
                </a:solidFill>
                <a:effectLst/>
                <a:latin typeface="Calibri" panose="020F0502020204030204" pitchFamily="34" charset="0"/>
              </a:rPr>
              <a:t>BAS Education (Fall 2026)</a:t>
            </a:r>
          </a:p>
          <a:p>
            <a:pPr marL="285750" indent="-285750">
              <a:spcAft>
                <a:spcPts val="500"/>
              </a:spcAft>
              <a:buFont typeface="Arial"/>
              <a:buChar char="•"/>
            </a:pPr>
            <a:r>
              <a:rPr lang="en-US" sz="1800" b="0" i="0" dirty="0">
                <a:solidFill>
                  <a:srgbClr val="000000"/>
                </a:solidFill>
                <a:effectLst/>
                <a:latin typeface="Calibri" panose="020F0502020204030204" pitchFamily="34" charset="0"/>
              </a:rPr>
              <a:t>BAS Business Administration (Spring 2025)</a:t>
            </a:r>
          </a:p>
          <a:p>
            <a:pPr marL="285750" indent="-285750">
              <a:spcAft>
                <a:spcPts val="500"/>
              </a:spcAft>
              <a:buFont typeface="Arial"/>
              <a:buChar char="•"/>
            </a:pPr>
            <a:r>
              <a:rPr lang="en-US" dirty="0">
                <a:solidFill>
                  <a:srgbClr val="000000"/>
                </a:solidFill>
                <a:latin typeface="Calibri" panose="020F0502020204030204" pitchFamily="34" charset="0"/>
              </a:rPr>
              <a:t>Dental Hygiene (Fall 2025)</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 </a:t>
            </a:r>
          </a:p>
          <a:p>
            <a:pPr>
              <a:spcAft>
                <a:spcPts val="500"/>
              </a:spcAft>
            </a:pPr>
            <a:r>
              <a:rPr lang="en-US" b="1" i="1" dirty="0">
                <a:solidFill>
                  <a:srgbClr val="0A3A5F"/>
                </a:solidFill>
                <a:effectLst/>
                <a:latin typeface="Calibri" panose="020F0502020204030204" pitchFamily="34" charset="0"/>
              </a:rPr>
              <a:t>Under Consideration: </a:t>
            </a:r>
            <a:endParaRPr lang="en-US" dirty="0">
              <a:solidFill>
                <a:srgbClr val="000000"/>
              </a:solidFill>
              <a:latin typeface="Calibri" panose="020F0502020204030204" pitchFamily="34" charset="0"/>
            </a:endParaRPr>
          </a:p>
          <a:p>
            <a:pPr marL="285750" indent="-285750">
              <a:spcAft>
                <a:spcPts val="500"/>
              </a:spcAft>
              <a:buFont typeface="Arial" panose="020B0604020202020204" pitchFamily="34" charset="0"/>
              <a:buChar char="•"/>
            </a:pPr>
            <a:r>
              <a:rPr lang="en-US" b="0" i="0" dirty="0">
                <a:solidFill>
                  <a:srgbClr val="000000"/>
                </a:solidFill>
                <a:effectLst/>
                <a:latin typeface="Calibri" panose="020F0502020204030204" pitchFamily="34" charset="0"/>
              </a:rPr>
              <a:t>Licensed Legal Practitioner certificate </a:t>
            </a:r>
            <a:endParaRPr lang="en-US" dirty="0">
              <a:cs typeface="Calibri" panose="020F0502020204030204"/>
            </a:endParaRPr>
          </a:p>
        </p:txBody>
      </p:sp>
      <p:sp>
        <p:nvSpPr>
          <p:cNvPr id="4" name="TextBox 3">
            <a:extLst>
              <a:ext uri="{FF2B5EF4-FFF2-40B4-BE49-F238E27FC236}">
                <a16:creationId xmlns:a16="http://schemas.microsoft.com/office/drawing/2014/main" id="{370AF3C0-8C58-6F5B-234F-ACA8DC839966}"/>
              </a:ext>
            </a:extLst>
          </p:cNvPr>
          <p:cNvSpPr txBox="1"/>
          <p:nvPr/>
        </p:nvSpPr>
        <p:spPr>
          <a:xfrm>
            <a:off x="583577" y="1572929"/>
            <a:ext cx="5035152" cy="11156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b="1" dirty="0">
                <a:cs typeface="Segoe UI"/>
              </a:rPr>
              <a:t>Approved Programs:</a:t>
            </a:r>
            <a:r>
              <a:rPr lang="en-US" dirty="0">
                <a:cs typeface="Segoe UI"/>
              </a:rPr>
              <a:t>​</a:t>
            </a:r>
            <a:endParaRPr lang="en-US" dirty="0"/>
          </a:p>
          <a:p>
            <a:pPr marL="285750" indent="-285750">
              <a:spcAft>
                <a:spcPts val="500"/>
              </a:spcAft>
              <a:buFont typeface="Arial"/>
              <a:buChar char="•"/>
            </a:pPr>
            <a:r>
              <a:rPr lang="en-US" dirty="0">
                <a:cs typeface="Arial"/>
              </a:rPr>
              <a:t>AAS Vet Tech</a:t>
            </a:r>
          </a:p>
          <a:p>
            <a:pPr marL="285750" indent="-285750">
              <a:spcAft>
                <a:spcPts val="500"/>
              </a:spcAft>
              <a:buFont typeface="Arial"/>
              <a:buChar char="•"/>
            </a:pPr>
            <a:r>
              <a:rPr lang="en-US" dirty="0">
                <a:cs typeface="Arial"/>
              </a:rPr>
              <a:t>AAS Behavioral Health</a:t>
            </a:r>
          </a:p>
        </p:txBody>
      </p:sp>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582244" y="597222"/>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2"/>
                </a:solidFill>
                <a:effectLst/>
                <a:uLnTx/>
                <a:uFillTx/>
                <a:latin typeface="Sanchez"/>
                <a:ea typeface="+mj-ea"/>
                <a:cs typeface="+mj-cs"/>
              </a:rPr>
              <a:t>New &amp; Upcoming Programs</a:t>
            </a:r>
          </a:p>
        </p:txBody>
      </p:sp>
    </p:spTree>
    <p:extLst>
      <p:ext uri="{BB962C8B-B14F-4D97-AF65-F5344CB8AC3E}">
        <p14:creationId xmlns:p14="http://schemas.microsoft.com/office/powerpoint/2010/main" val="282114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9BCD42-B45D-E791-D747-AAA6003FF0F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060000">
            <a:off x="6175258" y="97268"/>
            <a:ext cx="5708882" cy="5565300"/>
          </a:xfrm>
          <a:prstGeom prst="rect">
            <a:avLst/>
          </a:prstGeom>
        </p:spPr>
      </p:pic>
      <p:pic>
        <p:nvPicPr>
          <p:cNvPr id="5" name="Picture 4" descr="Image of a female student paying attention in class.">
            <a:extLst>
              <a:ext uri="{FF2B5EF4-FFF2-40B4-BE49-F238E27FC236}">
                <a16:creationId xmlns:a16="http://schemas.microsoft.com/office/drawing/2014/main" id="{D4EF5F02-187F-453E-46DD-900A2675B9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65946" y="1605756"/>
            <a:ext cx="4527506" cy="3020560"/>
          </a:xfrm>
          <a:prstGeom prst="rect">
            <a:avLst/>
          </a:prstGeom>
        </p:spPr>
      </p:pic>
      <p:sp>
        <p:nvSpPr>
          <p:cNvPr id="3" name="TextBox 2">
            <a:extLst>
              <a:ext uri="{FF2B5EF4-FFF2-40B4-BE49-F238E27FC236}">
                <a16:creationId xmlns:a16="http://schemas.microsoft.com/office/drawing/2014/main" id="{306893FD-85ED-AE25-AE40-365C647B59D2}"/>
              </a:ext>
            </a:extLst>
          </p:cNvPr>
          <p:cNvSpPr txBox="1"/>
          <p:nvPr/>
        </p:nvSpPr>
        <p:spPr>
          <a:xfrm>
            <a:off x="867435" y="2736632"/>
            <a:ext cx="4962392" cy="1456809"/>
          </a:xfrm>
          <a:prstGeom prst="rect">
            <a:avLst/>
          </a:prstGeom>
          <a:noFill/>
        </p:spPr>
        <p:txBody>
          <a:bodyPr wrap="square" lIns="91440" tIns="45720" rIns="91440" bIns="45720" rtlCol="0" anchor="t">
            <a:spAutoFit/>
          </a:bodyPr>
          <a:lstStyle/>
          <a:p>
            <a:pPr marL="342900" indent="-342900">
              <a:spcAft>
                <a:spcPts val="1000"/>
              </a:spcAft>
              <a:buFont typeface="Arial"/>
              <a:buChar char="•"/>
            </a:pPr>
            <a:r>
              <a:rPr lang="en-US" sz="2400" dirty="0">
                <a:ea typeface="+mn-lt"/>
                <a:cs typeface="+mn-lt"/>
              </a:rPr>
              <a:t>Social Work Center</a:t>
            </a:r>
          </a:p>
          <a:p>
            <a:pPr marL="342900" indent="-342900">
              <a:spcAft>
                <a:spcPts val="1000"/>
              </a:spcAft>
              <a:buFont typeface="Arial"/>
              <a:buChar char="•"/>
            </a:pPr>
            <a:r>
              <a:rPr lang="en-US" sz="2400" dirty="0">
                <a:latin typeface="Calibri"/>
                <a:ea typeface="+mn-lt"/>
                <a:cs typeface="+mn-lt"/>
              </a:rPr>
              <a:t>Sam Stevenson</a:t>
            </a:r>
          </a:p>
          <a:p>
            <a:pPr marL="342900" indent="-342900">
              <a:spcAft>
                <a:spcPts val="1000"/>
              </a:spcAft>
              <a:buFont typeface="Arial"/>
              <a:buChar char="•"/>
            </a:pPr>
            <a:r>
              <a:rPr lang="en-US" sz="2400" dirty="0">
                <a:latin typeface="Calibri"/>
                <a:ea typeface="+mn-lt"/>
                <a:cs typeface="+mn-lt"/>
              </a:rPr>
              <a:t>Sociology starting Fall 2024</a:t>
            </a:r>
          </a:p>
        </p:txBody>
      </p:sp>
      <p:pic>
        <p:nvPicPr>
          <p:cNvPr id="6" name="Picture 5" descr="Colorado State University Pueblo logo.">
            <a:extLst>
              <a:ext uri="{FF2B5EF4-FFF2-40B4-BE49-F238E27FC236}">
                <a16:creationId xmlns:a16="http://schemas.microsoft.com/office/drawing/2014/main" id="{51D9881C-A3BC-A120-23C7-A5D0C393C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963" y="1311809"/>
            <a:ext cx="4736298" cy="1200329"/>
          </a:xfrm>
          <a:prstGeom prst="rect">
            <a:avLst/>
          </a:prstGeom>
        </p:spPr>
      </p:pic>
      <p:sp>
        <p:nvSpPr>
          <p:cNvPr id="2" name="Title 3">
            <a:extLst>
              <a:ext uri="{FF2B5EF4-FFF2-40B4-BE49-F238E27FC236}">
                <a16:creationId xmlns:a16="http://schemas.microsoft.com/office/drawing/2014/main" id="{BFA1CB1D-2445-ADB7-1014-2991EFF460FC}"/>
              </a:ext>
            </a:extLst>
          </p:cNvPr>
          <p:cNvSpPr txBox="1">
            <a:spLocks noGrp="1"/>
          </p:cNvSpPr>
          <p:nvPr>
            <p:ph type="title" idx="4294967295"/>
          </p:nvPr>
        </p:nvSpPr>
        <p:spPr>
          <a:xfrm>
            <a:off x="617963" y="603018"/>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2"/>
                </a:solidFill>
                <a:effectLst/>
                <a:uLnTx/>
                <a:uFillTx/>
                <a:latin typeface="Sanchez" panose="02000000000000000000" pitchFamily="2" charset="77"/>
                <a:ea typeface="+mj-ea"/>
                <a:cs typeface="+mj-cs"/>
              </a:rPr>
              <a:t>CSU-Pueblo</a:t>
            </a:r>
          </a:p>
        </p:txBody>
      </p:sp>
    </p:spTree>
    <p:extLst>
      <p:ext uri="{BB962C8B-B14F-4D97-AF65-F5344CB8AC3E}">
        <p14:creationId xmlns:p14="http://schemas.microsoft.com/office/powerpoint/2010/main" val="2089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9"/>
                                        </p:tgtEl>
                                        <p:attrNameLst>
                                          <p:attrName>r</p:attrName>
                                        </p:attrNameLst>
                                      </p:cBhvr>
                                    </p:animRot>
                                    <p:animRot by="-240000">
                                      <p:cBhvr>
                                        <p:cTn id="7" dur="4000" fill="hold">
                                          <p:stCondLst>
                                            <p:cond delay="4000"/>
                                          </p:stCondLst>
                                        </p:cTn>
                                        <p:tgtEl>
                                          <p:spTgt spid="9"/>
                                        </p:tgtEl>
                                        <p:attrNameLst>
                                          <p:attrName>r</p:attrName>
                                        </p:attrNameLst>
                                      </p:cBhvr>
                                    </p:animRot>
                                    <p:animRot by="240000">
                                      <p:cBhvr>
                                        <p:cTn id="8" dur="4000" fill="hold">
                                          <p:stCondLst>
                                            <p:cond delay="8000"/>
                                          </p:stCondLst>
                                        </p:cTn>
                                        <p:tgtEl>
                                          <p:spTgt spid="9"/>
                                        </p:tgtEl>
                                        <p:attrNameLst>
                                          <p:attrName>r</p:attrName>
                                        </p:attrNameLst>
                                      </p:cBhvr>
                                    </p:animRot>
                                    <p:animRot by="-240000">
                                      <p:cBhvr>
                                        <p:cTn id="9" dur="4000" fill="hold">
                                          <p:stCondLst>
                                            <p:cond delay="12000"/>
                                          </p:stCondLst>
                                        </p:cTn>
                                        <p:tgtEl>
                                          <p:spTgt spid="9"/>
                                        </p:tgtEl>
                                        <p:attrNameLst>
                                          <p:attrName>r</p:attrName>
                                        </p:attrNameLst>
                                      </p:cBhvr>
                                    </p:animRot>
                                    <p:animRot by="120000">
                                      <p:cBhvr>
                                        <p:cTn id="10" dur="4000" fill="hold">
                                          <p:stCondLst>
                                            <p:cond delay="160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E34FA-E9AE-0CE8-ACCB-14EB457D570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389" b="43333"/>
          <a:stretch/>
        </p:blipFill>
        <p:spPr>
          <a:xfrm>
            <a:off x="6416040" y="1027906"/>
            <a:ext cx="5391150" cy="3886200"/>
          </a:xfrm>
          <a:prstGeom prst="rect">
            <a:avLst/>
          </a:prstGeom>
        </p:spPr>
      </p:pic>
      <p:pic>
        <p:nvPicPr>
          <p:cNvPr id="7" name="Content Placeholder 6" descr="Image of the Black Forest Fire Rescue and Monument Fire District signing ceremony.">
            <a:extLst>
              <a:ext uri="{FF2B5EF4-FFF2-40B4-BE49-F238E27FC236}">
                <a16:creationId xmlns:a16="http://schemas.microsoft.com/office/drawing/2014/main" id="{8DBFDA20-126C-E24D-F5C0-F0B84EB7D83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1485900"/>
            <a:ext cx="5181600" cy="3886200"/>
          </a:xfrm>
        </p:spPr>
      </p:pic>
      <p:sp>
        <p:nvSpPr>
          <p:cNvPr id="2" name="Content Placeholder 1">
            <a:extLst>
              <a:ext uri="{FF2B5EF4-FFF2-40B4-BE49-F238E27FC236}">
                <a16:creationId xmlns:a16="http://schemas.microsoft.com/office/drawing/2014/main" id="{CA66553B-E2DA-153B-B32A-0003E23E72A5}"/>
              </a:ext>
            </a:extLst>
          </p:cNvPr>
          <p:cNvSpPr>
            <a:spLocks noGrp="1"/>
          </p:cNvSpPr>
          <p:nvPr>
            <p:ph sz="half" idx="1"/>
          </p:nvPr>
        </p:nvSpPr>
        <p:spPr/>
        <p:txBody>
          <a:bodyPr/>
          <a:lstStyle/>
          <a:p>
            <a:pPr>
              <a:lnSpc>
                <a:spcPct val="100000"/>
              </a:lnSpc>
              <a:spcBef>
                <a:spcPts val="1600"/>
              </a:spcBef>
            </a:pPr>
            <a:r>
              <a:rPr lang="en-US" dirty="0"/>
              <a:t>Black Forest Fire Rescue and </a:t>
            </a:r>
            <a:br>
              <a:rPr lang="en-US" dirty="0"/>
            </a:br>
            <a:r>
              <a:rPr lang="en-US" dirty="0"/>
              <a:t>Monument Fire District</a:t>
            </a:r>
          </a:p>
          <a:p>
            <a:pPr>
              <a:lnSpc>
                <a:spcPct val="100000"/>
              </a:lnSpc>
              <a:spcBef>
                <a:spcPts val="1600"/>
              </a:spcBef>
            </a:pPr>
            <a:r>
              <a:rPr lang="en-US" dirty="0"/>
              <a:t>Peak Education</a:t>
            </a:r>
          </a:p>
          <a:p>
            <a:pPr>
              <a:lnSpc>
                <a:spcPct val="100000"/>
              </a:lnSpc>
              <a:spcBef>
                <a:spcPts val="1600"/>
              </a:spcBef>
            </a:pPr>
            <a:r>
              <a:rPr lang="en-US" dirty="0"/>
              <a:t>Engineering Transfer with UCCS</a:t>
            </a:r>
          </a:p>
        </p:txBody>
      </p:sp>
      <p:sp>
        <p:nvSpPr>
          <p:cNvPr id="4" name="Title 3">
            <a:extLst>
              <a:ext uri="{FF2B5EF4-FFF2-40B4-BE49-F238E27FC236}">
                <a16:creationId xmlns:a16="http://schemas.microsoft.com/office/drawing/2014/main" id="{81DAF029-18D3-E248-7723-AED8A9E9463E}"/>
              </a:ext>
            </a:extLst>
          </p:cNvPr>
          <p:cNvSpPr>
            <a:spLocks noGrp="1"/>
          </p:cNvSpPr>
          <p:nvPr>
            <p:ph type="title"/>
          </p:nvPr>
        </p:nvSpPr>
        <p:spPr/>
        <p:txBody>
          <a:bodyPr/>
          <a:lstStyle/>
          <a:p>
            <a:r>
              <a:rPr lang="en-US" dirty="0"/>
              <a:t>Partnerships</a:t>
            </a:r>
          </a:p>
        </p:txBody>
      </p:sp>
    </p:spTree>
    <p:extLst>
      <p:ext uri="{BB962C8B-B14F-4D97-AF65-F5344CB8AC3E}">
        <p14:creationId xmlns:p14="http://schemas.microsoft.com/office/powerpoint/2010/main" val="381830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EA78C-E29B-8C2B-DEEE-29E7366BAD7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7001" y="1866013"/>
            <a:ext cx="1262979" cy="1257997"/>
          </a:xfrm>
          <a:prstGeom prst="rect">
            <a:avLst/>
          </a:prstGeom>
        </p:spPr>
      </p:pic>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Sanchez" panose="02000000000000000000" pitchFamily="2" charset="77"/>
                <a:ea typeface="+mj-ea"/>
                <a:cs typeface="+mj-cs"/>
              </a:rPr>
              <a:t>Promise Programs</a:t>
            </a:r>
          </a:p>
        </p:txBody>
      </p:sp>
    </p:spTree>
    <p:extLst>
      <p:ext uri="{BB962C8B-B14F-4D97-AF65-F5344CB8AC3E}">
        <p14:creationId xmlns:p14="http://schemas.microsoft.com/office/powerpoint/2010/main" val="374917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DC545CC-DDED-06FE-CD85-B6113980DBBC}"/>
              </a:ext>
              <a:ext uri="{C183D7F6-B498-43B3-948B-1728B52AA6E4}">
                <adec:decorative xmlns:adec="http://schemas.microsoft.com/office/drawing/2017/decorative" val="1"/>
              </a:ext>
            </a:extLst>
          </p:cNvPr>
          <p:cNvCxnSpPr/>
          <p:nvPr/>
        </p:nvCxnSpPr>
        <p:spPr>
          <a:xfrm>
            <a:off x="0" y="5777332"/>
            <a:ext cx="12192000" cy="0"/>
          </a:xfrm>
          <a:prstGeom prst="line">
            <a:avLst/>
          </a:prstGeom>
          <a:ln w="31750" cap="rnd">
            <a:solidFill>
              <a:schemeClr val="tx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3EEA74-0EE7-A6E8-0A7F-470515F0E2F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4212" y="1855008"/>
            <a:ext cx="830603" cy="575033"/>
          </a:xfrm>
          <a:prstGeom prst="rect">
            <a:avLst/>
          </a:prstGeom>
        </p:spPr>
      </p:pic>
      <p:grpSp>
        <p:nvGrpSpPr>
          <p:cNvPr id="72" name="Group 71">
            <a:extLst>
              <a:ext uri="{FF2B5EF4-FFF2-40B4-BE49-F238E27FC236}">
                <a16:creationId xmlns:a16="http://schemas.microsoft.com/office/drawing/2014/main" id="{B24B8EC1-59EC-D57D-34FE-34F1FDFCA34F}"/>
              </a:ext>
              <a:ext uri="{C183D7F6-B498-43B3-948B-1728B52AA6E4}">
                <adec:decorative xmlns:adec="http://schemas.microsoft.com/office/drawing/2017/decorative" val="1"/>
              </a:ext>
            </a:extLst>
          </p:cNvPr>
          <p:cNvGrpSpPr/>
          <p:nvPr/>
        </p:nvGrpSpPr>
        <p:grpSpPr>
          <a:xfrm>
            <a:off x="9666779" y="3847288"/>
            <a:ext cx="1354742" cy="1469985"/>
            <a:chOff x="9666779" y="2709228"/>
            <a:chExt cx="1354742" cy="1862772"/>
          </a:xfrm>
        </p:grpSpPr>
        <p:sp>
          <p:nvSpPr>
            <p:cNvPr id="73" name="Freeform 23">
              <a:extLst>
                <a:ext uri="{FF2B5EF4-FFF2-40B4-BE49-F238E27FC236}">
                  <a16:creationId xmlns:a16="http://schemas.microsoft.com/office/drawing/2014/main" id="{C9586C00-E49C-F6BE-6130-EBC59F3C229F}"/>
                </a:ext>
              </a:extLst>
            </p:cNvPr>
            <p:cNvSpPr>
              <a:spLocks/>
            </p:cNvSpPr>
            <p:nvPr/>
          </p:nvSpPr>
          <p:spPr bwMode="auto">
            <a:xfrm>
              <a:off x="9666779" y="2709228"/>
              <a:ext cx="1354742"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6"/>
            </a:solidFill>
            <a:ln>
              <a:noFill/>
            </a:ln>
            <a:effectLst>
              <a:outerShdw blurRad="254000" dist="190500" dir="2400000" sx="94000" sy="94000" algn="ctr" rotWithShape="0">
                <a:schemeClr val="accent6">
                  <a:alpha val="38000"/>
                </a:schemeClr>
              </a:outerShdw>
            </a:effectLst>
          </p:spPr>
          <p:txBody>
            <a:bodyPr vert="horz" wrap="square" lIns="91440" tIns="45720" rIns="91440" bIns="45720" numCol="1" anchor="t" anchorCtr="0" compatLnSpc="1">
              <a:prstTxWarp prst="textNoShape">
                <a:avLst/>
              </a:prstTxWarp>
              <a:noAutofit/>
            </a:bodyPr>
            <a:lstStyle/>
            <a:p>
              <a:endParaRPr lang="ru-RU" dirty="0"/>
            </a:p>
          </p:txBody>
        </p:sp>
        <p:sp>
          <p:nvSpPr>
            <p:cNvPr id="74" name="Rectangle 24">
              <a:extLst>
                <a:ext uri="{FF2B5EF4-FFF2-40B4-BE49-F238E27FC236}">
                  <a16:creationId xmlns:a16="http://schemas.microsoft.com/office/drawing/2014/main" id="{1A345D4C-EF16-7F64-265E-36B9E420E943}"/>
                </a:ext>
              </a:extLst>
            </p:cNvPr>
            <p:cNvSpPr>
              <a:spLocks noChangeArrowheads="1"/>
            </p:cNvSpPr>
            <p:nvPr/>
          </p:nvSpPr>
          <p:spPr bwMode="auto">
            <a:xfrm>
              <a:off x="9666779" y="2957598"/>
              <a:ext cx="1354742"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87" name="Group 86">
            <a:extLst>
              <a:ext uri="{FF2B5EF4-FFF2-40B4-BE49-F238E27FC236}">
                <a16:creationId xmlns:a16="http://schemas.microsoft.com/office/drawing/2014/main" id="{980BEAE0-44F5-0D71-6133-7FC9C3E187FB}"/>
              </a:ext>
              <a:ext uri="{C183D7F6-B498-43B3-948B-1728B52AA6E4}">
                <adec:decorative xmlns:adec="http://schemas.microsoft.com/office/drawing/2017/decorative" val="1"/>
              </a:ext>
            </a:extLst>
          </p:cNvPr>
          <p:cNvGrpSpPr/>
          <p:nvPr/>
        </p:nvGrpSpPr>
        <p:grpSpPr>
          <a:xfrm>
            <a:off x="10233818" y="5661552"/>
            <a:ext cx="236538" cy="231560"/>
            <a:chOff x="1723687" y="4913103"/>
            <a:chExt cx="236538" cy="231560"/>
          </a:xfrm>
        </p:grpSpPr>
        <p:sp>
          <p:nvSpPr>
            <p:cNvPr id="88" name="Oval 10">
              <a:extLst>
                <a:ext uri="{FF2B5EF4-FFF2-40B4-BE49-F238E27FC236}">
                  <a16:creationId xmlns:a16="http://schemas.microsoft.com/office/drawing/2014/main" id="{AD731F6F-A391-5B50-5CB7-6BD3C6853074}"/>
                </a:ext>
              </a:extLst>
            </p:cNvPr>
            <p:cNvSpPr>
              <a:spLocks noChangeArrowheads="1"/>
            </p:cNvSpPr>
            <p:nvPr/>
          </p:nvSpPr>
          <p:spPr bwMode="auto">
            <a:xfrm>
              <a:off x="1723687" y="4913103"/>
              <a:ext cx="236538" cy="231560"/>
            </a:xfrm>
            <a:prstGeom prst="ellipse">
              <a:avLst/>
            </a:pr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9" name="Oval 10">
              <a:extLst>
                <a:ext uri="{FF2B5EF4-FFF2-40B4-BE49-F238E27FC236}">
                  <a16:creationId xmlns:a16="http://schemas.microsoft.com/office/drawing/2014/main" id="{02C2F5DA-0690-4A79-CB31-8FDEAFCA57D9}"/>
                </a:ext>
              </a:extLst>
            </p:cNvPr>
            <p:cNvSpPr>
              <a:spLocks noChangeArrowheads="1"/>
            </p:cNvSpPr>
            <p:nvPr/>
          </p:nvSpPr>
          <p:spPr bwMode="auto">
            <a:xfrm>
              <a:off x="1783505" y="4971662"/>
              <a:ext cx="116903" cy="114442"/>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06" name="Group 105" descr="Fall 2023&#10;172">
            <a:extLst>
              <a:ext uri="{FF2B5EF4-FFF2-40B4-BE49-F238E27FC236}">
                <a16:creationId xmlns:a16="http://schemas.microsoft.com/office/drawing/2014/main" id="{A85402FC-1F59-F753-8A39-DBCB01232A11}"/>
              </a:ext>
            </a:extLst>
          </p:cNvPr>
          <p:cNvGrpSpPr/>
          <p:nvPr/>
        </p:nvGrpSpPr>
        <p:grpSpPr>
          <a:xfrm>
            <a:off x="9894713" y="4073123"/>
            <a:ext cx="903462" cy="612921"/>
            <a:chOff x="9894713" y="3327849"/>
            <a:chExt cx="903462" cy="612921"/>
          </a:xfrm>
        </p:grpSpPr>
        <p:sp>
          <p:nvSpPr>
            <p:cNvPr id="107" name="Rectangle 25">
              <a:extLst>
                <a:ext uri="{FF2B5EF4-FFF2-40B4-BE49-F238E27FC236}">
                  <a16:creationId xmlns:a16="http://schemas.microsoft.com/office/drawing/2014/main" id="{99ABD117-B513-FAF3-CC5A-C5951641AE03}"/>
                </a:ext>
              </a:extLst>
            </p:cNvPr>
            <p:cNvSpPr>
              <a:spLocks noChangeArrowheads="1"/>
            </p:cNvSpPr>
            <p:nvPr/>
          </p:nvSpPr>
          <p:spPr bwMode="auto">
            <a:xfrm>
              <a:off x="10183047" y="3327849"/>
              <a:ext cx="322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rPr>
                <a:t>172</a:t>
              </a:r>
              <a:endParaRPr kumimoji="0" lang="ru-RU" altLang="ru-RU" sz="1100" b="0"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08" name="Text Placeholder 56">
              <a:extLst>
                <a:ext uri="{FF2B5EF4-FFF2-40B4-BE49-F238E27FC236}">
                  <a16:creationId xmlns:a16="http://schemas.microsoft.com/office/drawing/2014/main" id="{B2A8D723-577E-A99F-7D41-87D7E2C31786}"/>
                </a:ext>
              </a:extLst>
            </p:cNvPr>
            <p:cNvSpPr txBox="1">
              <a:spLocks/>
            </p:cNvSpPr>
            <p:nvPr/>
          </p:nvSpPr>
          <p:spPr>
            <a:xfrm>
              <a:off x="9894713" y="3707597"/>
              <a:ext cx="903462" cy="2331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sz="1200" b="1" dirty="0">
                  <a:solidFill>
                    <a:schemeClr val="bg1"/>
                  </a:solidFill>
                  <a:latin typeface="Source Sans 3" panose="020B0303030403020204" pitchFamily="34" charset="0"/>
                </a:rPr>
                <a:t>Fall 2023</a:t>
              </a:r>
              <a:endParaRPr lang="ru-RU" sz="1200" b="1" dirty="0">
                <a:solidFill>
                  <a:schemeClr val="bg1"/>
                </a:solidFill>
                <a:latin typeface="Source Sans 3" panose="020B0303030403020204" pitchFamily="34" charset="0"/>
              </a:endParaRPr>
            </a:p>
          </p:txBody>
        </p:sp>
      </p:grpSp>
      <p:grpSp>
        <p:nvGrpSpPr>
          <p:cNvPr id="84" name="Group 83">
            <a:extLst>
              <a:ext uri="{FF2B5EF4-FFF2-40B4-BE49-F238E27FC236}">
                <a16:creationId xmlns:a16="http://schemas.microsoft.com/office/drawing/2014/main" id="{11BC1EA3-75DE-F884-C9DC-37F6597B99AB}"/>
              </a:ext>
              <a:ext uri="{C183D7F6-B498-43B3-948B-1728B52AA6E4}">
                <adec:decorative xmlns:adec="http://schemas.microsoft.com/office/drawing/2017/decorative" val="1"/>
              </a:ext>
            </a:extLst>
          </p:cNvPr>
          <p:cNvGrpSpPr/>
          <p:nvPr/>
        </p:nvGrpSpPr>
        <p:grpSpPr>
          <a:xfrm>
            <a:off x="8106568" y="5661552"/>
            <a:ext cx="236538" cy="231560"/>
            <a:chOff x="1723687" y="4913103"/>
            <a:chExt cx="236538" cy="231560"/>
          </a:xfrm>
        </p:grpSpPr>
        <p:sp>
          <p:nvSpPr>
            <p:cNvPr id="85" name="Oval 10">
              <a:extLst>
                <a:ext uri="{FF2B5EF4-FFF2-40B4-BE49-F238E27FC236}">
                  <a16:creationId xmlns:a16="http://schemas.microsoft.com/office/drawing/2014/main" id="{952046BE-B2C3-B93A-EA9A-F0C22DDD6C52}"/>
                </a:ext>
              </a:extLst>
            </p:cNvPr>
            <p:cNvSpPr>
              <a:spLocks noChangeArrowheads="1"/>
            </p:cNvSpPr>
            <p:nvPr/>
          </p:nvSpPr>
          <p:spPr bwMode="auto">
            <a:xfrm>
              <a:off x="1723687" y="4913103"/>
              <a:ext cx="236538" cy="231560"/>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6" name="Oval 10">
              <a:extLst>
                <a:ext uri="{FF2B5EF4-FFF2-40B4-BE49-F238E27FC236}">
                  <a16:creationId xmlns:a16="http://schemas.microsoft.com/office/drawing/2014/main" id="{C14A869B-0B16-23D4-756E-E40CFC3D4738}"/>
                </a:ext>
              </a:extLst>
            </p:cNvPr>
            <p:cNvSpPr>
              <a:spLocks noChangeArrowheads="1"/>
            </p:cNvSpPr>
            <p:nvPr/>
          </p:nvSpPr>
          <p:spPr bwMode="auto">
            <a:xfrm>
              <a:off x="1783505" y="4971662"/>
              <a:ext cx="116903" cy="114442"/>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68" name="Group 67">
            <a:extLst>
              <a:ext uri="{FF2B5EF4-FFF2-40B4-BE49-F238E27FC236}">
                <a16:creationId xmlns:a16="http://schemas.microsoft.com/office/drawing/2014/main" id="{8173D9B1-6B8B-DA70-CCE9-2503A8BAE50E}"/>
              </a:ext>
              <a:ext uri="{C183D7F6-B498-43B3-948B-1728B52AA6E4}">
                <adec:decorative xmlns:adec="http://schemas.microsoft.com/office/drawing/2017/decorative" val="1"/>
              </a:ext>
            </a:extLst>
          </p:cNvPr>
          <p:cNvGrpSpPr/>
          <p:nvPr/>
        </p:nvGrpSpPr>
        <p:grpSpPr>
          <a:xfrm>
            <a:off x="7542704" y="3847288"/>
            <a:ext cx="1354742" cy="1469985"/>
            <a:chOff x="7542704" y="2709228"/>
            <a:chExt cx="1354742" cy="1862772"/>
          </a:xfrm>
        </p:grpSpPr>
        <p:sp>
          <p:nvSpPr>
            <p:cNvPr id="70" name="Freeform 19">
              <a:extLst>
                <a:ext uri="{FF2B5EF4-FFF2-40B4-BE49-F238E27FC236}">
                  <a16:creationId xmlns:a16="http://schemas.microsoft.com/office/drawing/2014/main" id="{0DA7E07D-F5FB-1F3E-FBE3-A89018171339}"/>
                </a:ext>
              </a:extLst>
            </p:cNvPr>
            <p:cNvSpPr>
              <a:spLocks/>
            </p:cNvSpPr>
            <p:nvPr/>
          </p:nvSpPr>
          <p:spPr bwMode="auto">
            <a:xfrm>
              <a:off x="7542704" y="2709228"/>
              <a:ext cx="1354742"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4"/>
            </a:solidFill>
            <a:ln>
              <a:noFill/>
            </a:ln>
            <a:effectLst>
              <a:outerShdw blurRad="254000" dist="190500" dir="2400000" sx="94000" sy="94000" algn="ctr" rotWithShape="0">
                <a:schemeClr val="accent4">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dirty="0"/>
            </a:p>
          </p:txBody>
        </p:sp>
        <p:sp>
          <p:nvSpPr>
            <p:cNvPr id="71" name="Rectangle 20">
              <a:extLst>
                <a:ext uri="{FF2B5EF4-FFF2-40B4-BE49-F238E27FC236}">
                  <a16:creationId xmlns:a16="http://schemas.microsoft.com/office/drawing/2014/main" id="{970EF514-FD43-21B8-9BC7-EFE80C189A4C}"/>
                </a:ext>
              </a:extLst>
            </p:cNvPr>
            <p:cNvSpPr>
              <a:spLocks noChangeArrowheads="1"/>
            </p:cNvSpPr>
            <p:nvPr/>
          </p:nvSpPr>
          <p:spPr bwMode="auto">
            <a:xfrm>
              <a:off x="7542704" y="2957598"/>
              <a:ext cx="1354742"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103" name="Group 102" descr="Fall 2022&#10;150">
            <a:extLst>
              <a:ext uri="{FF2B5EF4-FFF2-40B4-BE49-F238E27FC236}">
                <a16:creationId xmlns:a16="http://schemas.microsoft.com/office/drawing/2014/main" id="{C1410301-22BF-11B5-4D6B-2C4626EACD20}"/>
              </a:ext>
            </a:extLst>
          </p:cNvPr>
          <p:cNvGrpSpPr/>
          <p:nvPr/>
        </p:nvGrpSpPr>
        <p:grpSpPr>
          <a:xfrm>
            <a:off x="7767463" y="4073123"/>
            <a:ext cx="903462" cy="613388"/>
            <a:chOff x="7767463" y="3327849"/>
            <a:chExt cx="903462" cy="613388"/>
          </a:xfrm>
        </p:grpSpPr>
        <p:sp>
          <p:nvSpPr>
            <p:cNvPr id="104" name="Rectangle 21">
              <a:extLst>
                <a:ext uri="{FF2B5EF4-FFF2-40B4-BE49-F238E27FC236}">
                  <a16:creationId xmlns:a16="http://schemas.microsoft.com/office/drawing/2014/main" id="{A83D3337-84B8-018C-1228-D8D176F72C79}"/>
                </a:ext>
              </a:extLst>
            </p:cNvPr>
            <p:cNvSpPr>
              <a:spLocks noChangeArrowheads="1"/>
            </p:cNvSpPr>
            <p:nvPr/>
          </p:nvSpPr>
          <p:spPr bwMode="auto">
            <a:xfrm>
              <a:off x="8051759" y="3327849"/>
              <a:ext cx="3366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4"/>
                  </a:solidFill>
                  <a:effectLst/>
                  <a:latin typeface="Montserrat SemiBold" panose="00000700000000000000" pitchFamily="50" charset="-52"/>
                  <a:ea typeface="Open Sans" panose="020B0606030504020204" pitchFamily="34" charset="0"/>
                  <a:cs typeface="Open Sans" panose="020B0606030504020204" pitchFamily="34" charset="0"/>
                </a:rPr>
                <a:t>150</a:t>
              </a:r>
              <a:endParaRPr kumimoji="0" lang="ru-RU" altLang="ru-RU" sz="1100" b="0" i="0" u="none" strike="noStrike" cap="none" normalizeH="0" baseline="0" dirty="0">
                <a:ln>
                  <a:noFill/>
                </a:ln>
                <a:solidFill>
                  <a:schemeClr val="accent4"/>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05" name="Text Placeholder 56">
              <a:extLst>
                <a:ext uri="{FF2B5EF4-FFF2-40B4-BE49-F238E27FC236}">
                  <a16:creationId xmlns:a16="http://schemas.microsoft.com/office/drawing/2014/main" id="{9376D93D-CFAE-BB92-5AF4-F595513FF1BD}"/>
                </a:ext>
              </a:extLst>
            </p:cNvPr>
            <p:cNvSpPr txBox="1">
              <a:spLocks/>
            </p:cNvSpPr>
            <p:nvPr/>
          </p:nvSpPr>
          <p:spPr>
            <a:xfrm>
              <a:off x="7767463" y="3708064"/>
              <a:ext cx="903462" cy="233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sz="1200" b="1" dirty="0">
                  <a:solidFill>
                    <a:schemeClr val="bg1"/>
                  </a:solidFill>
                  <a:latin typeface="Source Sans 3" panose="020B0303030403020204" pitchFamily="34" charset="0"/>
                </a:rPr>
                <a:t>Fall 2022</a:t>
              </a:r>
              <a:endParaRPr lang="ru-RU" sz="1200" b="1" dirty="0">
                <a:solidFill>
                  <a:schemeClr val="bg1"/>
                </a:solidFill>
                <a:latin typeface="Source Sans 3" panose="020B0303030403020204" pitchFamily="34" charset="0"/>
              </a:endParaRPr>
            </a:p>
          </p:txBody>
        </p:sp>
      </p:grpSp>
      <p:grpSp>
        <p:nvGrpSpPr>
          <p:cNvPr id="60" name="Group 59">
            <a:extLst>
              <a:ext uri="{FF2B5EF4-FFF2-40B4-BE49-F238E27FC236}">
                <a16:creationId xmlns:a16="http://schemas.microsoft.com/office/drawing/2014/main" id="{208F4210-64CB-C485-DBAE-09A67B1D1BE6}"/>
              </a:ext>
              <a:ext uri="{C183D7F6-B498-43B3-948B-1728B52AA6E4}">
                <adec:decorative xmlns:adec="http://schemas.microsoft.com/office/drawing/2017/decorative" val="1"/>
              </a:ext>
            </a:extLst>
          </p:cNvPr>
          <p:cNvGrpSpPr/>
          <p:nvPr/>
        </p:nvGrpSpPr>
        <p:grpSpPr>
          <a:xfrm>
            <a:off x="5417208" y="3847288"/>
            <a:ext cx="1355998" cy="1469985"/>
            <a:chOff x="5417208" y="2709228"/>
            <a:chExt cx="1355998" cy="1862772"/>
          </a:xfrm>
        </p:grpSpPr>
        <p:sp>
          <p:nvSpPr>
            <p:cNvPr id="63" name="Freeform 15">
              <a:extLst>
                <a:ext uri="{FF2B5EF4-FFF2-40B4-BE49-F238E27FC236}">
                  <a16:creationId xmlns:a16="http://schemas.microsoft.com/office/drawing/2014/main" id="{F6CB9E00-4877-BE04-385F-F0978363343A}"/>
                </a:ext>
              </a:extLst>
            </p:cNvPr>
            <p:cNvSpPr>
              <a:spLocks/>
            </p:cNvSpPr>
            <p:nvPr/>
          </p:nvSpPr>
          <p:spPr bwMode="auto">
            <a:xfrm>
              <a:off x="5417208" y="2709228"/>
              <a:ext cx="1355998"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3"/>
            </a:solidFill>
            <a:ln>
              <a:noFill/>
            </a:ln>
            <a:effectLst>
              <a:outerShdw blurRad="254000" dist="190500" dir="2400000" sx="94000" sy="94000" algn="ctr" rotWithShape="0">
                <a:schemeClr val="accent3">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65" name="Rectangle 16">
              <a:extLst>
                <a:ext uri="{FF2B5EF4-FFF2-40B4-BE49-F238E27FC236}">
                  <a16:creationId xmlns:a16="http://schemas.microsoft.com/office/drawing/2014/main" id="{206B6423-51D7-675E-9389-6CEF9C9387F3}"/>
                </a:ext>
              </a:extLst>
            </p:cNvPr>
            <p:cNvSpPr>
              <a:spLocks noChangeArrowheads="1"/>
            </p:cNvSpPr>
            <p:nvPr/>
          </p:nvSpPr>
          <p:spPr bwMode="auto">
            <a:xfrm>
              <a:off x="5417208" y="2957598"/>
              <a:ext cx="1355998"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81" name="Group 80">
            <a:extLst>
              <a:ext uri="{FF2B5EF4-FFF2-40B4-BE49-F238E27FC236}">
                <a16:creationId xmlns:a16="http://schemas.microsoft.com/office/drawing/2014/main" id="{A39B6725-A1C9-E605-D979-F7A00DA5C818}"/>
              </a:ext>
              <a:ext uri="{C183D7F6-B498-43B3-948B-1728B52AA6E4}">
                <adec:decorative xmlns:adec="http://schemas.microsoft.com/office/drawing/2017/decorative" val="1"/>
              </a:ext>
            </a:extLst>
          </p:cNvPr>
          <p:cNvGrpSpPr/>
          <p:nvPr/>
        </p:nvGrpSpPr>
        <p:grpSpPr>
          <a:xfrm>
            <a:off x="5979318" y="5661552"/>
            <a:ext cx="236538" cy="231560"/>
            <a:chOff x="1723687" y="4913103"/>
            <a:chExt cx="236538" cy="231560"/>
          </a:xfrm>
        </p:grpSpPr>
        <p:sp>
          <p:nvSpPr>
            <p:cNvPr id="82" name="Oval 10">
              <a:extLst>
                <a:ext uri="{FF2B5EF4-FFF2-40B4-BE49-F238E27FC236}">
                  <a16:creationId xmlns:a16="http://schemas.microsoft.com/office/drawing/2014/main" id="{0B52F16C-3DDC-74E3-D3FB-848C5C912836}"/>
                </a:ext>
              </a:extLst>
            </p:cNvPr>
            <p:cNvSpPr>
              <a:spLocks noChangeArrowheads="1"/>
            </p:cNvSpPr>
            <p:nvPr/>
          </p:nvSpPr>
          <p:spPr bwMode="auto">
            <a:xfrm>
              <a:off x="1723687" y="4913103"/>
              <a:ext cx="236538" cy="231560"/>
            </a:xfrm>
            <a:prstGeom prst="ellipse">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3" name="Oval 10">
              <a:extLst>
                <a:ext uri="{FF2B5EF4-FFF2-40B4-BE49-F238E27FC236}">
                  <a16:creationId xmlns:a16="http://schemas.microsoft.com/office/drawing/2014/main" id="{48EB41A0-F695-E8A1-7639-E99E3152B38E}"/>
                </a:ext>
              </a:extLst>
            </p:cNvPr>
            <p:cNvSpPr>
              <a:spLocks noChangeArrowheads="1"/>
            </p:cNvSpPr>
            <p:nvPr/>
          </p:nvSpPr>
          <p:spPr bwMode="auto">
            <a:xfrm>
              <a:off x="1783505" y="4971662"/>
              <a:ext cx="116903" cy="114442"/>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00" name="Group 99" descr="Fall 2021&#10;117">
            <a:extLst>
              <a:ext uri="{FF2B5EF4-FFF2-40B4-BE49-F238E27FC236}">
                <a16:creationId xmlns:a16="http://schemas.microsoft.com/office/drawing/2014/main" id="{86D22E00-6E53-A845-E385-09D76701D344}"/>
              </a:ext>
            </a:extLst>
          </p:cNvPr>
          <p:cNvGrpSpPr/>
          <p:nvPr/>
        </p:nvGrpSpPr>
        <p:grpSpPr>
          <a:xfrm>
            <a:off x="5652913" y="4062296"/>
            <a:ext cx="903462" cy="631707"/>
            <a:chOff x="5652913" y="3317022"/>
            <a:chExt cx="903462" cy="631707"/>
          </a:xfrm>
        </p:grpSpPr>
        <p:sp>
          <p:nvSpPr>
            <p:cNvPr id="101" name="Rectangle 17">
              <a:extLst>
                <a:ext uri="{FF2B5EF4-FFF2-40B4-BE49-F238E27FC236}">
                  <a16:creationId xmlns:a16="http://schemas.microsoft.com/office/drawing/2014/main" id="{4C2F9B52-A510-2C3F-CABE-BBBD7546AB5B}"/>
                </a:ext>
              </a:extLst>
            </p:cNvPr>
            <p:cNvSpPr>
              <a:spLocks noChangeArrowheads="1"/>
            </p:cNvSpPr>
            <p:nvPr/>
          </p:nvSpPr>
          <p:spPr bwMode="auto">
            <a:xfrm>
              <a:off x="5954141" y="3317022"/>
              <a:ext cx="2821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3"/>
                  </a:solidFill>
                  <a:effectLst/>
                  <a:latin typeface="Montserrat SemiBold" panose="00000700000000000000" pitchFamily="50" charset="-52"/>
                  <a:ea typeface="Open Sans" panose="020B0606030504020204" pitchFamily="34" charset="0"/>
                  <a:cs typeface="Open Sans" panose="020B0606030504020204" pitchFamily="34" charset="0"/>
                </a:rPr>
                <a:t>117</a:t>
              </a:r>
              <a:endParaRPr kumimoji="0" lang="ru-RU" altLang="ru-RU" sz="1100" b="0" i="0" u="none" strike="noStrike" cap="none" normalizeH="0" baseline="0" dirty="0">
                <a:ln>
                  <a:noFill/>
                </a:ln>
                <a:solidFill>
                  <a:schemeClr val="accent3"/>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02" name="Text Placeholder 56">
              <a:extLst>
                <a:ext uri="{FF2B5EF4-FFF2-40B4-BE49-F238E27FC236}">
                  <a16:creationId xmlns:a16="http://schemas.microsoft.com/office/drawing/2014/main" id="{2C22389E-BB6F-0322-A90C-21A1F480EA75}"/>
                </a:ext>
              </a:extLst>
            </p:cNvPr>
            <p:cNvSpPr txBox="1">
              <a:spLocks/>
            </p:cNvSpPr>
            <p:nvPr/>
          </p:nvSpPr>
          <p:spPr>
            <a:xfrm>
              <a:off x="5652913" y="3715556"/>
              <a:ext cx="903462" cy="2331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sz="1200" b="1" dirty="0">
                  <a:solidFill>
                    <a:schemeClr val="bg1"/>
                  </a:solidFill>
                  <a:latin typeface="Source Sans 3" panose="020B0303030403020204" pitchFamily="34" charset="0"/>
                </a:rPr>
                <a:t>Fall 2021</a:t>
              </a:r>
              <a:endParaRPr lang="ru-RU" sz="1200" b="1" dirty="0">
                <a:solidFill>
                  <a:schemeClr val="bg1"/>
                </a:solidFill>
                <a:latin typeface="Source Sans 3" panose="020B0303030403020204" pitchFamily="34" charset="0"/>
              </a:endParaRPr>
            </a:p>
          </p:txBody>
        </p:sp>
      </p:grpSp>
      <p:grpSp>
        <p:nvGrpSpPr>
          <p:cNvPr id="13" name="Group 12">
            <a:extLst>
              <a:ext uri="{FF2B5EF4-FFF2-40B4-BE49-F238E27FC236}">
                <a16:creationId xmlns:a16="http://schemas.microsoft.com/office/drawing/2014/main" id="{A0CE0E13-1D4C-9CC3-A17F-6B188565666C}"/>
              </a:ext>
              <a:ext uri="{C183D7F6-B498-43B3-948B-1728B52AA6E4}">
                <adec:decorative xmlns:adec="http://schemas.microsoft.com/office/drawing/2017/decorative" val="1"/>
              </a:ext>
            </a:extLst>
          </p:cNvPr>
          <p:cNvGrpSpPr/>
          <p:nvPr/>
        </p:nvGrpSpPr>
        <p:grpSpPr>
          <a:xfrm>
            <a:off x="3292967" y="3847288"/>
            <a:ext cx="1354742" cy="1469985"/>
            <a:chOff x="3292967" y="2709228"/>
            <a:chExt cx="1354742" cy="1862772"/>
          </a:xfrm>
        </p:grpSpPr>
        <p:sp>
          <p:nvSpPr>
            <p:cNvPr id="14" name="Freeform 11">
              <a:extLst>
                <a:ext uri="{FF2B5EF4-FFF2-40B4-BE49-F238E27FC236}">
                  <a16:creationId xmlns:a16="http://schemas.microsoft.com/office/drawing/2014/main" id="{904C1184-6BAF-B296-1278-02D9437C1385}"/>
                </a:ext>
              </a:extLst>
            </p:cNvPr>
            <p:cNvSpPr>
              <a:spLocks/>
            </p:cNvSpPr>
            <p:nvPr/>
          </p:nvSpPr>
          <p:spPr bwMode="auto">
            <a:xfrm>
              <a:off x="3292967" y="2709228"/>
              <a:ext cx="1354742"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2"/>
            </a:solidFill>
            <a:ln>
              <a:noFill/>
            </a:ln>
            <a:effectLst>
              <a:outerShdw blurRad="254000" dist="190500" dir="2400000" sx="94000" sy="94000" algn="ctr" rotWithShape="0">
                <a:schemeClr val="accent2">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58" name="Rectangle 12">
              <a:extLst>
                <a:ext uri="{FF2B5EF4-FFF2-40B4-BE49-F238E27FC236}">
                  <a16:creationId xmlns:a16="http://schemas.microsoft.com/office/drawing/2014/main" id="{440BFCB6-2F52-2C69-C309-DE211FDF9FAB}"/>
                </a:ext>
              </a:extLst>
            </p:cNvPr>
            <p:cNvSpPr>
              <a:spLocks noChangeArrowheads="1"/>
            </p:cNvSpPr>
            <p:nvPr/>
          </p:nvSpPr>
          <p:spPr bwMode="auto">
            <a:xfrm>
              <a:off x="3292967" y="2957598"/>
              <a:ext cx="1354742"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78" name="Group 77">
            <a:extLst>
              <a:ext uri="{FF2B5EF4-FFF2-40B4-BE49-F238E27FC236}">
                <a16:creationId xmlns:a16="http://schemas.microsoft.com/office/drawing/2014/main" id="{7C510BF5-6202-AD0A-BEFA-8A37662DF069}"/>
              </a:ext>
              <a:ext uri="{C183D7F6-B498-43B3-948B-1728B52AA6E4}">
                <adec:decorative xmlns:adec="http://schemas.microsoft.com/office/drawing/2017/decorative" val="1"/>
              </a:ext>
            </a:extLst>
          </p:cNvPr>
          <p:cNvGrpSpPr/>
          <p:nvPr/>
        </p:nvGrpSpPr>
        <p:grpSpPr>
          <a:xfrm>
            <a:off x="3852068" y="5661552"/>
            <a:ext cx="236538" cy="231560"/>
            <a:chOff x="1723687" y="4913103"/>
            <a:chExt cx="236538" cy="231560"/>
          </a:xfrm>
        </p:grpSpPr>
        <p:sp>
          <p:nvSpPr>
            <p:cNvPr id="79" name="Oval 10">
              <a:extLst>
                <a:ext uri="{FF2B5EF4-FFF2-40B4-BE49-F238E27FC236}">
                  <a16:creationId xmlns:a16="http://schemas.microsoft.com/office/drawing/2014/main" id="{31E241AE-4FD6-E837-FDFF-81439A8FD9E8}"/>
                </a:ext>
              </a:extLst>
            </p:cNvPr>
            <p:cNvSpPr>
              <a:spLocks noChangeArrowheads="1"/>
            </p:cNvSpPr>
            <p:nvPr/>
          </p:nvSpPr>
          <p:spPr bwMode="auto">
            <a:xfrm>
              <a:off x="1723687" y="4913103"/>
              <a:ext cx="236538" cy="231560"/>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0" name="Oval 10">
              <a:extLst>
                <a:ext uri="{FF2B5EF4-FFF2-40B4-BE49-F238E27FC236}">
                  <a16:creationId xmlns:a16="http://schemas.microsoft.com/office/drawing/2014/main" id="{948552B2-DED9-A2E7-91CF-8A533DBB6B4A}"/>
                </a:ext>
              </a:extLst>
            </p:cNvPr>
            <p:cNvSpPr>
              <a:spLocks noChangeArrowheads="1"/>
            </p:cNvSpPr>
            <p:nvPr/>
          </p:nvSpPr>
          <p:spPr bwMode="auto">
            <a:xfrm>
              <a:off x="1783505" y="4971662"/>
              <a:ext cx="116903" cy="11444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95" name="Group 94" descr="Fall 2020 | First Term of DKP&#10;145">
            <a:extLst>
              <a:ext uri="{FF2B5EF4-FFF2-40B4-BE49-F238E27FC236}">
                <a16:creationId xmlns:a16="http://schemas.microsoft.com/office/drawing/2014/main" id="{27A97206-0BC4-BCC5-CE88-09C53D9666DA}"/>
              </a:ext>
            </a:extLst>
          </p:cNvPr>
          <p:cNvGrpSpPr/>
          <p:nvPr/>
        </p:nvGrpSpPr>
        <p:grpSpPr>
          <a:xfrm>
            <a:off x="3291711" y="4064159"/>
            <a:ext cx="1355998" cy="1037477"/>
            <a:chOff x="3291711" y="3318885"/>
            <a:chExt cx="1355998" cy="1037477"/>
          </a:xfrm>
        </p:grpSpPr>
        <p:sp>
          <p:nvSpPr>
            <p:cNvPr id="96" name="Rectangle 13">
              <a:extLst>
                <a:ext uri="{FF2B5EF4-FFF2-40B4-BE49-F238E27FC236}">
                  <a16:creationId xmlns:a16="http://schemas.microsoft.com/office/drawing/2014/main" id="{45677A1C-F73A-518D-96CA-153A40252416}"/>
                </a:ext>
              </a:extLst>
            </p:cNvPr>
            <p:cNvSpPr>
              <a:spLocks noChangeArrowheads="1"/>
            </p:cNvSpPr>
            <p:nvPr/>
          </p:nvSpPr>
          <p:spPr bwMode="auto">
            <a:xfrm>
              <a:off x="3801221" y="3318885"/>
              <a:ext cx="338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2"/>
                  </a:solidFill>
                  <a:effectLst/>
                  <a:latin typeface="Montserrat SemiBold" panose="00000700000000000000" pitchFamily="50" charset="-52"/>
                  <a:ea typeface="Open Sans" panose="020B0606030504020204" pitchFamily="34" charset="0"/>
                  <a:cs typeface="Open Sans" panose="020B0606030504020204" pitchFamily="34" charset="0"/>
                </a:rPr>
                <a:t>145</a:t>
              </a:r>
              <a:endParaRPr kumimoji="0" lang="ru-RU" altLang="ru-RU" sz="1100" b="0" i="0" u="none" strike="noStrike" cap="none" normalizeH="0" baseline="0" dirty="0">
                <a:ln>
                  <a:noFill/>
                </a:ln>
                <a:solidFill>
                  <a:schemeClr val="accent2"/>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grpSp>
          <p:nvGrpSpPr>
            <p:cNvPr id="97" name="Group 96">
              <a:extLst>
                <a:ext uri="{FF2B5EF4-FFF2-40B4-BE49-F238E27FC236}">
                  <a16:creationId xmlns:a16="http://schemas.microsoft.com/office/drawing/2014/main" id="{1EC12D5B-1D19-7300-C834-EBCDAF2ADCDC}"/>
                </a:ext>
              </a:extLst>
            </p:cNvPr>
            <p:cNvGrpSpPr/>
            <p:nvPr/>
          </p:nvGrpSpPr>
          <p:grpSpPr>
            <a:xfrm>
              <a:off x="3291711" y="3716586"/>
              <a:ext cx="1355998" cy="639776"/>
              <a:chOff x="1139061" y="3681661"/>
              <a:chExt cx="1355998" cy="639776"/>
            </a:xfrm>
          </p:grpSpPr>
          <p:sp>
            <p:nvSpPr>
              <p:cNvPr id="98" name="Text Placeholder 56">
                <a:extLst>
                  <a:ext uri="{FF2B5EF4-FFF2-40B4-BE49-F238E27FC236}">
                    <a16:creationId xmlns:a16="http://schemas.microsoft.com/office/drawing/2014/main" id="{B87C0908-F841-5E07-9B11-DD645310CFE2}"/>
                  </a:ext>
                </a:extLst>
              </p:cNvPr>
              <p:cNvSpPr txBox="1">
                <a:spLocks/>
              </p:cNvSpPr>
              <p:nvPr/>
            </p:nvSpPr>
            <p:spPr>
              <a:xfrm>
                <a:off x="1373013" y="3681661"/>
                <a:ext cx="903462" cy="23317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solidFill>
                      <a:schemeClr val="bg1"/>
                    </a:solidFill>
                    <a:latin typeface="Source Sans 3" panose="020B0303030403020204" pitchFamily="34" charset="0"/>
                  </a:rPr>
                  <a:t>Fall 2020</a:t>
                </a:r>
                <a:endParaRPr lang="ru-RU" sz="1400" b="1" dirty="0">
                  <a:solidFill>
                    <a:schemeClr val="bg1"/>
                  </a:solidFill>
                  <a:latin typeface="Source Sans 3" panose="020B0303030403020204" pitchFamily="34" charset="0"/>
                </a:endParaRPr>
              </a:p>
            </p:txBody>
          </p:sp>
          <p:sp>
            <p:nvSpPr>
              <p:cNvPr id="99" name="Text Placeholder 53">
                <a:extLst>
                  <a:ext uri="{FF2B5EF4-FFF2-40B4-BE49-F238E27FC236}">
                    <a16:creationId xmlns:a16="http://schemas.microsoft.com/office/drawing/2014/main" id="{50C1918A-D1F2-FB51-6698-1CD10814ED5A}"/>
                  </a:ext>
                </a:extLst>
              </p:cNvPr>
              <p:cNvSpPr txBox="1">
                <a:spLocks/>
              </p:cNvSpPr>
              <p:nvPr/>
            </p:nvSpPr>
            <p:spPr>
              <a:xfrm>
                <a:off x="1139061" y="3856581"/>
                <a:ext cx="1355998" cy="464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050" dirty="0">
                    <a:solidFill>
                      <a:schemeClr val="bg1"/>
                    </a:solidFill>
                    <a:latin typeface="Source Sans 3" panose="020B0303030403020204" pitchFamily="34" charset="0"/>
                  </a:rPr>
                  <a:t>1</a:t>
                </a:r>
                <a:r>
                  <a:rPr lang="en-US" sz="1050" baseline="30000" dirty="0">
                    <a:solidFill>
                      <a:schemeClr val="bg1"/>
                    </a:solidFill>
                    <a:latin typeface="Source Sans 3" panose="020B0303030403020204" pitchFamily="34" charset="0"/>
                  </a:rPr>
                  <a:t>st</a:t>
                </a:r>
                <a:r>
                  <a:rPr lang="en-US" sz="1050" dirty="0">
                    <a:solidFill>
                      <a:schemeClr val="bg1"/>
                    </a:solidFill>
                    <a:latin typeface="Source Sans 3" panose="020B0303030403020204" pitchFamily="34" charset="0"/>
                  </a:rPr>
                  <a:t> Term of DKP</a:t>
                </a:r>
              </a:p>
            </p:txBody>
          </p:sp>
        </p:grpSp>
      </p:grpSp>
      <p:grpSp>
        <p:nvGrpSpPr>
          <p:cNvPr id="10" name="Group 9">
            <a:extLst>
              <a:ext uri="{FF2B5EF4-FFF2-40B4-BE49-F238E27FC236}">
                <a16:creationId xmlns:a16="http://schemas.microsoft.com/office/drawing/2014/main" id="{B124E2FF-4AC4-9192-2190-0860335F1D18}"/>
              </a:ext>
              <a:ext uri="{C183D7F6-B498-43B3-948B-1728B52AA6E4}">
                <adec:decorative xmlns:adec="http://schemas.microsoft.com/office/drawing/2017/decorative" val="1"/>
              </a:ext>
            </a:extLst>
          </p:cNvPr>
          <p:cNvGrpSpPr/>
          <p:nvPr/>
        </p:nvGrpSpPr>
        <p:grpSpPr>
          <a:xfrm>
            <a:off x="1167470" y="3847288"/>
            <a:ext cx="1355998" cy="1469985"/>
            <a:chOff x="1167470" y="2709228"/>
            <a:chExt cx="1355998" cy="1862772"/>
          </a:xfrm>
        </p:grpSpPr>
        <p:sp>
          <p:nvSpPr>
            <p:cNvPr id="11" name="Freeform 7">
              <a:extLst>
                <a:ext uri="{FF2B5EF4-FFF2-40B4-BE49-F238E27FC236}">
                  <a16:creationId xmlns:a16="http://schemas.microsoft.com/office/drawing/2014/main" id="{71EB9BB7-F42A-371C-FBBB-1CBB03E1455D}"/>
                </a:ext>
              </a:extLst>
            </p:cNvPr>
            <p:cNvSpPr>
              <a:spLocks/>
            </p:cNvSpPr>
            <p:nvPr/>
          </p:nvSpPr>
          <p:spPr bwMode="auto">
            <a:xfrm>
              <a:off x="1167470" y="2709228"/>
              <a:ext cx="1355998"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1"/>
            </a:solidFill>
            <a:ln>
              <a:noFill/>
            </a:ln>
            <a:effectLst>
              <a:outerShdw blurRad="254000" dist="190500" dir="2400000" sx="94000" sy="94000" algn="ctr" rotWithShape="0">
                <a:schemeClr val="accent1">
                  <a:alpha val="4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12" name="Rectangle 8">
              <a:extLst>
                <a:ext uri="{FF2B5EF4-FFF2-40B4-BE49-F238E27FC236}">
                  <a16:creationId xmlns:a16="http://schemas.microsoft.com/office/drawing/2014/main" id="{0C8B1050-9956-F280-AA80-F41FE8B1A2F1}"/>
                </a:ext>
              </a:extLst>
            </p:cNvPr>
            <p:cNvSpPr>
              <a:spLocks noChangeArrowheads="1"/>
            </p:cNvSpPr>
            <p:nvPr/>
          </p:nvSpPr>
          <p:spPr bwMode="auto">
            <a:xfrm>
              <a:off x="1167470" y="2957598"/>
              <a:ext cx="1355998"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75" name="Group 74">
            <a:extLst>
              <a:ext uri="{FF2B5EF4-FFF2-40B4-BE49-F238E27FC236}">
                <a16:creationId xmlns:a16="http://schemas.microsoft.com/office/drawing/2014/main" id="{26A27A51-2437-6DF0-D39F-885F85F0CBAD}"/>
              </a:ext>
              <a:ext uri="{C183D7F6-B498-43B3-948B-1728B52AA6E4}">
                <adec:decorative xmlns:adec="http://schemas.microsoft.com/office/drawing/2017/decorative" val="1"/>
              </a:ext>
            </a:extLst>
          </p:cNvPr>
          <p:cNvGrpSpPr/>
          <p:nvPr/>
        </p:nvGrpSpPr>
        <p:grpSpPr>
          <a:xfrm>
            <a:off x="1723687" y="5661552"/>
            <a:ext cx="236538" cy="231560"/>
            <a:chOff x="1723687" y="4913103"/>
            <a:chExt cx="236538" cy="231560"/>
          </a:xfrm>
        </p:grpSpPr>
        <p:sp>
          <p:nvSpPr>
            <p:cNvPr id="76" name="Oval 10">
              <a:extLst>
                <a:ext uri="{FF2B5EF4-FFF2-40B4-BE49-F238E27FC236}">
                  <a16:creationId xmlns:a16="http://schemas.microsoft.com/office/drawing/2014/main" id="{F635EFF0-CA29-F298-7BAC-4985CA7443C6}"/>
                </a:ext>
              </a:extLst>
            </p:cNvPr>
            <p:cNvSpPr>
              <a:spLocks noChangeArrowheads="1"/>
            </p:cNvSpPr>
            <p:nvPr/>
          </p:nvSpPr>
          <p:spPr bwMode="auto">
            <a:xfrm>
              <a:off x="1723687" y="4913103"/>
              <a:ext cx="236538" cy="231560"/>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77" name="Oval 10">
              <a:extLst>
                <a:ext uri="{FF2B5EF4-FFF2-40B4-BE49-F238E27FC236}">
                  <a16:creationId xmlns:a16="http://schemas.microsoft.com/office/drawing/2014/main" id="{8E21C9F0-DEC7-084A-931D-DB0E09B60970}"/>
                </a:ext>
              </a:extLst>
            </p:cNvPr>
            <p:cNvSpPr>
              <a:spLocks noChangeArrowheads="1"/>
            </p:cNvSpPr>
            <p:nvPr/>
          </p:nvSpPr>
          <p:spPr bwMode="auto">
            <a:xfrm>
              <a:off x="1783505" y="4971662"/>
              <a:ext cx="116903" cy="11444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90" name="Group 89" descr="Fall 2019 | Pre-DKP&#10;98">
            <a:extLst>
              <a:ext uri="{FF2B5EF4-FFF2-40B4-BE49-F238E27FC236}">
                <a16:creationId xmlns:a16="http://schemas.microsoft.com/office/drawing/2014/main" id="{ECDE81BC-3B99-71AF-63FC-3FEE639B8440}"/>
              </a:ext>
            </a:extLst>
          </p:cNvPr>
          <p:cNvGrpSpPr/>
          <p:nvPr/>
        </p:nvGrpSpPr>
        <p:grpSpPr>
          <a:xfrm>
            <a:off x="1363689" y="4073123"/>
            <a:ext cx="925486" cy="1027483"/>
            <a:chOff x="1363689" y="3327849"/>
            <a:chExt cx="925486" cy="1027483"/>
          </a:xfrm>
        </p:grpSpPr>
        <p:sp>
          <p:nvSpPr>
            <p:cNvPr id="91" name="Rectangle 9">
              <a:extLst>
                <a:ext uri="{FF2B5EF4-FFF2-40B4-BE49-F238E27FC236}">
                  <a16:creationId xmlns:a16="http://schemas.microsoft.com/office/drawing/2014/main" id="{40114B94-7239-FC39-8623-E345294CDD1A}"/>
                </a:ext>
              </a:extLst>
            </p:cNvPr>
            <p:cNvSpPr>
              <a:spLocks noChangeArrowheads="1"/>
            </p:cNvSpPr>
            <p:nvPr/>
          </p:nvSpPr>
          <p:spPr bwMode="auto">
            <a:xfrm>
              <a:off x="1711311" y="3327849"/>
              <a:ext cx="2612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1"/>
                  </a:solidFill>
                  <a:effectLst/>
                  <a:latin typeface="Montserrat SemiBold" panose="00000700000000000000" pitchFamily="50" charset="-52"/>
                  <a:ea typeface="Open Sans" panose="020B0606030504020204" pitchFamily="34" charset="0"/>
                  <a:cs typeface="Open Sans" panose="020B0606030504020204" pitchFamily="34" charset="0"/>
                </a:rPr>
                <a:t>98</a:t>
              </a:r>
              <a:endParaRPr kumimoji="0" lang="ru-RU" altLang="ru-RU" sz="1100" b="0" i="0" u="none" strike="noStrike" cap="none" normalizeH="0" baseline="0" dirty="0">
                <a:ln>
                  <a:noFill/>
                </a:ln>
                <a:solidFill>
                  <a:schemeClr val="accent1"/>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grpSp>
          <p:nvGrpSpPr>
            <p:cNvPr id="92" name="Group 91">
              <a:extLst>
                <a:ext uri="{FF2B5EF4-FFF2-40B4-BE49-F238E27FC236}">
                  <a16:creationId xmlns:a16="http://schemas.microsoft.com/office/drawing/2014/main" id="{A2F32EE1-8C11-104A-1287-F2235769FA7D}"/>
                </a:ext>
              </a:extLst>
            </p:cNvPr>
            <p:cNvGrpSpPr/>
            <p:nvPr/>
          </p:nvGrpSpPr>
          <p:grpSpPr>
            <a:xfrm>
              <a:off x="1363689" y="3715556"/>
              <a:ext cx="925486" cy="639776"/>
              <a:chOff x="1363689" y="3680631"/>
              <a:chExt cx="925486" cy="639776"/>
            </a:xfrm>
          </p:grpSpPr>
          <p:sp>
            <p:nvSpPr>
              <p:cNvPr id="93" name="Text Placeholder 56">
                <a:extLst>
                  <a:ext uri="{FF2B5EF4-FFF2-40B4-BE49-F238E27FC236}">
                    <a16:creationId xmlns:a16="http://schemas.microsoft.com/office/drawing/2014/main" id="{1871F34F-17B7-425A-7F9A-68C177C94963}"/>
                  </a:ext>
                </a:extLst>
              </p:cNvPr>
              <p:cNvSpPr txBox="1">
                <a:spLocks/>
              </p:cNvSpPr>
              <p:nvPr/>
            </p:nvSpPr>
            <p:spPr>
              <a:xfrm>
                <a:off x="1373013" y="3680631"/>
                <a:ext cx="903462" cy="233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solidFill>
                      <a:schemeClr val="bg1"/>
                    </a:solidFill>
                    <a:latin typeface="Source Sans 3" panose="020B0303030403020204" pitchFamily="34" charset="0"/>
                  </a:rPr>
                  <a:t>Fall 2019</a:t>
                </a:r>
                <a:endParaRPr lang="ru-RU" sz="1400" b="1" dirty="0">
                  <a:solidFill>
                    <a:schemeClr val="bg1"/>
                  </a:solidFill>
                  <a:latin typeface="Source Sans 3" panose="020B0303030403020204" pitchFamily="34" charset="0"/>
                </a:endParaRPr>
              </a:p>
            </p:txBody>
          </p:sp>
          <p:sp>
            <p:nvSpPr>
              <p:cNvPr id="94" name="Text Placeholder 53">
                <a:extLst>
                  <a:ext uri="{FF2B5EF4-FFF2-40B4-BE49-F238E27FC236}">
                    <a16:creationId xmlns:a16="http://schemas.microsoft.com/office/drawing/2014/main" id="{BF81724E-69B2-9E79-E5FF-52FFB820FE90}"/>
                  </a:ext>
                </a:extLst>
              </p:cNvPr>
              <p:cNvSpPr txBox="1">
                <a:spLocks/>
              </p:cNvSpPr>
              <p:nvPr/>
            </p:nvSpPr>
            <p:spPr>
              <a:xfrm>
                <a:off x="1363689" y="3855551"/>
                <a:ext cx="925486" cy="464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050" dirty="0">
                    <a:solidFill>
                      <a:schemeClr val="bg1"/>
                    </a:solidFill>
                    <a:latin typeface="Source Sans 3" panose="020B0303030403020204" pitchFamily="34" charset="0"/>
                  </a:rPr>
                  <a:t>Pre-DKP</a:t>
                </a:r>
              </a:p>
            </p:txBody>
          </p:sp>
        </p:grpSp>
      </p:grpSp>
      <p:sp>
        <p:nvSpPr>
          <p:cNvPr id="122" name="TextBox 121">
            <a:extLst>
              <a:ext uri="{FF2B5EF4-FFF2-40B4-BE49-F238E27FC236}">
                <a16:creationId xmlns:a16="http://schemas.microsoft.com/office/drawing/2014/main" id="{93916DA1-4A46-5CCB-2A64-8A2C298A114B}"/>
              </a:ext>
            </a:extLst>
          </p:cNvPr>
          <p:cNvSpPr txBox="1"/>
          <p:nvPr/>
        </p:nvSpPr>
        <p:spPr>
          <a:xfrm>
            <a:off x="7473154" y="2613105"/>
            <a:ext cx="3786524" cy="584775"/>
          </a:xfrm>
          <a:prstGeom prst="rect">
            <a:avLst/>
          </a:prstGeom>
          <a:noFill/>
        </p:spPr>
        <p:txBody>
          <a:bodyPr wrap="square" rtlCol="0">
            <a:spAutoFit/>
          </a:bodyPr>
          <a:lstStyle/>
          <a:p>
            <a:r>
              <a:rPr lang="en-US" sz="1600" dirty="0">
                <a:latin typeface="Source Sans 3" panose="020B0303030403020204" pitchFamily="34" charset="0"/>
                <a:ea typeface="Open Sans" panose="020B0606030504020204" pitchFamily="34" charset="0"/>
                <a:cs typeface="Open Sans" panose="020B0606030504020204" pitchFamily="34" charset="0"/>
              </a:rPr>
              <a:t>534 students served by Dakota Promise from Fall 2020 to Fall 2023 census.</a:t>
            </a:r>
            <a:endParaRPr lang="ru-RU" sz="1600"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25" name="TextBox 124">
            <a:extLst>
              <a:ext uri="{FF2B5EF4-FFF2-40B4-BE49-F238E27FC236}">
                <a16:creationId xmlns:a16="http://schemas.microsoft.com/office/drawing/2014/main" id="{0C317C1E-4191-911B-9F5C-FD0C1AEF08E0}"/>
              </a:ext>
            </a:extLst>
          </p:cNvPr>
          <p:cNvSpPr txBox="1"/>
          <p:nvPr/>
        </p:nvSpPr>
        <p:spPr>
          <a:xfrm>
            <a:off x="8475923" y="2155596"/>
            <a:ext cx="3444294" cy="400110"/>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534 Dakota students served</a:t>
            </a:r>
            <a:endParaRPr lang="ru-RU" sz="20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21" name="Rectangle 13">
            <a:extLst>
              <a:ext uri="{FF2B5EF4-FFF2-40B4-BE49-F238E27FC236}">
                <a16:creationId xmlns:a16="http://schemas.microsoft.com/office/drawing/2014/main" id="{48DF8D7D-E20B-3186-A0C9-74E2CD4D0709}"/>
              </a:ext>
            </a:extLst>
          </p:cNvPr>
          <p:cNvSpPr>
            <a:spLocks noChangeArrowheads="1"/>
          </p:cNvSpPr>
          <p:nvPr/>
        </p:nvSpPr>
        <p:spPr bwMode="auto">
          <a:xfrm>
            <a:off x="8588583" y="1792192"/>
            <a:ext cx="21198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+76</a:t>
            </a:r>
            <a:r>
              <a:rPr kumimoji="0" lang="ru-UA" altLang="ru-UA" sz="2400" b="1" i="0" u="none" strike="noStrike" cap="none" normalizeH="0" baseline="0">
                <a:ln>
                  <a:noFill/>
                </a:ln>
                <a:solidFill>
                  <a:schemeClr val="accent6"/>
                </a:solidFill>
                <a:effectLst/>
                <a:latin typeface="Source Sans 3" panose="020B0303030403020204" pitchFamily="34" charset="0"/>
              </a:rPr>
              <a:t>%</a:t>
            </a:r>
            <a:r>
              <a:rPr kumimoji="0" lang="en-US" altLang="ru-UA" sz="2400" b="1" i="0" u="none" strike="noStrike" cap="none" normalizeH="0" baseline="0" dirty="0">
                <a:ln>
                  <a:noFill/>
                </a:ln>
                <a:solidFill>
                  <a:schemeClr val="accent6"/>
                </a:solidFill>
                <a:effectLst/>
                <a:latin typeface="Source Sans 3" panose="020B0303030403020204" pitchFamily="34" charset="0"/>
              </a:rPr>
              <a:t> from 2019</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130" name="TextBox 129">
            <a:extLst>
              <a:ext uri="{FF2B5EF4-FFF2-40B4-BE49-F238E27FC236}">
                <a16:creationId xmlns:a16="http://schemas.microsoft.com/office/drawing/2014/main" id="{1B0217C6-899E-32E3-00B7-C008D8858750}"/>
              </a:ext>
            </a:extLst>
          </p:cNvPr>
          <p:cNvSpPr txBox="1"/>
          <p:nvPr/>
        </p:nvSpPr>
        <p:spPr>
          <a:xfrm>
            <a:off x="938379" y="2645516"/>
            <a:ext cx="5968358" cy="584775"/>
          </a:xfrm>
          <a:prstGeom prst="rect">
            <a:avLst/>
          </a:prstGeom>
          <a:noFill/>
        </p:spPr>
        <p:txBody>
          <a:bodyPr wrap="square" rtlCol="0">
            <a:spAutoFit/>
          </a:bodyPr>
          <a:lstStyle/>
          <a:p>
            <a:r>
              <a:rPr lang="en-US" sz="1600" dirty="0">
                <a:latin typeface="Source Sans 3" panose="020B0303030403020204" pitchFamily="34" charset="0"/>
                <a:ea typeface="Open Sans" panose="020B0606030504020204" pitchFamily="34" charset="0"/>
                <a:cs typeface="Open Sans" panose="020B0606030504020204" pitchFamily="34" charset="0"/>
              </a:rPr>
              <a:t>Total number of D2 graduates enrolling at PPSC the Fall after </a:t>
            </a:r>
            <a:br>
              <a:rPr lang="en-US" sz="1600" dirty="0">
                <a:latin typeface="Source Sans 3" panose="020B0303030403020204" pitchFamily="34" charset="0"/>
                <a:ea typeface="Open Sans" panose="020B0606030504020204" pitchFamily="34" charset="0"/>
                <a:cs typeface="Open Sans" panose="020B0606030504020204" pitchFamily="34" charset="0"/>
              </a:rPr>
            </a:br>
            <a:r>
              <a:rPr lang="en-US" sz="1600" dirty="0">
                <a:latin typeface="Source Sans 3" panose="020B0303030403020204" pitchFamily="34" charset="0"/>
                <a:ea typeface="Open Sans" panose="020B0606030504020204" pitchFamily="34" charset="0"/>
                <a:cs typeface="Open Sans" panose="020B0606030504020204" pitchFamily="34" charset="0"/>
              </a:rPr>
              <a:t>high school graduation.</a:t>
            </a:r>
            <a:endParaRPr lang="ru-RU" sz="1600"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32" name="TextBox 131">
            <a:extLst>
              <a:ext uri="{FF2B5EF4-FFF2-40B4-BE49-F238E27FC236}">
                <a16:creationId xmlns:a16="http://schemas.microsoft.com/office/drawing/2014/main" id="{EB5ED175-0D2B-D639-0833-C0BAD4380A21}"/>
              </a:ext>
            </a:extLst>
          </p:cNvPr>
          <p:cNvSpPr txBox="1"/>
          <p:nvPr/>
        </p:nvSpPr>
        <p:spPr>
          <a:xfrm>
            <a:off x="938378" y="2188007"/>
            <a:ext cx="5968358" cy="400110"/>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Harrison District 2 — First Cohort started Fall 2020</a:t>
            </a:r>
            <a:endParaRPr lang="ru-RU" sz="20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31" name="Rectangle 13">
            <a:extLst>
              <a:ext uri="{FF2B5EF4-FFF2-40B4-BE49-F238E27FC236}">
                <a16:creationId xmlns:a16="http://schemas.microsoft.com/office/drawing/2014/main" id="{EA6504AE-3BF7-602E-3E44-7B85C316B489}"/>
              </a:ext>
            </a:extLst>
          </p:cNvPr>
          <p:cNvSpPr>
            <a:spLocks noChangeArrowheads="1"/>
          </p:cNvSpPr>
          <p:nvPr/>
        </p:nvSpPr>
        <p:spPr bwMode="auto">
          <a:xfrm>
            <a:off x="1038845" y="1824603"/>
            <a:ext cx="5631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Dakota Promise</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2" name="Title 1">
            <a:extLst>
              <a:ext uri="{FF2B5EF4-FFF2-40B4-BE49-F238E27FC236}">
                <a16:creationId xmlns:a16="http://schemas.microsoft.com/office/drawing/2014/main" id="{C9A07770-1CD6-939C-7668-79C2B0419C77}"/>
              </a:ext>
            </a:extLst>
          </p:cNvPr>
          <p:cNvSpPr>
            <a:spLocks noGrp="1"/>
          </p:cNvSpPr>
          <p:nvPr>
            <p:ph type="title" idx="4294967295"/>
          </p:nvPr>
        </p:nvSpPr>
        <p:spPr>
          <a:xfrm>
            <a:off x="838200" y="365125"/>
            <a:ext cx="10515600" cy="1325563"/>
          </a:xfrm>
        </p:spPr>
        <p:txBody>
          <a:bodyPr/>
          <a:lstStyle/>
          <a:p>
            <a:r>
              <a:rPr lang="en-US" dirty="0"/>
              <a:t>Promise Programs - Dakota Promise Timeline</a:t>
            </a:r>
          </a:p>
        </p:txBody>
      </p:sp>
    </p:spTree>
    <p:extLst>
      <p:ext uri="{BB962C8B-B14F-4D97-AF65-F5344CB8AC3E}">
        <p14:creationId xmlns:p14="http://schemas.microsoft.com/office/powerpoint/2010/main" val="22208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nodeType="withEffect">
                                  <p:stCondLst>
                                    <p:cond delay="50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75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nodeType="withEffect">
                                  <p:stCondLst>
                                    <p:cond delay="100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nodeType="withEffect">
                                  <p:stCondLst>
                                    <p:cond delay="125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2" presetClass="entr" presetSubtype="1" decel="100000" fill="hold" nodeType="withEffect">
                                  <p:stCondLst>
                                    <p:cond delay="25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1" decel="100000" fill="hold" nodeType="withEffect">
                                  <p:stCondLst>
                                    <p:cond delay="50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ppt_x"/>
                                          </p:val>
                                        </p:tav>
                                        <p:tav tm="100000">
                                          <p:val>
                                            <p:strVal val="#ppt_x"/>
                                          </p:val>
                                        </p:tav>
                                      </p:tavLst>
                                    </p:anim>
                                    <p:anim calcmode="lin" valueType="num">
                                      <p:cBhvr additive="base">
                                        <p:cTn id="27" dur="1000" fill="hold"/>
                                        <p:tgtEl>
                                          <p:spTgt spid="13"/>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75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1000" fill="hold"/>
                                        <p:tgtEl>
                                          <p:spTgt spid="60"/>
                                        </p:tgtEl>
                                        <p:attrNameLst>
                                          <p:attrName>ppt_x</p:attrName>
                                        </p:attrNameLst>
                                      </p:cBhvr>
                                      <p:tavLst>
                                        <p:tav tm="0">
                                          <p:val>
                                            <p:strVal val="#ppt_x"/>
                                          </p:val>
                                        </p:tav>
                                        <p:tav tm="100000">
                                          <p:val>
                                            <p:strVal val="#ppt_x"/>
                                          </p:val>
                                        </p:tav>
                                      </p:tavLst>
                                    </p:anim>
                                    <p:anim calcmode="lin" valueType="num">
                                      <p:cBhvr additive="base">
                                        <p:cTn id="31" dur="1000" fill="hold"/>
                                        <p:tgtEl>
                                          <p:spTgt spid="60"/>
                                        </p:tgtEl>
                                        <p:attrNameLst>
                                          <p:attrName>ppt_y</p:attrName>
                                        </p:attrNameLst>
                                      </p:cBhvr>
                                      <p:tavLst>
                                        <p:tav tm="0">
                                          <p:val>
                                            <p:strVal val="0-#ppt_h/2"/>
                                          </p:val>
                                        </p:tav>
                                        <p:tav tm="100000">
                                          <p:val>
                                            <p:strVal val="#ppt_y"/>
                                          </p:val>
                                        </p:tav>
                                      </p:tavLst>
                                    </p:anim>
                                  </p:childTnLst>
                                </p:cTn>
                              </p:par>
                              <p:par>
                                <p:cTn id="32" presetID="2" presetClass="entr" presetSubtype="1" decel="100000" fill="hold" nodeType="withEffect">
                                  <p:stCondLst>
                                    <p:cond delay="1000"/>
                                  </p:stCondLst>
                                  <p:childTnLst>
                                    <p:set>
                                      <p:cBhvr>
                                        <p:cTn id="33" dur="1" fill="hold">
                                          <p:stCondLst>
                                            <p:cond delay="0"/>
                                          </p:stCondLst>
                                        </p:cTn>
                                        <p:tgtEl>
                                          <p:spTgt spid="68"/>
                                        </p:tgtEl>
                                        <p:attrNameLst>
                                          <p:attrName>style.visibility</p:attrName>
                                        </p:attrNameLst>
                                      </p:cBhvr>
                                      <p:to>
                                        <p:strVal val="visible"/>
                                      </p:to>
                                    </p:set>
                                    <p:anim calcmode="lin" valueType="num">
                                      <p:cBhvr additive="base">
                                        <p:cTn id="34" dur="1000" fill="hold"/>
                                        <p:tgtEl>
                                          <p:spTgt spid="68"/>
                                        </p:tgtEl>
                                        <p:attrNameLst>
                                          <p:attrName>ppt_x</p:attrName>
                                        </p:attrNameLst>
                                      </p:cBhvr>
                                      <p:tavLst>
                                        <p:tav tm="0">
                                          <p:val>
                                            <p:strVal val="#ppt_x"/>
                                          </p:val>
                                        </p:tav>
                                        <p:tav tm="100000">
                                          <p:val>
                                            <p:strVal val="#ppt_x"/>
                                          </p:val>
                                        </p:tav>
                                      </p:tavLst>
                                    </p:anim>
                                    <p:anim calcmode="lin" valueType="num">
                                      <p:cBhvr additive="base">
                                        <p:cTn id="35" dur="1000" fill="hold"/>
                                        <p:tgtEl>
                                          <p:spTgt spid="68"/>
                                        </p:tgtEl>
                                        <p:attrNameLst>
                                          <p:attrName>ppt_y</p:attrName>
                                        </p:attrNameLst>
                                      </p:cBhvr>
                                      <p:tavLst>
                                        <p:tav tm="0">
                                          <p:val>
                                            <p:strVal val="0-#ppt_h/2"/>
                                          </p:val>
                                        </p:tav>
                                        <p:tav tm="100000">
                                          <p:val>
                                            <p:strVal val="#ppt_y"/>
                                          </p:val>
                                        </p:tav>
                                      </p:tavLst>
                                    </p:anim>
                                  </p:childTnLst>
                                </p:cTn>
                              </p:par>
                              <p:par>
                                <p:cTn id="36" presetID="2" presetClass="entr" presetSubtype="1" decel="100000" fill="hold" nodeType="withEffect">
                                  <p:stCondLst>
                                    <p:cond delay="1250"/>
                                  </p:stCondLst>
                                  <p:childTnLst>
                                    <p:set>
                                      <p:cBhvr>
                                        <p:cTn id="37" dur="1" fill="hold">
                                          <p:stCondLst>
                                            <p:cond delay="0"/>
                                          </p:stCondLst>
                                        </p:cTn>
                                        <p:tgtEl>
                                          <p:spTgt spid="72"/>
                                        </p:tgtEl>
                                        <p:attrNameLst>
                                          <p:attrName>style.visibility</p:attrName>
                                        </p:attrNameLst>
                                      </p:cBhvr>
                                      <p:to>
                                        <p:strVal val="visible"/>
                                      </p:to>
                                    </p:set>
                                    <p:anim calcmode="lin" valueType="num">
                                      <p:cBhvr additive="base">
                                        <p:cTn id="38" dur="1000" fill="hold"/>
                                        <p:tgtEl>
                                          <p:spTgt spid="72"/>
                                        </p:tgtEl>
                                        <p:attrNameLst>
                                          <p:attrName>ppt_x</p:attrName>
                                        </p:attrNameLst>
                                      </p:cBhvr>
                                      <p:tavLst>
                                        <p:tav tm="0">
                                          <p:val>
                                            <p:strVal val="#ppt_x"/>
                                          </p:val>
                                        </p:tav>
                                        <p:tav tm="100000">
                                          <p:val>
                                            <p:strVal val="#ppt_x"/>
                                          </p:val>
                                        </p:tav>
                                      </p:tavLst>
                                    </p:anim>
                                    <p:anim calcmode="lin" valueType="num">
                                      <p:cBhvr additive="base">
                                        <p:cTn id="39" dur="1000" fill="hold"/>
                                        <p:tgtEl>
                                          <p:spTgt spid="72"/>
                                        </p:tgtEl>
                                        <p:attrNameLst>
                                          <p:attrName>ppt_y</p:attrName>
                                        </p:attrNameLst>
                                      </p:cBhvr>
                                      <p:tavLst>
                                        <p:tav tm="0">
                                          <p:val>
                                            <p:strVal val="0-#ppt_h/2"/>
                                          </p:val>
                                        </p:tav>
                                        <p:tav tm="100000">
                                          <p:val>
                                            <p:strVal val="#ppt_y"/>
                                          </p:val>
                                        </p:tav>
                                      </p:tavLst>
                                    </p:anim>
                                  </p:childTnLst>
                                </p:cTn>
                              </p:par>
                              <p:par>
                                <p:cTn id="40" presetID="10" presetClass="entr" presetSubtype="0" fill="hold" nodeType="withEffect">
                                  <p:stCondLst>
                                    <p:cond delay="75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par>
                                <p:cTn id="43" presetID="10" presetClass="entr" presetSubtype="0" fill="hold" nodeType="withEffect">
                                  <p:stCondLst>
                                    <p:cond delay="1000"/>
                                  </p:stCondLst>
                                  <p:childTnLst>
                                    <p:set>
                                      <p:cBhvr>
                                        <p:cTn id="44" dur="1" fill="hold">
                                          <p:stCondLst>
                                            <p:cond delay="0"/>
                                          </p:stCondLst>
                                        </p:cTn>
                                        <p:tgtEl>
                                          <p:spTgt spid="95"/>
                                        </p:tgtEl>
                                        <p:attrNameLst>
                                          <p:attrName>style.visibility</p:attrName>
                                        </p:attrNameLst>
                                      </p:cBhvr>
                                      <p:to>
                                        <p:strVal val="visible"/>
                                      </p:to>
                                    </p:set>
                                    <p:animEffect transition="in" filter="fade">
                                      <p:cBhvr>
                                        <p:cTn id="45" dur="500"/>
                                        <p:tgtEl>
                                          <p:spTgt spid="95"/>
                                        </p:tgtEl>
                                      </p:cBhvr>
                                    </p:animEffect>
                                  </p:childTnLst>
                                </p:cTn>
                              </p:par>
                              <p:par>
                                <p:cTn id="46" presetID="10" presetClass="entr" presetSubtype="0" fill="hold" nodeType="withEffect">
                                  <p:stCondLst>
                                    <p:cond delay="125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nodeType="withEffect">
                                  <p:stCondLst>
                                    <p:cond delay="150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nodeType="withEffect">
                                  <p:stCondLst>
                                    <p:cond delay="1750"/>
                                  </p:stCondLst>
                                  <p:childTnLst>
                                    <p:set>
                                      <p:cBhvr>
                                        <p:cTn id="53" dur="1" fill="hold">
                                          <p:stCondLst>
                                            <p:cond delay="0"/>
                                          </p:stCondLst>
                                        </p:cTn>
                                        <p:tgtEl>
                                          <p:spTgt spid="106"/>
                                        </p:tgtEl>
                                        <p:attrNameLst>
                                          <p:attrName>style.visibility</p:attrName>
                                        </p:attrNameLst>
                                      </p:cBhvr>
                                      <p:to>
                                        <p:strVal val="visible"/>
                                      </p:to>
                                    </p:set>
                                    <p:animEffect transition="in" filter="fade">
                                      <p:cBhvr>
                                        <p:cTn id="54" dur="500"/>
                                        <p:tgtEl>
                                          <p:spTgt spid="106"/>
                                        </p:tgtEl>
                                      </p:cBhvr>
                                    </p:animEffect>
                                  </p:childTnLst>
                                </p:cTn>
                              </p:par>
                              <p:par>
                                <p:cTn id="55" presetID="22" presetClass="entr" presetSubtype="8"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descr="Pie Chart: Dakota Promise&#10;69% Retention">
            <a:extLst>
              <a:ext uri="{FF2B5EF4-FFF2-40B4-BE49-F238E27FC236}">
                <a16:creationId xmlns:a16="http://schemas.microsoft.com/office/drawing/2014/main" id="{CCA21200-D48A-1529-CCAD-219EC504A3A2}"/>
              </a:ext>
            </a:extLst>
          </p:cNvPr>
          <p:cNvGraphicFramePr>
            <a:graphicFrameLocks/>
          </p:cNvGraphicFramePr>
          <p:nvPr>
            <p:extLst>
              <p:ext uri="{D42A27DB-BD31-4B8C-83A1-F6EECF244321}">
                <p14:modId xmlns:p14="http://schemas.microsoft.com/office/powerpoint/2010/main" val="2474672901"/>
              </p:ext>
            </p:extLst>
          </p:nvPr>
        </p:nvGraphicFramePr>
        <p:xfrm>
          <a:off x="8697206" y="1771060"/>
          <a:ext cx="2836926"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7">
            <a:extLst>
              <a:ext uri="{FF2B5EF4-FFF2-40B4-BE49-F238E27FC236}">
                <a16:creationId xmlns:a16="http://schemas.microsoft.com/office/drawing/2014/main" id="{F7A3E531-6905-1DBF-160E-AB3AF5078162}"/>
              </a:ext>
            </a:extLst>
          </p:cNvPr>
          <p:cNvSpPr>
            <a:spLocks noChangeArrowheads="1"/>
          </p:cNvSpPr>
          <p:nvPr/>
        </p:nvSpPr>
        <p:spPr bwMode="auto">
          <a:xfrm>
            <a:off x="9310170" y="3802745"/>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69%</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8" name="Content Placeholder 7" descr="Pie Chart: D2 Pre Dakota Promise&#10;41% Retention">
            <a:extLst>
              <a:ext uri="{FF2B5EF4-FFF2-40B4-BE49-F238E27FC236}">
                <a16:creationId xmlns:a16="http://schemas.microsoft.com/office/drawing/2014/main" id="{48C08747-4B61-740D-B426-3BA1CF3D876E}"/>
              </a:ext>
            </a:extLst>
          </p:cNvPr>
          <p:cNvGraphicFramePr>
            <a:graphicFrameLocks/>
          </p:cNvGraphicFramePr>
          <p:nvPr>
            <p:extLst>
              <p:ext uri="{D42A27DB-BD31-4B8C-83A1-F6EECF244321}">
                <p14:modId xmlns:p14="http://schemas.microsoft.com/office/powerpoint/2010/main" val="478301634"/>
              </p:ext>
            </p:extLst>
          </p:nvPr>
        </p:nvGraphicFramePr>
        <p:xfrm>
          <a:off x="4782039" y="1771060"/>
          <a:ext cx="4072789" cy="3684588"/>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17">
            <a:extLst>
              <a:ext uri="{FF2B5EF4-FFF2-40B4-BE49-F238E27FC236}">
                <a16:creationId xmlns:a16="http://schemas.microsoft.com/office/drawing/2014/main" id="{9ECC3118-0CCA-2C4B-CE8B-8E3B4113197F}"/>
              </a:ext>
            </a:extLst>
          </p:cNvPr>
          <p:cNvSpPr>
            <a:spLocks noChangeArrowheads="1"/>
          </p:cNvSpPr>
          <p:nvPr/>
        </p:nvSpPr>
        <p:spPr bwMode="auto">
          <a:xfrm>
            <a:off x="5791259" y="3310302"/>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41%</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BB5BA2F-74DD-C20C-1369-5F457A34CB79}"/>
              </a:ext>
            </a:extLst>
          </p:cNvPr>
          <p:cNvSpPr txBox="1"/>
          <p:nvPr/>
        </p:nvSpPr>
        <p:spPr>
          <a:xfrm>
            <a:off x="426862" y="2300784"/>
            <a:ext cx="3986610" cy="2554545"/>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54 Dakota Promise Scholars </a:t>
            </a:r>
            <a:br>
              <a:rPr lang="en-US" sz="2000" b="1" dirty="0">
                <a:latin typeface="Source Sans 3" panose="020B0303030403020204" pitchFamily="34" charset="0"/>
                <a:ea typeface="Open Sans" panose="020B0606030504020204" pitchFamily="34" charset="0"/>
                <a:cs typeface="Open Sans" panose="020B0606030504020204" pitchFamily="34" charset="0"/>
              </a:rPr>
            </a:br>
            <a:r>
              <a:rPr lang="en-US" sz="2000" b="1" dirty="0">
                <a:latin typeface="Source Sans 3" panose="020B0303030403020204" pitchFamily="34" charset="0"/>
                <a:ea typeface="Open Sans" panose="020B0606030504020204" pitchFamily="34" charset="0"/>
                <a:cs typeface="Open Sans" panose="020B0606030504020204" pitchFamily="34" charset="0"/>
              </a:rPr>
              <a:t>have graduated, earning a </a:t>
            </a:r>
            <a:br>
              <a:rPr lang="en-US" sz="2000" b="1" dirty="0">
                <a:latin typeface="Source Sans 3" panose="020B0303030403020204" pitchFamily="34" charset="0"/>
                <a:ea typeface="Open Sans" panose="020B0606030504020204" pitchFamily="34" charset="0"/>
                <a:cs typeface="Open Sans" panose="020B0606030504020204" pitchFamily="34" charset="0"/>
              </a:rPr>
            </a:br>
            <a:r>
              <a:rPr lang="en-US" sz="2000" b="1" dirty="0">
                <a:latin typeface="Source Sans 3" panose="020B0303030403020204" pitchFamily="34" charset="0"/>
                <a:ea typeface="Open Sans" panose="020B0606030504020204" pitchFamily="34" charset="0"/>
                <a:cs typeface="Open Sans" panose="020B0606030504020204" pitchFamily="34" charset="0"/>
              </a:rPr>
              <a:t>total of 65 credentials. </a:t>
            </a:r>
          </a:p>
          <a:p>
            <a:r>
              <a:rPr lang="en-US" sz="1600" b="1" dirty="0">
                <a:latin typeface="Source Sans 3" panose="020B0303030403020204" pitchFamily="34" charset="0"/>
                <a:ea typeface="Open Sans" panose="020B0606030504020204" pitchFamily="34" charset="0"/>
                <a:cs typeface="Open Sans" panose="020B0606030504020204" pitchFamily="34" charset="0"/>
              </a:rPr>
              <a:t> </a:t>
            </a:r>
            <a:br>
              <a:rPr lang="en-US" sz="2000" b="1" dirty="0">
                <a:latin typeface="Source Sans 3" panose="020B0303030403020204" pitchFamily="34" charset="0"/>
                <a:ea typeface="Open Sans" panose="020B0606030504020204" pitchFamily="34" charset="0"/>
                <a:cs typeface="Open Sans" panose="020B0606030504020204" pitchFamily="34" charset="0"/>
              </a:rPr>
            </a:br>
            <a:r>
              <a:rPr lang="en-US" sz="2000" dirty="0">
                <a:latin typeface="Source Sans 3" panose="020B0303030403020204" pitchFamily="34" charset="0"/>
                <a:ea typeface="Open Sans" panose="020B0606030504020204" pitchFamily="34" charset="0"/>
                <a:cs typeface="Open Sans" panose="020B0606030504020204" pitchFamily="34" charset="0"/>
              </a:rPr>
              <a:t>Of those 54 scholars, 15 have transferred out to another institution since graduating </a:t>
            </a:r>
            <a:br>
              <a:rPr lang="en-US" sz="2000" dirty="0">
                <a:latin typeface="Source Sans 3" panose="020B0303030403020204" pitchFamily="34" charset="0"/>
                <a:ea typeface="Open Sans" panose="020B0606030504020204" pitchFamily="34" charset="0"/>
                <a:cs typeface="Open Sans" panose="020B0606030504020204" pitchFamily="34" charset="0"/>
              </a:rPr>
            </a:br>
            <a:r>
              <a:rPr lang="en-US" sz="2000" dirty="0">
                <a:latin typeface="Source Sans 3" panose="020B0303030403020204" pitchFamily="34" charset="0"/>
                <a:ea typeface="Open Sans" panose="020B0606030504020204" pitchFamily="34" charset="0"/>
                <a:cs typeface="Open Sans" panose="020B0606030504020204" pitchFamily="34" charset="0"/>
              </a:rPr>
              <a:t>from PPSC.</a:t>
            </a:r>
            <a:endParaRPr lang="ru-RU" sz="2000" dirty="0">
              <a:latin typeface="Source Sans 3" panose="020B0303030403020204" pitchFamily="34" charset="0"/>
              <a:ea typeface="Open Sans" panose="020B0606030504020204" pitchFamily="34" charset="0"/>
              <a:cs typeface="Open Sans" panose="020B0606030504020204" pitchFamily="34" charset="0"/>
            </a:endParaRPr>
          </a:p>
        </p:txBody>
      </p:sp>
      <p:sp>
        <p:nvSpPr>
          <p:cNvPr id="7" name="Rectangle 13">
            <a:extLst>
              <a:ext uri="{FF2B5EF4-FFF2-40B4-BE49-F238E27FC236}">
                <a16:creationId xmlns:a16="http://schemas.microsoft.com/office/drawing/2014/main" id="{62A63F9E-8B0F-35C1-4124-C0E8D75EDEF8}"/>
              </a:ext>
            </a:extLst>
          </p:cNvPr>
          <p:cNvSpPr>
            <a:spLocks noChangeArrowheads="1"/>
          </p:cNvSpPr>
          <p:nvPr/>
        </p:nvSpPr>
        <p:spPr bwMode="auto">
          <a:xfrm>
            <a:off x="508242" y="1872851"/>
            <a:ext cx="4561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rgbClr val="9D1D55"/>
                </a:solidFill>
                <a:latin typeface="Source Sans 3" panose="020B0303030403020204" pitchFamily="34" charset="0"/>
              </a:rPr>
              <a:t>Dakota Promise Graduation Rate</a:t>
            </a:r>
            <a:endParaRPr kumimoji="0" lang="ru-UA" altLang="ru-UA" sz="1400" b="0" i="0" u="none" strike="noStrike" cap="none" normalizeH="0" baseline="0">
              <a:ln>
                <a:noFill/>
              </a:ln>
              <a:solidFill>
                <a:srgbClr val="9D1D55"/>
              </a:solidFill>
              <a:effectLst/>
              <a:latin typeface="Source Sans 3" panose="020B0303030403020204" pitchFamily="34" charset="0"/>
            </a:endParaRPr>
          </a:p>
        </p:txBody>
      </p:sp>
      <p:sp>
        <p:nvSpPr>
          <p:cNvPr id="2" name="Title 1">
            <a:extLst>
              <a:ext uri="{FF2B5EF4-FFF2-40B4-BE49-F238E27FC236}">
                <a16:creationId xmlns:a16="http://schemas.microsoft.com/office/drawing/2014/main" id="{B1B279C2-CBA4-D08D-E17A-1241D441DFB6}"/>
              </a:ext>
            </a:extLst>
          </p:cNvPr>
          <p:cNvSpPr>
            <a:spLocks noGrp="1"/>
          </p:cNvSpPr>
          <p:nvPr>
            <p:ph type="title"/>
          </p:nvPr>
        </p:nvSpPr>
        <p:spPr>
          <a:xfrm>
            <a:off x="426862" y="365125"/>
            <a:ext cx="10926938" cy="1325563"/>
          </a:xfrm>
        </p:spPr>
        <p:txBody>
          <a:bodyPr/>
          <a:lstStyle/>
          <a:p>
            <a:r>
              <a:rPr lang="en-US" dirty="0"/>
              <a:t>Fall 2022 to Fall 2023 Retention Rates</a:t>
            </a:r>
          </a:p>
        </p:txBody>
      </p:sp>
    </p:spTree>
    <p:extLst>
      <p:ext uri="{BB962C8B-B14F-4D97-AF65-F5344CB8AC3E}">
        <p14:creationId xmlns:p14="http://schemas.microsoft.com/office/powerpoint/2010/main" val="190035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Graphic spid="8" grpId="0">
        <p:bldAsOne/>
      </p:bldGraphic>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Pie Chart: DKP Scholars who would recommend the Dakota Promise Program = 92%">
            <a:extLst>
              <a:ext uri="{FF2B5EF4-FFF2-40B4-BE49-F238E27FC236}">
                <a16:creationId xmlns:a16="http://schemas.microsoft.com/office/drawing/2014/main" id="{11B41101-8856-F185-DBA4-33D59854F385}"/>
              </a:ext>
            </a:extLst>
          </p:cNvPr>
          <p:cNvGraphicFramePr/>
          <p:nvPr>
            <p:extLst>
              <p:ext uri="{D42A27DB-BD31-4B8C-83A1-F6EECF244321}">
                <p14:modId xmlns:p14="http://schemas.microsoft.com/office/powerpoint/2010/main" val="3584858534"/>
              </p:ext>
            </p:extLst>
          </p:nvPr>
        </p:nvGraphicFramePr>
        <p:xfrm>
          <a:off x="6096000" y="1467950"/>
          <a:ext cx="4777154"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17">
            <a:extLst>
              <a:ext uri="{FF2B5EF4-FFF2-40B4-BE49-F238E27FC236}">
                <a16:creationId xmlns:a16="http://schemas.microsoft.com/office/drawing/2014/main" id="{1982DE6E-B8C1-A698-60D8-9DD4E152F23B}"/>
              </a:ext>
            </a:extLst>
          </p:cNvPr>
          <p:cNvSpPr>
            <a:spLocks noChangeArrowheads="1"/>
          </p:cNvSpPr>
          <p:nvPr/>
        </p:nvSpPr>
        <p:spPr bwMode="auto">
          <a:xfrm>
            <a:off x="7878865" y="4112830"/>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92%</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4" name="Chart 3" descr="Pie Chart: DKP Scholars who found value in their coaching meetings = 88%">
            <a:extLst>
              <a:ext uri="{FF2B5EF4-FFF2-40B4-BE49-F238E27FC236}">
                <a16:creationId xmlns:a16="http://schemas.microsoft.com/office/drawing/2014/main" id="{4E3DE43C-5EF7-9111-CFCC-3B533A16A914}"/>
              </a:ext>
            </a:extLst>
          </p:cNvPr>
          <p:cNvGraphicFramePr/>
          <p:nvPr>
            <p:extLst>
              <p:ext uri="{D42A27DB-BD31-4B8C-83A1-F6EECF244321}">
                <p14:modId xmlns:p14="http://schemas.microsoft.com/office/powerpoint/2010/main" val="2439768322"/>
              </p:ext>
            </p:extLst>
          </p:nvPr>
        </p:nvGraphicFramePr>
        <p:xfrm>
          <a:off x="1318846" y="1467950"/>
          <a:ext cx="477715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17">
            <a:extLst>
              <a:ext uri="{FF2B5EF4-FFF2-40B4-BE49-F238E27FC236}">
                <a16:creationId xmlns:a16="http://schemas.microsoft.com/office/drawing/2014/main" id="{748FB9BB-9019-B6DB-4320-A329C057BC14}"/>
              </a:ext>
            </a:extLst>
          </p:cNvPr>
          <p:cNvSpPr>
            <a:spLocks noChangeArrowheads="1"/>
          </p:cNvSpPr>
          <p:nvPr/>
        </p:nvSpPr>
        <p:spPr bwMode="auto">
          <a:xfrm>
            <a:off x="3082475" y="4112831"/>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88%</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AA08C66B-0EAC-40F9-6B5F-B07A572197D2}"/>
              </a:ext>
            </a:extLst>
          </p:cNvPr>
          <p:cNvSpPr>
            <a:spLocks noGrp="1"/>
          </p:cNvSpPr>
          <p:nvPr>
            <p:ph type="title" idx="4294967295"/>
          </p:nvPr>
        </p:nvSpPr>
        <p:spPr>
          <a:xfrm>
            <a:off x="542364" y="217208"/>
            <a:ext cx="10515600" cy="1325563"/>
          </a:xfrm>
        </p:spPr>
        <p:txBody>
          <a:bodyPr/>
          <a:lstStyle/>
          <a:p>
            <a:r>
              <a:rPr lang="en-US" dirty="0"/>
              <a:t>Dakota Promise Satisfaction</a:t>
            </a:r>
          </a:p>
        </p:txBody>
      </p:sp>
    </p:spTree>
    <p:extLst>
      <p:ext uri="{BB962C8B-B14F-4D97-AF65-F5344CB8AC3E}">
        <p14:creationId xmlns:p14="http://schemas.microsoft.com/office/powerpoint/2010/main" val="10989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Graphic spid="4" grpId="0">
        <p:bldAsOne/>
      </p:bldGraphic>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7313B3-15B3-4E81-5A27-BCEF3BDCB2D9}"/>
              </a:ext>
            </a:extLst>
          </p:cNvPr>
          <p:cNvSpPr txBox="1"/>
          <p:nvPr/>
        </p:nvSpPr>
        <p:spPr>
          <a:xfrm>
            <a:off x="838200" y="2390340"/>
            <a:ext cx="5057155" cy="2721964"/>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2400" dirty="0"/>
              <a:t>Palmer High School</a:t>
            </a:r>
          </a:p>
          <a:p>
            <a:pPr marL="285750" indent="-285750">
              <a:lnSpc>
                <a:spcPct val="120000"/>
              </a:lnSpc>
              <a:buFont typeface="Arial" panose="020B0604020202020204" pitchFamily="34" charset="0"/>
              <a:buChar char="•"/>
            </a:pPr>
            <a:r>
              <a:rPr lang="en-US" sz="2400" dirty="0"/>
              <a:t>Doherty High School</a:t>
            </a:r>
          </a:p>
          <a:p>
            <a:pPr marL="285750" indent="-285750">
              <a:lnSpc>
                <a:spcPct val="120000"/>
              </a:lnSpc>
              <a:buFont typeface="Arial" panose="020B0604020202020204" pitchFamily="34" charset="0"/>
              <a:buChar char="•"/>
            </a:pPr>
            <a:r>
              <a:rPr lang="en-US" sz="2400" dirty="0"/>
              <a:t>Coronado High School</a:t>
            </a:r>
          </a:p>
          <a:p>
            <a:pPr marL="285750" indent="-285750">
              <a:lnSpc>
                <a:spcPct val="120000"/>
              </a:lnSpc>
              <a:buFont typeface="Arial" panose="020B0604020202020204" pitchFamily="34" charset="0"/>
              <a:buChar char="•"/>
            </a:pPr>
            <a:r>
              <a:rPr lang="en-US" sz="2400" dirty="0"/>
              <a:t>Mitchell High School</a:t>
            </a:r>
          </a:p>
          <a:p>
            <a:pPr marL="285750" indent="-285750">
              <a:lnSpc>
                <a:spcPct val="120000"/>
              </a:lnSpc>
              <a:buFont typeface="Arial" panose="020B0604020202020204" pitchFamily="34" charset="0"/>
              <a:buChar char="•"/>
            </a:pPr>
            <a:endParaRPr lang="en-US" sz="2400" dirty="0"/>
          </a:p>
          <a:p>
            <a:pPr>
              <a:lnSpc>
                <a:spcPct val="120000"/>
              </a:lnSpc>
            </a:pPr>
            <a:r>
              <a:rPr lang="en-US" sz="2400" dirty="0"/>
              <a:t>Hiring Promise coaches.</a:t>
            </a:r>
          </a:p>
        </p:txBody>
      </p:sp>
      <p:sp>
        <p:nvSpPr>
          <p:cNvPr id="4" name="Rectangle 13">
            <a:extLst>
              <a:ext uri="{FF2B5EF4-FFF2-40B4-BE49-F238E27FC236}">
                <a16:creationId xmlns:a16="http://schemas.microsoft.com/office/drawing/2014/main" id="{98FEA90C-A1F8-5390-998E-DA7E64C3F2AF}"/>
              </a:ext>
            </a:extLst>
          </p:cNvPr>
          <p:cNvSpPr>
            <a:spLocks noChangeArrowheads="1"/>
          </p:cNvSpPr>
          <p:nvPr/>
        </p:nvSpPr>
        <p:spPr bwMode="auto">
          <a:xfrm>
            <a:off x="838200" y="1931128"/>
            <a:ext cx="5631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All D11 Schools are covered</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pic>
        <p:nvPicPr>
          <p:cNvPr id="6" name="Picture 5">
            <a:extLst>
              <a:ext uri="{FF2B5EF4-FFF2-40B4-BE49-F238E27FC236}">
                <a16:creationId xmlns:a16="http://schemas.microsoft.com/office/drawing/2014/main" id="{02C6651F-39CA-DD2A-7F7E-CCCC4508B0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8247450">
            <a:off x="5772330" y="971542"/>
            <a:ext cx="5661396" cy="5514347"/>
          </a:xfrm>
          <a:prstGeom prst="rect">
            <a:avLst/>
          </a:prstGeom>
        </p:spPr>
      </p:pic>
      <p:pic>
        <p:nvPicPr>
          <p:cNvPr id="7" name="Picture 6" descr="Image of a smiling female hispanic student.">
            <a:extLst>
              <a:ext uri="{FF2B5EF4-FFF2-40B4-BE49-F238E27FC236}">
                <a16:creationId xmlns:a16="http://schemas.microsoft.com/office/drawing/2014/main" id="{3CF8F27E-7840-615E-4289-FBB25EFB9C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5684" y="527276"/>
            <a:ext cx="4030295" cy="5737501"/>
          </a:xfrm>
          <a:prstGeom prst="rect">
            <a:avLst/>
          </a:prstGeom>
        </p:spPr>
      </p:pic>
      <p:sp>
        <p:nvSpPr>
          <p:cNvPr id="2" name="Title 1">
            <a:extLst>
              <a:ext uri="{FF2B5EF4-FFF2-40B4-BE49-F238E27FC236}">
                <a16:creationId xmlns:a16="http://schemas.microsoft.com/office/drawing/2014/main" id="{47EB1AA4-170E-C33A-6FC7-6449B2A503D1}"/>
              </a:ext>
            </a:extLst>
          </p:cNvPr>
          <p:cNvSpPr>
            <a:spLocks noGrp="1"/>
          </p:cNvSpPr>
          <p:nvPr>
            <p:ph type="title"/>
          </p:nvPr>
        </p:nvSpPr>
        <p:spPr/>
        <p:txBody>
          <a:bodyPr/>
          <a:lstStyle/>
          <a:p>
            <a:r>
              <a:rPr lang="en-US" dirty="0"/>
              <a:t>District 11 Promise</a:t>
            </a:r>
          </a:p>
        </p:txBody>
      </p:sp>
    </p:spTree>
    <p:extLst>
      <p:ext uri="{BB962C8B-B14F-4D97-AF65-F5344CB8AC3E}">
        <p14:creationId xmlns:p14="http://schemas.microsoft.com/office/powerpoint/2010/main" val="40271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6"/>
                                        </p:tgtEl>
                                        <p:attrNameLst>
                                          <p:attrName>r</p:attrName>
                                        </p:attrNameLst>
                                      </p:cBhvr>
                                    </p:animRot>
                                    <p:animRot by="-240000">
                                      <p:cBhvr>
                                        <p:cTn id="7" dur="4000" fill="hold">
                                          <p:stCondLst>
                                            <p:cond delay="4000"/>
                                          </p:stCondLst>
                                        </p:cTn>
                                        <p:tgtEl>
                                          <p:spTgt spid="6"/>
                                        </p:tgtEl>
                                        <p:attrNameLst>
                                          <p:attrName>r</p:attrName>
                                        </p:attrNameLst>
                                      </p:cBhvr>
                                    </p:animRot>
                                    <p:animRot by="240000">
                                      <p:cBhvr>
                                        <p:cTn id="8" dur="4000" fill="hold">
                                          <p:stCondLst>
                                            <p:cond delay="8000"/>
                                          </p:stCondLst>
                                        </p:cTn>
                                        <p:tgtEl>
                                          <p:spTgt spid="6"/>
                                        </p:tgtEl>
                                        <p:attrNameLst>
                                          <p:attrName>r</p:attrName>
                                        </p:attrNameLst>
                                      </p:cBhvr>
                                    </p:animRot>
                                    <p:animRot by="-240000">
                                      <p:cBhvr>
                                        <p:cTn id="9" dur="4000" fill="hold">
                                          <p:stCondLst>
                                            <p:cond delay="12000"/>
                                          </p:stCondLst>
                                        </p:cTn>
                                        <p:tgtEl>
                                          <p:spTgt spid="6"/>
                                        </p:tgtEl>
                                        <p:attrNameLst>
                                          <p:attrName>r</p:attrName>
                                        </p:attrNameLst>
                                      </p:cBhvr>
                                    </p:animRot>
                                    <p:animRot by="120000">
                                      <p:cBhvr>
                                        <p:cTn id="10" dur="4000" fill="hold">
                                          <p:stCondLst>
                                            <p:cond delay="16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7846D4-64B5-A945-361A-D507BD333049}"/>
              </a:ext>
            </a:extLst>
          </p:cNvPr>
          <p:cNvSpPr>
            <a:spLocks noGrp="1"/>
          </p:cNvSpPr>
          <p:nvPr>
            <p:ph sz="half" idx="1"/>
          </p:nvPr>
        </p:nvSpPr>
        <p:spPr>
          <a:xfrm>
            <a:off x="838199" y="1825625"/>
            <a:ext cx="10515599" cy="4351338"/>
          </a:xfrm>
        </p:spPr>
        <p:txBody>
          <a:bodyPr/>
          <a:lstStyle/>
          <a:p>
            <a:pPr>
              <a:lnSpc>
                <a:spcPct val="100000"/>
              </a:lnSpc>
              <a:spcBef>
                <a:spcPts val="1600"/>
              </a:spcBef>
            </a:pPr>
            <a:r>
              <a:rPr lang="en-US" b="0" i="0" dirty="0">
                <a:solidFill>
                  <a:srgbClr val="000000"/>
                </a:solidFill>
                <a:effectLst/>
                <a:latin typeface="Calibri" panose="020F0502020204030204" pitchFamily="34" charset="0"/>
              </a:rPr>
              <a:t>The foundation, along with several other leaders from the college, and Dr. Bolton are working with Native American leaders to create a First Nations Scholarship. </a:t>
            </a:r>
          </a:p>
          <a:p>
            <a:pPr>
              <a:lnSpc>
                <a:spcPct val="100000"/>
              </a:lnSpc>
              <a:spcBef>
                <a:spcPts val="1600"/>
              </a:spcBef>
            </a:pPr>
            <a:r>
              <a:rPr lang="en-US" b="0" i="0" dirty="0">
                <a:solidFill>
                  <a:srgbClr val="000000"/>
                </a:solidFill>
                <a:effectLst/>
                <a:latin typeface="Calibri" panose="020F0502020204030204" pitchFamily="34" charset="0"/>
              </a:rPr>
              <a:t>This scholarship, when launched, will be available to Native American students in the Pikes Peak region of all ages. </a:t>
            </a:r>
          </a:p>
          <a:p>
            <a:pPr>
              <a:lnSpc>
                <a:spcPct val="100000"/>
              </a:lnSpc>
              <a:spcBef>
                <a:spcPts val="1600"/>
              </a:spcBef>
            </a:pPr>
            <a:r>
              <a:rPr lang="en-US" b="0" i="0" dirty="0">
                <a:solidFill>
                  <a:srgbClr val="000000"/>
                </a:solidFill>
                <a:effectLst/>
                <a:latin typeface="Calibri" panose="020F0502020204030204" pitchFamily="34" charset="0"/>
              </a:rPr>
              <a:t>We are still working on more details and hope to finalize this fund later this year, </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in order to offer the scholarship beginning </a:t>
            </a:r>
            <a:r>
              <a:rPr lang="en-US" dirty="0">
                <a:solidFill>
                  <a:srgbClr val="000000"/>
                </a:solidFill>
                <a:latin typeface="Calibri" panose="020F0502020204030204" pitchFamily="34" charset="0"/>
              </a:rPr>
              <a:t>Fall 2024.</a:t>
            </a:r>
            <a:endParaRPr lang="en-US" dirty="0"/>
          </a:p>
        </p:txBody>
      </p:sp>
      <p:sp>
        <p:nvSpPr>
          <p:cNvPr id="4" name="Title 3">
            <a:extLst>
              <a:ext uri="{FF2B5EF4-FFF2-40B4-BE49-F238E27FC236}">
                <a16:creationId xmlns:a16="http://schemas.microsoft.com/office/drawing/2014/main" id="{DC2D20AC-0378-2528-1CC4-02D8DFCDF2BD}"/>
              </a:ext>
            </a:extLst>
          </p:cNvPr>
          <p:cNvSpPr>
            <a:spLocks noGrp="1"/>
          </p:cNvSpPr>
          <p:nvPr>
            <p:ph type="title"/>
          </p:nvPr>
        </p:nvSpPr>
        <p:spPr/>
        <p:txBody>
          <a:bodyPr/>
          <a:lstStyle/>
          <a:p>
            <a:r>
              <a:rPr lang="en-US" dirty="0"/>
              <a:t>First Nations Scholarship Fund</a:t>
            </a:r>
          </a:p>
        </p:txBody>
      </p:sp>
    </p:spTree>
    <p:extLst>
      <p:ext uri="{BB962C8B-B14F-4D97-AF65-F5344CB8AC3E}">
        <p14:creationId xmlns:p14="http://schemas.microsoft.com/office/powerpoint/2010/main" val="2028905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C8CAE7F-297E-685A-6F98-DB436E0DDFC1}"/>
              </a:ext>
              <a:ext uri="{C183D7F6-B498-43B3-948B-1728B52AA6E4}">
                <adec:decorative xmlns:adec="http://schemas.microsoft.com/office/drawing/2017/decorative" val="1"/>
              </a:ext>
            </a:extLst>
          </p:cNvPr>
          <p:cNvCxnSpPr>
            <a:cxnSpLocks/>
          </p:cNvCxnSpPr>
          <p:nvPr/>
        </p:nvCxnSpPr>
        <p:spPr>
          <a:xfrm>
            <a:off x="5404818" y="1282284"/>
            <a:ext cx="1" cy="4738150"/>
          </a:xfrm>
          <a:prstGeom prst="line">
            <a:avLst/>
          </a:prstGeom>
          <a:ln w="50800">
            <a:solidFill>
              <a:srgbClr val="093A5F"/>
            </a:solidFill>
          </a:ln>
        </p:spPr>
        <p:style>
          <a:lnRef idx="1">
            <a:schemeClr val="accent1"/>
          </a:lnRef>
          <a:fillRef idx="0">
            <a:schemeClr val="accent1"/>
          </a:fillRef>
          <a:effectRef idx="0">
            <a:schemeClr val="accent1"/>
          </a:effectRef>
          <a:fontRef idx="minor">
            <a:schemeClr val="tx1"/>
          </a:fontRef>
        </p:style>
      </p:cxnSp>
      <p:graphicFrame>
        <p:nvGraphicFramePr>
          <p:cNvPr id="46" name="Content Placeholder 7" descr="Pie Chart: Native American Students&#10;56.6% Graduated">
            <a:extLst>
              <a:ext uri="{FF2B5EF4-FFF2-40B4-BE49-F238E27FC236}">
                <a16:creationId xmlns:a16="http://schemas.microsoft.com/office/drawing/2014/main" id="{9E1FAC85-D685-4738-E186-125E644915CD}"/>
              </a:ext>
            </a:extLst>
          </p:cNvPr>
          <p:cNvGraphicFramePr>
            <a:graphicFrameLocks/>
          </p:cNvGraphicFramePr>
          <p:nvPr>
            <p:extLst>
              <p:ext uri="{D42A27DB-BD31-4B8C-83A1-F6EECF244321}">
                <p14:modId xmlns:p14="http://schemas.microsoft.com/office/powerpoint/2010/main" val="492033919"/>
              </p:ext>
            </p:extLst>
          </p:nvPr>
        </p:nvGraphicFramePr>
        <p:xfrm>
          <a:off x="8594417" y="2215731"/>
          <a:ext cx="3597583"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tangle 17">
            <a:extLst>
              <a:ext uri="{FF2B5EF4-FFF2-40B4-BE49-F238E27FC236}">
                <a16:creationId xmlns:a16="http://schemas.microsoft.com/office/drawing/2014/main" id="{F38FB78D-2414-0023-6D2A-3F9E284779D0}"/>
              </a:ext>
            </a:extLst>
          </p:cNvPr>
          <p:cNvSpPr>
            <a:spLocks noChangeArrowheads="1"/>
          </p:cNvSpPr>
          <p:nvPr/>
        </p:nvSpPr>
        <p:spPr bwMode="auto">
          <a:xfrm>
            <a:off x="9418510" y="4178140"/>
            <a:ext cx="772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56.6%</a:t>
            </a:r>
          </a:p>
        </p:txBody>
      </p:sp>
      <p:graphicFrame>
        <p:nvGraphicFramePr>
          <p:cNvPr id="36" name="Content Placeholder 7" descr="Pie Chart: All Students&#10;69% Graduated">
            <a:extLst>
              <a:ext uri="{FF2B5EF4-FFF2-40B4-BE49-F238E27FC236}">
                <a16:creationId xmlns:a16="http://schemas.microsoft.com/office/drawing/2014/main" id="{43B291FD-B113-D6CF-5A30-46F1851255AE}"/>
              </a:ext>
            </a:extLst>
          </p:cNvPr>
          <p:cNvGraphicFramePr>
            <a:graphicFrameLocks/>
          </p:cNvGraphicFramePr>
          <p:nvPr>
            <p:extLst>
              <p:ext uri="{D42A27DB-BD31-4B8C-83A1-F6EECF244321}">
                <p14:modId xmlns:p14="http://schemas.microsoft.com/office/powerpoint/2010/main" val="2046849084"/>
              </p:ext>
            </p:extLst>
          </p:nvPr>
        </p:nvGraphicFramePr>
        <p:xfrm>
          <a:off x="5232663" y="2215730"/>
          <a:ext cx="3597584" cy="3684589"/>
        </p:xfrm>
        <a:graphic>
          <a:graphicData uri="http://schemas.openxmlformats.org/drawingml/2006/chart">
            <c:chart xmlns:c="http://schemas.openxmlformats.org/drawingml/2006/chart" xmlns:r="http://schemas.openxmlformats.org/officeDocument/2006/relationships" r:id="rId4"/>
          </a:graphicData>
        </a:graphic>
      </p:graphicFrame>
      <p:sp>
        <p:nvSpPr>
          <p:cNvPr id="47" name="Rectangle 17">
            <a:extLst>
              <a:ext uri="{FF2B5EF4-FFF2-40B4-BE49-F238E27FC236}">
                <a16:creationId xmlns:a16="http://schemas.microsoft.com/office/drawing/2014/main" id="{834DB906-D778-DC18-57D4-CFA10BFC1DEB}"/>
              </a:ext>
            </a:extLst>
          </p:cNvPr>
          <p:cNvSpPr>
            <a:spLocks noChangeArrowheads="1"/>
          </p:cNvSpPr>
          <p:nvPr/>
        </p:nvSpPr>
        <p:spPr bwMode="auto">
          <a:xfrm>
            <a:off x="6175380" y="4178140"/>
            <a:ext cx="53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69%</a:t>
            </a:r>
          </a:p>
        </p:txBody>
      </p:sp>
      <p:sp>
        <p:nvSpPr>
          <p:cNvPr id="41" name="TextBox 40">
            <a:extLst>
              <a:ext uri="{FF2B5EF4-FFF2-40B4-BE49-F238E27FC236}">
                <a16:creationId xmlns:a16="http://schemas.microsoft.com/office/drawing/2014/main" id="{234DE6EF-F745-AD5F-002A-09D61D36B84E}"/>
              </a:ext>
            </a:extLst>
          </p:cNvPr>
          <p:cNvSpPr txBox="1"/>
          <p:nvPr/>
        </p:nvSpPr>
        <p:spPr>
          <a:xfrm>
            <a:off x="5600124" y="1645688"/>
            <a:ext cx="6591876" cy="400110"/>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Students living in El Paso County</a:t>
            </a:r>
            <a:endParaRPr lang="ru-RU" sz="20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38" name="Rectangle 13">
            <a:extLst>
              <a:ext uri="{FF2B5EF4-FFF2-40B4-BE49-F238E27FC236}">
                <a16:creationId xmlns:a16="http://schemas.microsoft.com/office/drawing/2014/main" id="{D1634B75-4E9E-E9DD-05EF-072481211364}"/>
              </a:ext>
            </a:extLst>
          </p:cNvPr>
          <p:cNvSpPr>
            <a:spLocks noChangeArrowheads="1"/>
          </p:cNvSpPr>
          <p:nvPr/>
        </p:nvSpPr>
        <p:spPr bwMode="auto">
          <a:xfrm>
            <a:off x="5693720" y="1282284"/>
            <a:ext cx="6202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High School Graduation Rates</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grpSp>
        <p:nvGrpSpPr>
          <p:cNvPr id="53" name="Group 52">
            <a:extLst>
              <a:ext uri="{FF2B5EF4-FFF2-40B4-BE49-F238E27FC236}">
                <a16:creationId xmlns:a16="http://schemas.microsoft.com/office/drawing/2014/main" id="{774320D5-B1A5-1131-E7A9-9164FDE3F283}"/>
              </a:ext>
              <a:ext uri="{C183D7F6-B498-43B3-948B-1728B52AA6E4}">
                <adec:decorative xmlns:adec="http://schemas.microsoft.com/office/drawing/2017/decorative" val="1"/>
              </a:ext>
            </a:extLst>
          </p:cNvPr>
          <p:cNvGrpSpPr/>
          <p:nvPr/>
        </p:nvGrpSpPr>
        <p:grpSpPr>
          <a:xfrm>
            <a:off x="3372292" y="5575716"/>
            <a:ext cx="1815677" cy="346847"/>
            <a:chOff x="3372292" y="5575716"/>
            <a:chExt cx="1815677" cy="346847"/>
          </a:xfrm>
        </p:grpSpPr>
        <p:sp>
          <p:nvSpPr>
            <p:cNvPr id="136" name="Rectangle 17">
              <a:extLst>
                <a:ext uri="{FF2B5EF4-FFF2-40B4-BE49-F238E27FC236}">
                  <a16:creationId xmlns:a16="http://schemas.microsoft.com/office/drawing/2014/main" id="{499EF71D-A2FF-22A4-56C4-078D8EDE2377}"/>
                </a:ext>
              </a:extLst>
            </p:cNvPr>
            <p:cNvSpPr>
              <a:spLocks noChangeArrowheads="1"/>
            </p:cNvSpPr>
            <p:nvPr/>
          </p:nvSpPr>
          <p:spPr bwMode="auto">
            <a:xfrm>
              <a:off x="3560162" y="5628203"/>
              <a:ext cx="16278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rPr>
                <a:t>= </a:t>
              </a:r>
              <a:r>
                <a:rPr lang="en-US" altLang="ru-RU" sz="1600" b="1" dirty="0">
                  <a:solidFill>
                    <a:srgbClr val="9D1D55"/>
                  </a:solidFill>
                  <a:latin typeface="Montserrat SemiBold" panose="00000700000000000000" pitchFamily="50" charset="-52"/>
                  <a:ea typeface="Open Sans" panose="020B0606030504020204" pitchFamily="34" charset="0"/>
                  <a:cs typeface="Open Sans" panose="020B0606030504020204" pitchFamily="34" charset="0"/>
                </a:rPr>
                <a:t>~</a:t>
              </a:r>
              <a:r>
                <a:rPr kumimoji="0" lang="en-US" altLang="ru-RU" sz="1600" b="1" i="0" u="none" strike="noStrike" cap="none" normalizeH="0" baseline="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rPr>
                <a:t>500</a:t>
              </a:r>
              <a:r>
                <a:rPr kumimoji="0" lang="en-US" altLang="ru-RU" sz="1600" b="1" i="0" u="none" strike="noStrike" cap="none" normalizeH="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rPr>
                <a:t> people</a:t>
              </a:r>
              <a:endParaRPr kumimoji="0" lang="en-US" altLang="ru-RU" sz="1600" b="1" i="0" u="none" strike="noStrike" cap="none" normalizeH="0" baseline="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37" name="Freeform 118">
              <a:extLst>
                <a:ext uri="{FF2B5EF4-FFF2-40B4-BE49-F238E27FC236}">
                  <a16:creationId xmlns:a16="http://schemas.microsoft.com/office/drawing/2014/main" id="{426F1D64-8C5D-DC83-C43D-875ECC899344}"/>
                </a:ext>
              </a:extLst>
            </p:cNvPr>
            <p:cNvSpPr>
              <a:spLocks/>
            </p:cNvSpPr>
            <p:nvPr/>
          </p:nvSpPr>
          <p:spPr bwMode="auto">
            <a:xfrm>
              <a:off x="3372292" y="5670365"/>
              <a:ext cx="148281" cy="252198"/>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8" name="Oval 137">
              <a:extLst>
                <a:ext uri="{FF2B5EF4-FFF2-40B4-BE49-F238E27FC236}">
                  <a16:creationId xmlns:a16="http://schemas.microsoft.com/office/drawing/2014/main" id="{2F3B8233-771E-3E88-FFD7-473F5A43075C}"/>
                </a:ext>
              </a:extLst>
            </p:cNvPr>
            <p:cNvSpPr>
              <a:spLocks noChangeArrowheads="1"/>
            </p:cNvSpPr>
            <p:nvPr/>
          </p:nvSpPr>
          <p:spPr bwMode="auto">
            <a:xfrm>
              <a:off x="3408426" y="5575716"/>
              <a:ext cx="76012" cy="73356"/>
            </a:xfrm>
            <a:prstGeom prst="ellipse">
              <a:avLst/>
            </a:prstGeom>
            <a:solidFill>
              <a:srgbClr val="093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56" name="Group 55">
            <a:extLst>
              <a:ext uri="{FF2B5EF4-FFF2-40B4-BE49-F238E27FC236}">
                <a16:creationId xmlns:a16="http://schemas.microsoft.com/office/drawing/2014/main" id="{2C5CD1A3-9C6C-7DBC-4B83-927C23D31F5D}"/>
              </a:ext>
              <a:ext uri="{C183D7F6-B498-43B3-948B-1728B52AA6E4}">
                <adec:decorative xmlns:adec="http://schemas.microsoft.com/office/drawing/2017/decorative" val="1"/>
              </a:ext>
            </a:extLst>
          </p:cNvPr>
          <p:cNvGrpSpPr/>
          <p:nvPr/>
        </p:nvGrpSpPr>
        <p:grpSpPr>
          <a:xfrm>
            <a:off x="876197" y="3040138"/>
            <a:ext cx="1324367" cy="2170967"/>
            <a:chOff x="876197" y="3040138"/>
            <a:chExt cx="1324367" cy="2170967"/>
          </a:xfrm>
        </p:grpSpPr>
        <p:sp>
          <p:nvSpPr>
            <p:cNvPr id="3" name="Oval 2">
              <a:extLst>
                <a:ext uri="{FF2B5EF4-FFF2-40B4-BE49-F238E27FC236}">
                  <a16:creationId xmlns:a16="http://schemas.microsoft.com/office/drawing/2014/main" id="{2938FC5A-C177-AC8F-81E9-0A2D02FF0FD9}"/>
                </a:ext>
              </a:extLst>
            </p:cNvPr>
            <p:cNvSpPr>
              <a:spLocks noChangeAspect="1" noChangeArrowheads="1"/>
            </p:cNvSpPr>
            <p:nvPr/>
          </p:nvSpPr>
          <p:spPr bwMode="auto">
            <a:xfrm>
              <a:off x="989361" y="3832865"/>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4" name="Freeform 3">
              <a:extLst>
                <a:ext uri="{FF2B5EF4-FFF2-40B4-BE49-F238E27FC236}">
                  <a16:creationId xmlns:a16="http://schemas.microsoft.com/office/drawing/2014/main" id="{D71F836E-2F89-C0AE-2F6B-EE7BAD93A6E5}"/>
                </a:ext>
              </a:extLst>
            </p:cNvPr>
            <p:cNvSpPr>
              <a:spLocks noChangeAspect="1"/>
            </p:cNvSpPr>
            <p:nvPr/>
          </p:nvSpPr>
          <p:spPr bwMode="auto">
            <a:xfrm>
              <a:off x="876197" y="3979197"/>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7" name="Oval 6">
              <a:extLst>
                <a:ext uri="{FF2B5EF4-FFF2-40B4-BE49-F238E27FC236}">
                  <a16:creationId xmlns:a16="http://schemas.microsoft.com/office/drawing/2014/main" id="{2FB34DAC-7E22-E77C-82A3-946031FD4ABB}"/>
                </a:ext>
              </a:extLst>
            </p:cNvPr>
            <p:cNvSpPr>
              <a:spLocks noChangeAspect="1" noChangeArrowheads="1"/>
            </p:cNvSpPr>
            <p:nvPr/>
          </p:nvSpPr>
          <p:spPr bwMode="auto">
            <a:xfrm>
              <a:off x="1976913" y="3832865"/>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8" name="Freeform 7">
              <a:extLst>
                <a:ext uri="{FF2B5EF4-FFF2-40B4-BE49-F238E27FC236}">
                  <a16:creationId xmlns:a16="http://schemas.microsoft.com/office/drawing/2014/main" id="{009B761E-78A5-A6A2-87C0-5AC24400BBAA}"/>
                </a:ext>
              </a:extLst>
            </p:cNvPr>
            <p:cNvSpPr>
              <a:spLocks noChangeAspect="1"/>
            </p:cNvSpPr>
            <p:nvPr/>
          </p:nvSpPr>
          <p:spPr bwMode="auto">
            <a:xfrm>
              <a:off x="1863749" y="3979197"/>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9" name="Freeform 118">
              <a:extLst>
                <a:ext uri="{FF2B5EF4-FFF2-40B4-BE49-F238E27FC236}">
                  <a16:creationId xmlns:a16="http://schemas.microsoft.com/office/drawing/2014/main" id="{F6CEDAFB-2341-46F5-C12D-5456DD23EDDE}"/>
                </a:ext>
              </a:extLst>
            </p:cNvPr>
            <p:cNvSpPr>
              <a:spLocks noChangeAspect="1"/>
            </p:cNvSpPr>
            <p:nvPr/>
          </p:nvSpPr>
          <p:spPr bwMode="auto">
            <a:xfrm>
              <a:off x="1428383" y="3979776"/>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0" name="Oval 117">
              <a:extLst>
                <a:ext uri="{FF2B5EF4-FFF2-40B4-BE49-F238E27FC236}">
                  <a16:creationId xmlns:a16="http://schemas.microsoft.com/office/drawing/2014/main" id="{21C613C0-930E-4E03-AB2D-29039FA42757}"/>
                </a:ext>
              </a:extLst>
            </p:cNvPr>
            <p:cNvSpPr>
              <a:spLocks noChangeAspect="1" noChangeArrowheads="1"/>
            </p:cNvSpPr>
            <p:nvPr/>
          </p:nvSpPr>
          <p:spPr bwMode="auto">
            <a:xfrm>
              <a:off x="1501133" y="3823709"/>
              <a:ext cx="121253"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3" name="Oval 12">
              <a:extLst>
                <a:ext uri="{FF2B5EF4-FFF2-40B4-BE49-F238E27FC236}">
                  <a16:creationId xmlns:a16="http://schemas.microsoft.com/office/drawing/2014/main" id="{3BDB7AD6-B980-059F-B1FD-F632ACCD283B}"/>
                </a:ext>
              </a:extLst>
            </p:cNvPr>
            <p:cNvSpPr>
              <a:spLocks noChangeAspect="1" noChangeArrowheads="1"/>
            </p:cNvSpPr>
            <p:nvPr/>
          </p:nvSpPr>
          <p:spPr bwMode="auto">
            <a:xfrm>
              <a:off x="989361" y="4601322"/>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4" name="Freeform 13">
              <a:extLst>
                <a:ext uri="{FF2B5EF4-FFF2-40B4-BE49-F238E27FC236}">
                  <a16:creationId xmlns:a16="http://schemas.microsoft.com/office/drawing/2014/main" id="{1A90FB56-E99D-9E7A-4C2A-8269B55D7579}"/>
                </a:ext>
              </a:extLst>
            </p:cNvPr>
            <p:cNvSpPr>
              <a:spLocks noChangeAspect="1"/>
            </p:cNvSpPr>
            <p:nvPr/>
          </p:nvSpPr>
          <p:spPr bwMode="auto">
            <a:xfrm>
              <a:off x="876197" y="4747654"/>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17" name="Oval 16">
              <a:extLst>
                <a:ext uri="{FF2B5EF4-FFF2-40B4-BE49-F238E27FC236}">
                  <a16:creationId xmlns:a16="http://schemas.microsoft.com/office/drawing/2014/main" id="{2096BE59-0D6F-BCFA-C1A7-9BEC22D2100F}"/>
                </a:ext>
              </a:extLst>
            </p:cNvPr>
            <p:cNvSpPr>
              <a:spLocks noChangeAspect="1" noChangeArrowheads="1"/>
            </p:cNvSpPr>
            <p:nvPr/>
          </p:nvSpPr>
          <p:spPr bwMode="auto">
            <a:xfrm>
              <a:off x="1976913" y="4601322"/>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8" name="Freeform 17">
              <a:extLst>
                <a:ext uri="{FF2B5EF4-FFF2-40B4-BE49-F238E27FC236}">
                  <a16:creationId xmlns:a16="http://schemas.microsoft.com/office/drawing/2014/main" id="{8C2EC118-74BD-48B2-DB9B-5ADA3B6DD0E8}"/>
                </a:ext>
              </a:extLst>
            </p:cNvPr>
            <p:cNvSpPr>
              <a:spLocks noChangeAspect="1"/>
            </p:cNvSpPr>
            <p:nvPr/>
          </p:nvSpPr>
          <p:spPr bwMode="auto">
            <a:xfrm>
              <a:off x="1863749" y="4747654"/>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19" name="Freeform 118">
              <a:extLst>
                <a:ext uri="{FF2B5EF4-FFF2-40B4-BE49-F238E27FC236}">
                  <a16:creationId xmlns:a16="http://schemas.microsoft.com/office/drawing/2014/main" id="{5FC893A8-A49A-FEE8-44E6-3C043BD31BF5}"/>
                </a:ext>
              </a:extLst>
            </p:cNvPr>
            <p:cNvSpPr>
              <a:spLocks noChangeAspect="1"/>
            </p:cNvSpPr>
            <p:nvPr/>
          </p:nvSpPr>
          <p:spPr bwMode="auto">
            <a:xfrm>
              <a:off x="1428383" y="4748233"/>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20" name="Oval 117">
              <a:extLst>
                <a:ext uri="{FF2B5EF4-FFF2-40B4-BE49-F238E27FC236}">
                  <a16:creationId xmlns:a16="http://schemas.microsoft.com/office/drawing/2014/main" id="{31D29257-9966-3686-0A45-2A5C0073C773}"/>
                </a:ext>
              </a:extLst>
            </p:cNvPr>
            <p:cNvSpPr>
              <a:spLocks noChangeAspect="1" noChangeArrowheads="1"/>
            </p:cNvSpPr>
            <p:nvPr/>
          </p:nvSpPr>
          <p:spPr bwMode="auto">
            <a:xfrm>
              <a:off x="1501133" y="4592166"/>
              <a:ext cx="121253"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83" name="Freeform 118">
              <a:extLst>
                <a:ext uri="{FF2B5EF4-FFF2-40B4-BE49-F238E27FC236}">
                  <a16:creationId xmlns:a16="http://schemas.microsoft.com/office/drawing/2014/main" id="{EB15FF8C-9288-5C14-307B-25E7B909267A}"/>
                </a:ext>
              </a:extLst>
            </p:cNvPr>
            <p:cNvSpPr>
              <a:spLocks noChangeAspect="1"/>
            </p:cNvSpPr>
            <p:nvPr/>
          </p:nvSpPr>
          <p:spPr bwMode="auto">
            <a:xfrm>
              <a:off x="1428383" y="3196205"/>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4" name="Oval 117">
              <a:extLst>
                <a:ext uri="{FF2B5EF4-FFF2-40B4-BE49-F238E27FC236}">
                  <a16:creationId xmlns:a16="http://schemas.microsoft.com/office/drawing/2014/main" id="{BBAD8D90-68B8-7483-531A-F936053CE694}"/>
                </a:ext>
              </a:extLst>
            </p:cNvPr>
            <p:cNvSpPr>
              <a:spLocks noChangeAspect="1" noChangeArrowheads="1"/>
            </p:cNvSpPr>
            <p:nvPr/>
          </p:nvSpPr>
          <p:spPr bwMode="auto">
            <a:xfrm>
              <a:off x="1501133" y="3040138"/>
              <a:ext cx="121253"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grpSp>
      <p:grpSp>
        <p:nvGrpSpPr>
          <p:cNvPr id="57" name="Group 56">
            <a:extLst>
              <a:ext uri="{FF2B5EF4-FFF2-40B4-BE49-F238E27FC236}">
                <a16:creationId xmlns:a16="http://schemas.microsoft.com/office/drawing/2014/main" id="{3020604F-EC57-B8D8-348B-1C45120B76D4}"/>
              </a:ext>
              <a:ext uri="{C183D7F6-B498-43B3-948B-1728B52AA6E4}">
                <adec:decorative xmlns:adec="http://schemas.microsoft.com/office/drawing/2017/decorative" val="1"/>
              </a:ext>
            </a:extLst>
          </p:cNvPr>
          <p:cNvGrpSpPr/>
          <p:nvPr/>
        </p:nvGrpSpPr>
        <p:grpSpPr>
          <a:xfrm>
            <a:off x="435755" y="2275994"/>
            <a:ext cx="2215759" cy="3702989"/>
            <a:chOff x="435755" y="2275994"/>
            <a:chExt cx="2215759" cy="3702989"/>
          </a:xfrm>
        </p:grpSpPr>
        <p:sp>
          <p:nvSpPr>
            <p:cNvPr id="81" name="Oval 80">
              <a:extLst>
                <a:ext uri="{FF2B5EF4-FFF2-40B4-BE49-F238E27FC236}">
                  <a16:creationId xmlns:a16="http://schemas.microsoft.com/office/drawing/2014/main" id="{2F644AB6-2AB6-3C97-3A90-7E9241F6270B}"/>
                </a:ext>
              </a:extLst>
            </p:cNvPr>
            <p:cNvSpPr>
              <a:spLocks noChangeAspect="1" noChangeArrowheads="1"/>
            </p:cNvSpPr>
            <p:nvPr/>
          </p:nvSpPr>
          <p:spPr bwMode="auto">
            <a:xfrm>
              <a:off x="1976913" y="3049294"/>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p>
          </p:txBody>
        </p:sp>
        <p:sp>
          <p:nvSpPr>
            <p:cNvPr id="82" name="Freeform 81">
              <a:extLst>
                <a:ext uri="{FF2B5EF4-FFF2-40B4-BE49-F238E27FC236}">
                  <a16:creationId xmlns:a16="http://schemas.microsoft.com/office/drawing/2014/main" id="{2F58D63C-3CE3-870D-9A16-824BFDBC115C}"/>
                </a:ext>
              </a:extLst>
            </p:cNvPr>
            <p:cNvSpPr>
              <a:spLocks noChangeAspect="1"/>
            </p:cNvSpPr>
            <p:nvPr/>
          </p:nvSpPr>
          <p:spPr bwMode="auto">
            <a:xfrm>
              <a:off x="1863749" y="3195626"/>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54" name="Oval 53">
              <a:extLst>
                <a:ext uri="{FF2B5EF4-FFF2-40B4-BE49-F238E27FC236}">
                  <a16:creationId xmlns:a16="http://schemas.microsoft.com/office/drawing/2014/main" id="{621BC0DD-424A-4C74-BDFE-296D2BA7562C}"/>
                </a:ext>
              </a:extLst>
            </p:cNvPr>
            <p:cNvSpPr>
              <a:spLocks noChangeAspect="1" noChangeArrowheads="1"/>
            </p:cNvSpPr>
            <p:nvPr/>
          </p:nvSpPr>
          <p:spPr bwMode="auto">
            <a:xfrm>
              <a:off x="984285" y="2285150"/>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55" name="Freeform 54">
              <a:extLst>
                <a:ext uri="{FF2B5EF4-FFF2-40B4-BE49-F238E27FC236}">
                  <a16:creationId xmlns:a16="http://schemas.microsoft.com/office/drawing/2014/main" id="{856ABA35-413C-F6E8-579B-A264F686BC44}"/>
                </a:ext>
              </a:extLst>
            </p:cNvPr>
            <p:cNvSpPr>
              <a:spLocks noChangeAspect="1"/>
            </p:cNvSpPr>
            <p:nvPr/>
          </p:nvSpPr>
          <p:spPr bwMode="auto">
            <a:xfrm>
              <a:off x="871121" y="242716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59" name="Freeform 118">
              <a:extLst>
                <a:ext uri="{FF2B5EF4-FFF2-40B4-BE49-F238E27FC236}">
                  <a16:creationId xmlns:a16="http://schemas.microsoft.com/office/drawing/2014/main" id="{642F4486-4364-F29D-C434-22FF479BA3DD}"/>
                </a:ext>
              </a:extLst>
            </p:cNvPr>
            <p:cNvSpPr>
              <a:spLocks noChangeAspect="1"/>
            </p:cNvSpPr>
            <p:nvPr/>
          </p:nvSpPr>
          <p:spPr bwMode="auto">
            <a:xfrm>
              <a:off x="435755" y="242774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60" name="Oval 117">
              <a:extLst>
                <a:ext uri="{FF2B5EF4-FFF2-40B4-BE49-F238E27FC236}">
                  <a16:creationId xmlns:a16="http://schemas.microsoft.com/office/drawing/2014/main" id="{20E4B68E-243C-5FF7-9BE5-137E4D65DE25}"/>
                </a:ext>
              </a:extLst>
            </p:cNvPr>
            <p:cNvSpPr>
              <a:spLocks noChangeAspect="1" noChangeArrowheads="1"/>
            </p:cNvSpPr>
            <p:nvPr/>
          </p:nvSpPr>
          <p:spPr bwMode="auto">
            <a:xfrm>
              <a:off x="508505" y="2275994"/>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1" name="Oval 60">
              <a:extLst>
                <a:ext uri="{FF2B5EF4-FFF2-40B4-BE49-F238E27FC236}">
                  <a16:creationId xmlns:a16="http://schemas.microsoft.com/office/drawing/2014/main" id="{01EEAFF1-046D-B3FA-5B4E-4574373FE1FF}"/>
                </a:ext>
              </a:extLst>
            </p:cNvPr>
            <p:cNvSpPr>
              <a:spLocks noChangeAspect="1" noChangeArrowheads="1"/>
            </p:cNvSpPr>
            <p:nvPr/>
          </p:nvSpPr>
          <p:spPr bwMode="auto">
            <a:xfrm>
              <a:off x="1971837" y="2285150"/>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2" name="Freeform 61">
              <a:extLst>
                <a:ext uri="{FF2B5EF4-FFF2-40B4-BE49-F238E27FC236}">
                  <a16:creationId xmlns:a16="http://schemas.microsoft.com/office/drawing/2014/main" id="{718EE34D-86A3-0AD8-92D1-B01039487CE0}"/>
                </a:ext>
              </a:extLst>
            </p:cNvPr>
            <p:cNvSpPr>
              <a:spLocks noChangeAspect="1"/>
            </p:cNvSpPr>
            <p:nvPr/>
          </p:nvSpPr>
          <p:spPr bwMode="auto">
            <a:xfrm>
              <a:off x="1858673" y="242716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63" name="Freeform 118">
              <a:extLst>
                <a:ext uri="{FF2B5EF4-FFF2-40B4-BE49-F238E27FC236}">
                  <a16:creationId xmlns:a16="http://schemas.microsoft.com/office/drawing/2014/main" id="{CEAE6AA0-8AF6-4D6B-8224-0B7E8F63CC24}"/>
                </a:ext>
              </a:extLst>
            </p:cNvPr>
            <p:cNvSpPr>
              <a:spLocks noChangeAspect="1"/>
            </p:cNvSpPr>
            <p:nvPr/>
          </p:nvSpPr>
          <p:spPr bwMode="auto">
            <a:xfrm>
              <a:off x="1423307" y="242774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4" name="Oval 117">
              <a:extLst>
                <a:ext uri="{FF2B5EF4-FFF2-40B4-BE49-F238E27FC236}">
                  <a16:creationId xmlns:a16="http://schemas.microsoft.com/office/drawing/2014/main" id="{31446CBE-FDEE-0A32-1943-EE48A7284D23}"/>
                </a:ext>
              </a:extLst>
            </p:cNvPr>
            <p:cNvSpPr>
              <a:spLocks noChangeAspect="1" noChangeArrowheads="1"/>
            </p:cNvSpPr>
            <p:nvPr/>
          </p:nvSpPr>
          <p:spPr bwMode="auto">
            <a:xfrm>
              <a:off x="1496057" y="2275994"/>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5" name="Freeform 118">
              <a:extLst>
                <a:ext uri="{FF2B5EF4-FFF2-40B4-BE49-F238E27FC236}">
                  <a16:creationId xmlns:a16="http://schemas.microsoft.com/office/drawing/2014/main" id="{BFA02310-7E3B-6E39-22BD-1EFB5A76141D}"/>
                </a:ext>
              </a:extLst>
            </p:cNvPr>
            <p:cNvSpPr>
              <a:spLocks noChangeAspect="1"/>
            </p:cNvSpPr>
            <p:nvPr/>
          </p:nvSpPr>
          <p:spPr bwMode="auto">
            <a:xfrm>
              <a:off x="2374290" y="2429061"/>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6" name="Oval 117">
              <a:extLst>
                <a:ext uri="{FF2B5EF4-FFF2-40B4-BE49-F238E27FC236}">
                  <a16:creationId xmlns:a16="http://schemas.microsoft.com/office/drawing/2014/main" id="{612B89BF-AE3E-23E5-B3AB-F71A9C0B6BA3}"/>
                </a:ext>
              </a:extLst>
            </p:cNvPr>
            <p:cNvSpPr>
              <a:spLocks noChangeAspect="1" noChangeArrowheads="1"/>
            </p:cNvSpPr>
            <p:nvPr/>
          </p:nvSpPr>
          <p:spPr bwMode="auto">
            <a:xfrm>
              <a:off x="2447033" y="2275994"/>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77" name="Oval 76">
              <a:extLst>
                <a:ext uri="{FF2B5EF4-FFF2-40B4-BE49-F238E27FC236}">
                  <a16:creationId xmlns:a16="http://schemas.microsoft.com/office/drawing/2014/main" id="{F2DCD21E-2CB1-F081-FFAB-EA2BCAF5CDF8}"/>
                </a:ext>
              </a:extLst>
            </p:cNvPr>
            <p:cNvSpPr>
              <a:spLocks noChangeAspect="1" noChangeArrowheads="1"/>
            </p:cNvSpPr>
            <p:nvPr/>
          </p:nvSpPr>
          <p:spPr bwMode="auto">
            <a:xfrm>
              <a:off x="989361" y="3049294"/>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78" name="Freeform 77">
              <a:extLst>
                <a:ext uri="{FF2B5EF4-FFF2-40B4-BE49-F238E27FC236}">
                  <a16:creationId xmlns:a16="http://schemas.microsoft.com/office/drawing/2014/main" id="{6B8C687A-6806-0C94-8FF3-E276360BA9F0}"/>
                </a:ext>
              </a:extLst>
            </p:cNvPr>
            <p:cNvSpPr>
              <a:spLocks noChangeAspect="1"/>
            </p:cNvSpPr>
            <p:nvPr/>
          </p:nvSpPr>
          <p:spPr bwMode="auto">
            <a:xfrm>
              <a:off x="876197" y="3195626"/>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79" name="Freeform 118">
              <a:extLst>
                <a:ext uri="{FF2B5EF4-FFF2-40B4-BE49-F238E27FC236}">
                  <a16:creationId xmlns:a16="http://schemas.microsoft.com/office/drawing/2014/main" id="{0E2C40E9-86C5-F402-7506-A7FDC830598E}"/>
                </a:ext>
              </a:extLst>
            </p:cNvPr>
            <p:cNvSpPr>
              <a:spLocks noChangeAspect="1"/>
            </p:cNvSpPr>
            <p:nvPr/>
          </p:nvSpPr>
          <p:spPr bwMode="auto">
            <a:xfrm>
              <a:off x="440831" y="3196205"/>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0" name="Oval 117">
              <a:extLst>
                <a:ext uri="{FF2B5EF4-FFF2-40B4-BE49-F238E27FC236}">
                  <a16:creationId xmlns:a16="http://schemas.microsoft.com/office/drawing/2014/main" id="{2792EC5D-DBEE-9780-6DF6-8F60F3C2D48C}"/>
                </a:ext>
              </a:extLst>
            </p:cNvPr>
            <p:cNvSpPr>
              <a:spLocks noChangeAspect="1" noChangeArrowheads="1"/>
            </p:cNvSpPr>
            <p:nvPr/>
          </p:nvSpPr>
          <p:spPr bwMode="auto">
            <a:xfrm>
              <a:off x="513581" y="3040138"/>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5" name="Freeform 118">
              <a:extLst>
                <a:ext uri="{FF2B5EF4-FFF2-40B4-BE49-F238E27FC236}">
                  <a16:creationId xmlns:a16="http://schemas.microsoft.com/office/drawing/2014/main" id="{084ACE9A-F9F8-6EAE-AAB1-61533CC29AE4}"/>
                </a:ext>
              </a:extLst>
            </p:cNvPr>
            <p:cNvSpPr>
              <a:spLocks noChangeAspect="1"/>
            </p:cNvSpPr>
            <p:nvPr/>
          </p:nvSpPr>
          <p:spPr bwMode="auto">
            <a:xfrm>
              <a:off x="2379366" y="319751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6" name="Oval 117">
              <a:extLst>
                <a:ext uri="{FF2B5EF4-FFF2-40B4-BE49-F238E27FC236}">
                  <a16:creationId xmlns:a16="http://schemas.microsoft.com/office/drawing/2014/main" id="{1B32BAE9-1F0E-5276-B6DB-91541D7FDC0E}"/>
                </a:ext>
              </a:extLst>
            </p:cNvPr>
            <p:cNvSpPr>
              <a:spLocks noChangeAspect="1" noChangeArrowheads="1"/>
            </p:cNvSpPr>
            <p:nvPr/>
          </p:nvSpPr>
          <p:spPr bwMode="auto">
            <a:xfrm>
              <a:off x="2452109" y="3040138"/>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5" name="Freeform 118">
              <a:extLst>
                <a:ext uri="{FF2B5EF4-FFF2-40B4-BE49-F238E27FC236}">
                  <a16:creationId xmlns:a16="http://schemas.microsoft.com/office/drawing/2014/main" id="{6E410E64-4C66-B358-1A6B-2F8AFEF835C1}"/>
                </a:ext>
              </a:extLst>
            </p:cNvPr>
            <p:cNvSpPr>
              <a:spLocks noChangeAspect="1"/>
            </p:cNvSpPr>
            <p:nvPr/>
          </p:nvSpPr>
          <p:spPr bwMode="auto">
            <a:xfrm>
              <a:off x="440831" y="3979776"/>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 name="Oval 117">
              <a:extLst>
                <a:ext uri="{FF2B5EF4-FFF2-40B4-BE49-F238E27FC236}">
                  <a16:creationId xmlns:a16="http://schemas.microsoft.com/office/drawing/2014/main" id="{4417BCCF-80A4-88D6-708B-0298114FE5DF}"/>
                </a:ext>
              </a:extLst>
            </p:cNvPr>
            <p:cNvSpPr>
              <a:spLocks noChangeAspect="1" noChangeArrowheads="1"/>
            </p:cNvSpPr>
            <p:nvPr/>
          </p:nvSpPr>
          <p:spPr bwMode="auto">
            <a:xfrm>
              <a:off x="513581" y="3823709"/>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1" name="Freeform 118">
              <a:extLst>
                <a:ext uri="{FF2B5EF4-FFF2-40B4-BE49-F238E27FC236}">
                  <a16:creationId xmlns:a16="http://schemas.microsoft.com/office/drawing/2014/main" id="{0ACC3BAA-3A80-683C-EFF9-2BE3DFB0298F}"/>
                </a:ext>
              </a:extLst>
            </p:cNvPr>
            <p:cNvSpPr>
              <a:spLocks noChangeAspect="1"/>
            </p:cNvSpPr>
            <p:nvPr/>
          </p:nvSpPr>
          <p:spPr bwMode="auto">
            <a:xfrm>
              <a:off x="2379366" y="3981089"/>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2" name="Oval 117">
              <a:extLst>
                <a:ext uri="{FF2B5EF4-FFF2-40B4-BE49-F238E27FC236}">
                  <a16:creationId xmlns:a16="http://schemas.microsoft.com/office/drawing/2014/main" id="{B40161EA-BEE3-BD11-81D4-D0A5B54FF5B3}"/>
                </a:ext>
              </a:extLst>
            </p:cNvPr>
            <p:cNvSpPr>
              <a:spLocks noChangeAspect="1" noChangeArrowheads="1"/>
            </p:cNvSpPr>
            <p:nvPr/>
          </p:nvSpPr>
          <p:spPr bwMode="auto">
            <a:xfrm>
              <a:off x="2452109" y="3823709"/>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5" name="Freeform 118">
              <a:extLst>
                <a:ext uri="{FF2B5EF4-FFF2-40B4-BE49-F238E27FC236}">
                  <a16:creationId xmlns:a16="http://schemas.microsoft.com/office/drawing/2014/main" id="{A0AC3A72-B2FC-8D39-D946-C8BAC1A8FDF2}"/>
                </a:ext>
              </a:extLst>
            </p:cNvPr>
            <p:cNvSpPr>
              <a:spLocks noChangeAspect="1"/>
            </p:cNvSpPr>
            <p:nvPr/>
          </p:nvSpPr>
          <p:spPr bwMode="auto">
            <a:xfrm>
              <a:off x="440831" y="4748233"/>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6" name="Oval 117">
              <a:extLst>
                <a:ext uri="{FF2B5EF4-FFF2-40B4-BE49-F238E27FC236}">
                  <a16:creationId xmlns:a16="http://schemas.microsoft.com/office/drawing/2014/main" id="{DE220ACA-33DC-BED6-20C7-0885FCC61F2F}"/>
                </a:ext>
              </a:extLst>
            </p:cNvPr>
            <p:cNvSpPr>
              <a:spLocks noChangeAspect="1" noChangeArrowheads="1"/>
            </p:cNvSpPr>
            <p:nvPr/>
          </p:nvSpPr>
          <p:spPr bwMode="auto">
            <a:xfrm>
              <a:off x="513581" y="4592166"/>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21" name="Freeform 118">
              <a:extLst>
                <a:ext uri="{FF2B5EF4-FFF2-40B4-BE49-F238E27FC236}">
                  <a16:creationId xmlns:a16="http://schemas.microsoft.com/office/drawing/2014/main" id="{0B66880D-C144-0F09-5499-29D633E37E85}"/>
                </a:ext>
              </a:extLst>
            </p:cNvPr>
            <p:cNvSpPr>
              <a:spLocks noChangeAspect="1"/>
            </p:cNvSpPr>
            <p:nvPr/>
          </p:nvSpPr>
          <p:spPr bwMode="auto">
            <a:xfrm>
              <a:off x="2379366" y="4749546"/>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22" name="Oval 117">
              <a:extLst>
                <a:ext uri="{FF2B5EF4-FFF2-40B4-BE49-F238E27FC236}">
                  <a16:creationId xmlns:a16="http://schemas.microsoft.com/office/drawing/2014/main" id="{1C63A2D7-ACC8-8D1C-BF4D-B6E87B58CFAC}"/>
                </a:ext>
              </a:extLst>
            </p:cNvPr>
            <p:cNvSpPr>
              <a:spLocks noChangeAspect="1" noChangeArrowheads="1"/>
            </p:cNvSpPr>
            <p:nvPr/>
          </p:nvSpPr>
          <p:spPr bwMode="auto">
            <a:xfrm>
              <a:off x="2452109" y="4592166"/>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33" name="Oval 32">
              <a:extLst>
                <a:ext uri="{FF2B5EF4-FFF2-40B4-BE49-F238E27FC236}">
                  <a16:creationId xmlns:a16="http://schemas.microsoft.com/office/drawing/2014/main" id="{88A22F9C-7950-12FB-3566-CD6A5111FAAB}"/>
                </a:ext>
              </a:extLst>
            </p:cNvPr>
            <p:cNvSpPr>
              <a:spLocks noChangeAspect="1" noChangeArrowheads="1"/>
            </p:cNvSpPr>
            <p:nvPr/>
          </p:nvSpPr>
          <p:spPr bwMode="auto">
            <a:xfrm>
              <a:off x="989361" y="5367887"/>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34" name="Freeform 33">
              <a:extLst>
                <a:ext uri="{FF2B5EF4-FFF2-40B4-BE49-F238E27FC236}">
                  <a16:creationId xmlns:a16="http://schemas.microsoft.com/office/drawing/2014/main" id="{61C8DD50-31DE-91C1-AB19-8EBC212A616C}"/>
                </a:ext>
              </a:extLst>
            </p:cNvPr>
            <p:cNvSpPr>
              <a:spLocks noChangeAspect="1"/>
            </p:cNvSpPr>
            <p:nvPr/>
          </p:nvSpPr>
          <p:spPr bwMode="auto">
            <a:xfrm>
              <a:off x="876197" y="551421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35" name="Freeform 118">
              <a:extLst>
                <a:ext uri="{FF2B5EF4-FFF2-40B4-BE49-F238E27FC236}">
                  <a16:creationId xmlns:a16="http://schemas.microsoft.com/office/drawing/2014/main" id="{658C819A-22E4-C567-A4C6-70A486018F90}"/>
                </a:ext>
              </a:extLst>
            </p:cNvPr>
            <p:cNvSpPr>
              <a:spLocks noChangeAspect="1"/>
            </p:cNvSpPr>
            <p:nvPr/>
          </p:nvSpPr>
          <p:spPr bwMode="auto">
            <a:xfrm>
              <a:off x="440831" y="551479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39" name="Oval 117">
              <a:extLst>
                <a:ext uri="{FF2B5EF4-FFF2-40B4-BE49-F238E27FC236}">
                  <a16:creationId xmlns:a16="http://schemas.microsoft.com/office/drawing/2014/main" id="{1B5F8F13-86BB-8208-6901-B1ACB042B784}"/>
                </a:ext>
              </a:extLst>
            </p:cNvPr>
            <p:cNvSpPr>
              <a:spLocks noChangeAspect="1" noChangeArrowheads="1"/>
            </p:cNvSpPr>
            <p:nvPr/>
          </p:nvSpPr>
          <p:spPr bwMode="auto">
            <a:xfrm>
              <a:off x="513581" y="5358731"/>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0" name="Oval 39">
              <a:extLst>
                <a:ext uri="{FF2B5EF4-FFF2-40B4-BE49-F238E27FC236}">
                  <a16:creationId xmlns:a16="http://schemas.microsoft.com/office/drawing/2014/main" id="{A52603D9-B341-D5EB-8986-DC2EBCF4B454}"/>
                </a:ext>
              </a:extLst>
            </p:cNvPr>
            <p:cNvSpPr>
              <a:spLocks noChangeAspect="1" noChangeArrowheads="1"/>
            </p:cNvSpPr>
            <p:nvPr/>
          </p:nvSpPr>
          <p:spPr bwMode="auto">
            <a:xfrm>
              <a:off x="1976913" y="5367887"/>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2" name="Freeform 41">
              <a:extLst>
                <a:ext uri="{FF2B5EF4-FFF2-40B4-BE49-F238E27FC236}">
                  <a16:creationId xmlns:a16="http://schemas.microsoft.com/office/drawing/2014/main" id="{AE3E0C76-6240-5779-E67F-7EC5FEE92AE9}"/>
                </a:ext>
              </a:extLst>
            </p:cNvPr>
            <p:cNvSpPr>
              <a:spLocks noChangeAspect="1"/>
            </p:cNvSpPr>
            <p:nvPr/>
          </p:nvSpPr>
          <p:spPr bwMode="auto">
            <a:xfrm>
              <a:off x="1863749" y="551421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43" name="Freeform 118">
              <a:extLst>
                <a:ext uri="{FF2B5EF4-FFF2-40B4-BE49-F238E27FC236}">
                  <a16:creationId xmlns:a16="http://schemas.microsoft.com/office/drawing/2014/main" id="{048F7A3D-2EF2-77E3-8069-7481E47ADE2D}"/>
                </a:ext>
              </a:extLst>
            </p:cNvPr>
            <p:cNvSpPr>
              <a:spLocks noChangeAspect="1"/>
            </p:cNvSpPr>
            <p:nvPr/>
          </p:nvSpPr>
          <p:spPr bwMode="auto">
            <a:xfrm>
              <a:off x="1428383" y="551479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4" name="Oval 117">
              <a:extLst>
                <a:ext uri="{FF2B5EF4-FFF2-40B4-BE49-F238E27FC236}">
                  <a16:creationId xmlns:a16="http://schemas.microsoft.com/office/drawing/2014/main" id="{FB8372D9-BCDB-EFD3-2E1F-E5B0B641AE21}"/>
                </a:ext>
              </a:extLst>
            </p:cNvPr>
            <p:cNvSpPr>
              <a:spLocks noChangeAspect="1" noChangeArrowheads="1"/>
            </p:cNvSpPr>
            <p:nvPr/>
          </p:nvSpPr>
          <p:spPr bwMode="auto">
            <a:xfrm>
              <a:off x="1501133" y="5358731"/>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5" name="Freeform 118">
              <a:extLst>
                <a:ext uri="{FF2B5EF4-FFF2-40B4-BE49-F238E27FC236}">
                  <a16:creationId xmlns:a16="http://schemas.microsoft.com/office/drawing/2014/main" id="{0113D4E1-FD03-2519-0C03-BF44FFC5D5B6}"/>
                </a:ext>
              </a:extLst>
            </p:cNvPr>
            <p:cNvSpPr>
              <a:spLocks noChangeAspect="1"/>
            </p:cNvSpPr>
            <p:nvPr/>
          </p:nvSpPr>
          <p:spPr bwMode="auto">
            <a:xfrm>
              <a:off x="2379366" y="5516111"/>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9" name="Oval 117">
              <a:extLst>
                <a:ext uri="{FF2B5EF4-FFF2-40B4-BE49-F238E27FC236}">
                  <a16:creationId xmlns:a16="http://schemas.microsoft.com/office/drawing/2014/main" id="{5561103C-D9BE-0862-86B5-AFAEA9E96B20}"/>
                </a:ext>
              </a:extLst>
            </p:cNvPr>
            <p:cNvSpPr>
              <a:spLocks noChangeAspect="1" noChangeArrowheads="1"/>
            </p:cNvSpPr>
            <p:nvPr/>
          </p:nvSpPr>
          <p:spPr bwMode="auto">
            <a:xfrm>
              <a:off x="2452109" y="5358731"/>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grpSp>
      <p:sp>
        <p:nvSpPr>
          <p:cNvPr id="132" name="TextBox 131">
            <a:extLst>
              <a:ext uri="{FF2B5EF4-FFF2-40B4-BE49-F238E27FC236}">
                <a16:creationId xmlns:a16="http://schemas.microsoft.com/office/drawing/2014/main" id="{CB7D362D-EF71-CC47-111F-40857A4C8326}"/>
              </a:ext>
            </a:extLst>
          </p:cNvPr>
          <p:cNvSpPr txBox="1"/>
          <p:nvPr/>
        </p:nvSpPr>
        <p:spPr>
          <a:xfrm>
            <a:off x="2874323" y="3126010"/>
            <a:ext cx="2547146" cy="1077218"/>
          </a:xfrm>
          <a:prstGeom prst="rect">
            <a:avLst/>
          </a:prstGeom>
          <a:noFill/>
        </p:spPr>
        <p:txBody>
          <a:bodyPr wrap="square" rtlCol="0">
            <a:spAutoFit/>
          </a:bodyPr>
          <a:lstStyle/>
          <a:p>
            <a: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t>3,525 Native Americans have reported to living </a:t>
            </a:r>
            <a:b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br>
            <a: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t>in poverty in El Paso </a:t>
            </a:r>
            <a:b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br>
            <a: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t>County in 2023.</a:t>
            </a:r>
          </a:p>
        </p:txBody>
      </p:sp>
      <p:sp>
        <p:nvSpPr>
          <p:cNvPr id="131" name="TextBox 130">
            <a:extLst>
              <a:ext uri="{FF2B5EF4-FFF2-40B4-BE49-F238E27FC236}">
                <a16:creationId xmlns:a16="http://schemas.microsoft.com/office/drawing/2014/main" id="{6AC538B5-D65E-AACE-A2A2-B275ABDB959C}"/>
              </a:ext>
            </a:extLst>
          </p:cNvPr>
          <p:cNvSpPr txBox="1"/>
          <p:nvPr/>
        </p:nvSpPr>
        <p:spPr>
          <a:xfrm>
            <a:off x="2880853" y="2334969"/>
            <a:ext cx="2547146" cy="830997"/>
          </a:xfrm>
          <a:prstGeom prst="rect">
            <a:avLst/>
          </a:prstGeom>
          <a:noFill/>
        </p:spPr>
        <p:txBody>
          <a:bodyPr wrap="square" rtlCol="0">
            <a:spAutoFit/>
          </a:bodyPr>
          <a:lstStyle/>
          <a:p>
            <a:r>
              <a:rPr lang="en-US" sz="2400" b="1" dirty="0">
                <a:solidFill>
                  <a:srgbClr val="DB4326"/>
                </a:solidFill>
                <a:latin typeface="Source Sans 3" panose="020B0303030403020204" pitchFamily="34" charset="0"/>
                <a:ea typeface="Open Sans" panose="020B0606030504020204" pitchFamily="34" charset="0"/>
                <a:cs typeface="Open Sans" panose="020B0606030504020204" pitchFamily="34" charset="0"/>
              </a:rPr>
              <a:t>27.9 % of N.A.</a:t>
            </a:r>
          </a:p>
          <a:p>
            <a:r>
              <a:rPr lang="en-US" sz="2400" b="1" dirty="0">
                <a:solidFill>
                  <a:srgbClr val="DB4326"/>
                </a:solidFill>
                <a:latin typeface="Source Sans 3" panose="020B0303030403020204" pitchFamily="34" charset="0"/>
                <a:ea typeface="Open Sans" panose="020B0606030504020204" pitchFamily="34" charset="0"/>
                <a:cs typeface="Open Sans" panose="020B0606030504020204" pitchFamily="34" charset="0"/>
              </a:rPr>
              <a:t>live in poverty</a:t>
            </a:r>
            <a:endParaRPr lang="ru-RU" sz="2400" b="1" dirty="0">
              <a:solidFill>
                <a:srgbClr val="DB4326"/>
              </a:solidFill>
              <a:latin typeface="Source Sans 3" panose="020B0303030403020204" pitchFamily="34" charset="0"/>
              <a:ea typeface="Open Sans" panose="020B0606030504020204" pitchFamily="34" charset="0"/>
              <a:cs typeface="Open Sans" panose="020B0606030504020204" pitchFamily="34" charset="0"/>
            </a:endParaRPr>
          </a:p>
        </p:txBody>
      </p:sp>
      <p:sp>
        <p:nvSpPr>
          <p:cNvPr id="133" name="Rectangle 13">
            <a:extLst>
              <a:ext uri="{FF2B5EF4-FFF2-40B4-BE49-F238E27FC236}">
                <a16:creationId xmlns:a16="http://schemas.microsoft.com/office/drawing/2014/main" id="{3E17995E-E7E1-1A0D-838B-75BC06BE39BB}"/>
              </a:ext>
            </a:extLst>
          </p:cNvPr>
          <p:cNvSpPr>
            <a:spLocks noChangeArrowheads="1"/>
          </p:cNvSpPr>
          <p:nvPr/>
        </p:nvSpPr>
        <p:spPr bwMode="auto">
          <a:xfrm>
            <a:off x="441678" y="1282284"/>
            <a:ext cx="47909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rgbClr val="093A5F"/>
                </a:solidFill>
                <a:latin typeface="Source Sans 3" panose="020B0303030403020204" pitchFamily="34" charset="0"/>
              </a:rPr>
              <a:t>12,637 Native Americans </a:t>
            </a:r>
            <a:br>
              <a:rPr lang="en-US" altLang="ru-UA" sz="2400" b="1" dirty="0">
                <a:solidFill>
                  <a:srgbClr val="093A5F"/>
                </a:solidFill>
                <a:latin typeface="Source Sans 3" panose="020B0303030403020204" pitchFamily="34" charset="0"/>
              </a:rPr>
            </a:br>
            <a:r>
              <a:rPr lang="en-US" altLang="ru-UA" sz="2400" b="1" dirty="0">
                <a:solidFill>
                  <a:srgbClr val="093A5F"/>
                </a:solidFill>
                <a:latin typeface="Source Sans 3" panose="020B0303030403020204" pitchFamily="34" charset="0"/>
              </a:rPr>
              <a:t>live in El Paso County, Colorado</a:t>
            </a:r>
            <a:endParaRPr kumimoji="0" lang="ru-UA" altLang="ru-UA" sz="1400" b="0" i="0" u="none" strike="noStrike" cap="none" normalizeH="0" baseline="0">
              <a:ln>
                <a:noFill/>
              </a:ln>
              <a:solidFill>
                <a:srgbClr val="093A5F"/>
              </a:solidFill>
              <a:effectLst/>
              <a:latin typeface="Source Sans 3" panose="020B0303030403020204" pitchFamily="34" charset="0"/>
            </a:endParaRPr>
          </a:p>
        </p:txBody>
      </p:sp>
      <p:sp>
        <p:nvSpPr>
          <p:cNvPr id="2" name="Title 1">
            <a:extLst>
              <a:ext uri="{FF2B5EF4-FFF2-40B4-BE49-F238E27FC236}">
                <a16:creationId xmlns:a16="http://schemas.microsoft.com/office/drawing/2014/main" id="{6EBB7FBE-6C50-DB3B-31D8-4F2D93937815}"/>
              </a:ext>
            </a:extLst>
          </p:cNvPr>
          <p:cNvSpPr>
            <a:spLocks noGrp="1"/>
          </p:cNvSpPr>
          <p:nvPr>
            <p:ph type="title" idx="4294967295"/>
          </p:nvPr>
        </p:nvSpPr>
        <p:spPr>
          <a:xfrm>
            <a:off x="356439" y="273200"/>
            <a:ext cx="10903232" cy="1065812"/>
          </a:xfrm>
        </p:spPr>
        <p:txBody>
          <a:bodyPr/>
          <a:lstStyle/>
          <a:p>
            <a:r>
              <a:rPr lang="en-US" dirty="0"/>
              <a:t>First Nations Promise</a:t>
            </a:r>
          </a:p>
        </p:txBody>
      </p:sp>
    </p:spTree>
    <p:extLst>
      <p:ext uri="{BB962C8B-B14F-4D97-AF65-F5344CB8AC3E}">
        <p14:creationId xmlns:p14="http://schemas.microsoft.com/office/powerpoint/2010/main" val="23355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12" presetClass="entr" presetSubtype="1" fill="hold" grpId="0" nodeType="withEffect">
                                  <p:stCondLst>
                                    <p:cond delay="0"/>
                                  </p:stCondLst>
                                  <p:childTnLst>
                                    <p:set>
                                      <p:cBhvr>
                                        <p:cTn id="22" dur="1" fill="hold">
                                          <p:stCondLst>
                                            <p:cond delay="0"/>
                                          </p:stCondLst>
                                        </p:cTn>
                                        <p:tgtEl>
                                          <p:spTgt spid="133"/>
                                        </p:tgtEl>
                                        <p:attrNameLst>
                                          <p:attrName>style.visibility</p:attrName>
                                        </p:attrNameLst>
                                      </p:cBhvr>
                                      <p:to>
                                        <p:strVal val="visible"/>
                                      </p:to>
                                    </p:set>
                                    <p:anim calcmode="lin" valueType="num">
                                      <p:cBhvr additive="base">
                                        <p:cTn id="23" dur="500"/>
                                        <p:tgtEl>
                                          <p:spTgt spid="133"/>
                                        </p:tgtEl>
                                        <p:attrNameLst>
                                          <p:attrName>ppt_y</p:attrName>
                                        </p:attrNameLst>
                                      </p:cBhvr>
                                      <p:tavLst>
                                        <p:tav tm="0">
                                          <p:val>
                                            <p:strVal val="#ppt_y-#ppt_h*1.125000"/>
                                          </p:val>
                                        </p:tav>
                                        <p:tav tm="100000">
                                          <p:val>
                                            <p:strVal val="#ppt_y"/>
                                          </p:val>
                                        </p:tav>
                                      </p:tavLst>
                                    </p:anim>
                                    <p:animEffect transition="in" filter="wipe(down)">
                                      <p:cBhvr>
                                        <p:cTn id="24" dur="500"/>
                                        <p:tgtEl>
                                          <p:spTgt spid="133"/>
                                        </p:tgtEl>
                                      </p:cBhvr>
                                    </p:animEffect>
                                  </p:childTnLst>
                                </p:cTn>
                              </p:par>
                              <p:par>
                                <p:cTn id="25" presetID="12" presetClass="entr" presetSubtype="4"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p:tgtEl>
                                          <p:spTgt spid="53"/>
                                        </p:tgtEl>
                                        <p:attrNameLst>
                                          <p:attrName>ppt_y</p:attrName>
                                        </p:attrNameLst>
                                      </p:cBhvr>
                                      <p:tavLst>
                                        <p:tav tm="0">
                                          <p:val>
                                            <p:strVal val="#ppt_y+#ppt_h*1.125000"/>
                                          </p:val>
                                        </p:tav>
                                        <p:tav tm="100000">
                                          <p:val>
                                            <p:strVal val="#ppt_y"/>
                                          </p:val>
                                        </p:tav>
                                      </p:tavLst>
                                    </p:anim>
                                    <p:animEffect transition="in" filter="wipe(up)">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3000"/>
                                        <p:tgtEl>
                                          <p:spTgt spid="57"/>
                                        </p:tgtEl>
                                      </p:cBhvr>
                                    </p:animEffect>
                                  </p:childTnLst>
                                </p:cTn>
                              </p:par>
                              <p:par>
                                <p:cTn id="32" presetID="10" presetClass="entr" presetSubtype="0" fill="hold" nodeType="withEffect">
                                  <p:stCondLst>
                                    <p:cond delay="25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P spid="48" grpId="0"/>
      <p:bldGraphic spid="36" grpId="0">
        <p:bldAsOne/>
      </p:bldGraphic>
      <p:bldP spid="47" grpId="0"/>
      <p:bldP spid="1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Unduplicated Headcount&#10;AY21/22 = 16,399 students">
            <a:extLst>
              <a:ext uri="{FF2B5EF4-FFF2-40B4-BE49-F238E27FC236}">
                <a16:creationId xmlns:a16="http://schemas.microsoft.com/office/drawing/2014/main" id="{CB59B345-9A74-B5F3-CE29-56A20B333800}"/>
              </a:ext>
            </a:extLst>
          </p:cNvPr>
          <p:cNvGrpSpPr/>
          <p:nvPr/>
        </p:nvGrpSpPr>
        <p:grpSpPr>
          <a:xfrm>
            <a:off x="8419230" y="1884925"/>
            <a:ext cx="3489516" cy="2064033"/>
            <a:chOff x="8419230" y="1884925"/>
            <a:chExt cx="3489516" cy="2064033"/>
          </a:xfrm>
        </p:grpSpPr>
        <p:sp>
          <p:nvSpPr>
            <p:cNvPr id="2" name="Rectangle 1">
              <a:extLst>
                <a:ext uri="{FF2B5EF4-FFF2-40B4-BE49-F238E27FC236}">
                  <a16:creationId xmlns:a16="http://schemas.microsoft.com/office/drawing/2014/main" id="{761535DA-13B2-E0C1-A5A3-B603F4F0300C}"/>
                </a:ext>
              </a:extLst>
            </p:cNvPr>
            <p:cNvSpPr/>
            <p:nvPr/>
          </p:nvSpPr>
          <p:spPr>
            <a:xfrm>
              <a:off x="8558885" y="1884925"/>
              <a:ext cx="3349861" cy="1937453"/>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BB2353-9170-BB0C-9523-EC26853227C5}"/>
                </a:ext>
              </a:extLst>
            </p:cNvPr>
            <p:cNvSpPr txBox="1"/>
            <p:nvPr/>
          </p:nvSpPr>
          <p:spPr>
            <a:xfrm>
              <a:off x="8419230" y="2011505"/>
              <a:ext cx="3349861" cy="1937453"/>
            </a:xfrm>
            <a:prstGeom prst="rect">
              <a:avLst/>
            </a:prstGeom>
            <a:solidFill>
              <a:schemeClr val="accent3"/>
            </a:solidFill>
          </p:spPr>
          <p:txBody>
            <a:bodyPr wrap="square" lIns="91440" tIns="45720" rIns="91440" bIns="45720" rtlCol="0" anchor="t">
              <a:spAutoFit/>
            </a:bodyPr>
            <a:lstStyle/>
            <a:p>
              <a:pPr algn="ctr">
                <a:lnSpc>
                  <a:spcPct val="150000"/>
                </a:lnSpc>
              </a:pPr>
              <a:r>
                <a:rPr lang="en-US" sz="2200" b="1" dirty="0">
                  <a:solidFill>
                    <a:schemeClr val="bg1"/>
                  </a:solidFill>
                  <a:latin typeface="Calibri"/>
                  <a:ea typeface="Roboto"/>
                  <a:cs typeface="Roboto"/>
                </a:rPr>
                <a:t>Unduplicated Headcount</a:t>
              </a:r>
              <a:endParaRPr lang="en-US" sz="2200" b="1" dirty="0">
                <a:solidFill>
                  <a:schemeClr val="bg1"/>
                </a:solidFill>
                <a:latin typeface="Calibri"/>
                <a:ea typeface="Roboto" panose="02000000000000000000" pitchFamily="2" charset="0"/>
                <a:cs typeface="Roboto" panose="02000000000000000000" pitchFamily="2" charset="0"/>
              </a:endParaRPr>
            </a:p>
            <a:p>
              <a:pPr algn="ctr">
                <a:lnSpc>
                  <a:spcPct val="150000"/>
                </a:lnSpc>
              </a:pPr>
              <a:r>
                <a:rPr lang="en-US" sz="2000" dirty="0">
                  <a:solidFill>
                    <a:schemeClr val="bg1"/>
                  </a:solidFill>
                  <a:latin typeface="Calibri"/>
                  <a:ea typeface="Roboto"/>
                  <a:cs typeface="Roboto"/>
                </a:rPr>
                <a:t>AY21/22 = 16,399 students</a:t>
              </a:r>
              <a:endParaRPr lang="en-US" dirty="0">
                <a:solidFill>
                  <a:schemeClr val="bg1"/>
                </a:solidFill>
                <a:latin typeface="Calibri"/>
                <a:ea typeface="Roboto"/>
                <a:cs typeface="Calibri" panose="020F0502020204030204"/>
              </a:endParaRPr>
            </a:p>
            <a:p>
              <a:pPr algn="ctr">
                <a:lnSpc>
                  <a:spcPct val="150000"/>
                </a:lnSpc>
              </a:pPr>
              <a:r>
                <a:rPr lang="en-US" sz="2000" dirty="0">
                  <a:solidFill>
                    <a:schemeClr val="bg1"/>
                  </a:solidFill>
                  <a:ea typeface="Roboto"/>
                  <a:cs typeface="Roboto"/>
                </a:rPr>
                <a:t>AY22/23 = 17,377 students</a:t>
              </a:r>
            </a:p>
            <a:p>
              <a:pPr algn="ctr">
                <a:lnSpc>
                  <a:spcPct val="150000"/>
                </a:lnSpc>
              </a:pPr>
              <a:r>
                <a:rPr lang="en-US" sz="2000" i="1" dirty="0">
                  <a:solidFill>
                    <a:schemeClr val="bg1"/>
                  </a:solidFill>
                  <a:ea typeface="Roboto"/>
                  <a:cs typeface="Roboto"/>
                </a:rPr>
                <a:t>Difference: 978 students</a:t>
              </a:r>
            </a:p>
          </p:txBody>
        </p:sp>
      </p:grpSp>
      <p:graphicFrame>
        <p:nvGraphicFramePr>
          <p:cNvPr id="4" name="Chart 3" descr="Enrollment | AFTE Table&#10;2016-2017 | 8895.3&#10;2017-2018 | 8959.2&#10;2018-2019 | 9008.5&#10;2019-2020 | 9163.1&#10;2020-2021 | 8282.7&#10;2021-2022 | 7617.4&#10;2022-2023 | 7950&#10;2023-2024 (estimate) | 8496.8">
            <a:extLst>
              <a:ext uri="{FF2B5EF4-FFF2-40B4-BE49-F238E27FC236}">
                <a16:creationId xmlns:a16="http://schemas.microsoft.com/office/drawing/2014/main" id="{280B5D7B-6F41-8549-9D3D-32D28B94FACD}"/>
              </a:ext>
            </a:extLst>
          </p:cNvPr>
          <p:cNvGraphicFramePr/>
          <p:nvPr>
            <p:extLst>
              <p:ext uri="{D42A27DB-BD31-4B8C-83A1-F6EECF244321}">
                <p14:modId xmlns:p14="http://schemas.microsoft.com/office/powerpoint/2010/main" val="311751379"/>
              </p:ext>
            </p:extLst>
          </p:nvPr>
        </p:nvGraphicFramePr>
        <p:xfrm>
          <a:off x="353582" y="1011859"/>
          <a:ext cx="7794955" cy="519663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3">
            <a:extLst>
              <a:ext uri="{FF2B5EF4-FFF2-40B4-BE49-F238E27FC236}">
                <a16:creationId xmlns:a16="http://schemas.microsoft.com/office/drawing/2014/main" id="{D726AF48-E5CD-CA68-E9F1-0CB400E7A4C7}"/>
              </a:ext>
            </a:extLst>
          </p:cNvPr>
          <p:cNvSpPr txBox="1">
            <a:spLocks noGrp="1"/>
          </p:cNvSpPr>
          <p:nvPr>
            <p:ph type="title" idx="4294967295"/>
          </p:nvPr>
        </p:nvSpPr>
        <p:spPr>
          <a:xfrm>
            <a:off x="453930" y="363143"/>
            <a:ext cx="763905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Enrollment | AFTE</a:t>
            </a:r>
          </a:p>
        </p:txBody>
      </p:sp>
    </p:spTree>
    <p:extLst>
      <p:ext uri="{BB962C8B-B14F-4D97-AF65-F5344CB8AC3E}">
        <p14:creationId xmlns:p14="http://schemas.microsoft.com/office/powerpoint/2010/main" val="34821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2000"/>
                                        <p:tgtEl>
                                          <p:spTgt spid="4">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0" dur="2000"/>
                                        <p:tgtEl>
                                          <p:spTgt spid="4">
                                            <p:graphicEl>
                                              <a:chart seriesIdx="0" categoryIdx="-4" bldStep="series"/>
                                            </p:graphic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latin typeface="Sanchez"/>
              </a:rPr>
              <a:t>Student Experience</a:t>
            </a:r>
            <a:endParaRPr lang="en-US" dirty="0"/>
          </a:p>
        </p:txBody>
      </p:sp>
      <p:pic>
        <p:nvPicPr>
          <p:cNvPr id="7" name="Picture 6">
            <a:extLst>
              <a:ext uri="{FF2B5EF4-FFF2-40B4-BE49-F238E27FC236}">
                <a16:creationId xmlns:a16="http://schemas.microsoft.com/office/drawing/2014/main" id="{99A4F6EE-B184-73F8-D7D1-B988167802C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9824" y="1866012"/>
            <a:ext cx="1472351" cy="1260333"/>
          </a:xfrm>
          <a:prstGeom prst="rect">
            <a:avLst/>
          </a:prstGeom>
        </p:spPr>
      </p:pic>
    </p:spTree>
    <p:extLst>
      <p:ext uri="{BB962C8B-B14F-4D97-AF65-F5344CB8AC3E}">
        <p14:creationId xmlns:p14="http://schemas.microsoft.com/office/powerpoint/2010/main" val="3216219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851647" y="1554867"/>
            <a:ext cx="5078506" cy="4351338"/>
          </a:xfrm>
        </p:spPr>
        <p:txBody>
          <a:bodyPr>
            <a:normAutofit/>
          </a:bodyPr>
          <a:lstStyle/>
          <a:p>
            <a:pPr marL="0" indent="0" algn="l" rtl="0" fontAlgn="base">
              <a:lnSpc>
                <a:spcPct val="100000"/>
              </a:lnSpc>
              <a:buNone/>
            </a:pPr>
            <a:r>
              <a:rPr lang="en-US" sz="2400" b="1" dirty="0">
                <a:solidFill>
                  <a:srgbClr val="0A3A5F"/>
                </a:solidFill>
                <a:latin typeface="Source Sans 3" panose="020B0303030403020204" pitchFamily="34" charset="0"/>
              </a:rPr>
              <a:t>Student Experience Division is hiring staff for the following vacancies:</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Assistant to the VP and commencement coordinator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Director for Student Experience/Life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Director for Single Stop </a:t>
            </a:r>
          </a:p>
          <a:p>
            <a:pPr lvl="1" fontAlgn="base"/>
            <a:r>
              <a:rPr lang="en-US" sz="2000" b="0" i="0" dirty="0">
                <a:solidFill>
                  <a:srgbClr val="000000"/>
                </a:solidFill>
                <a:effectLst/>
                <a:latin typeface="Calibri" panose="020F0502020204030204" pitchFamily="34" charset="0"/>
              </a:rPr>
              <a:t>Then this director hires 3 student support specialists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Mental Health Counselor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Wellness and Fitness Coordinator </a:t>
            </a:r>
            <a:endParaRPr lang="en-US" sz="2000" b="0" i="1" dirty="0">
              <a:solidFill>
                <a:srgbClr val="000000"/>
              </a:solidFill>
              <a:effectLst/>
              <a:latin typeface="Calibri" panose="020F0502020204030204" pitchFamily="34" charset="0"/>
            </a:endParaRPr>
          </a:p>
        </p:txBody>
      </p:sp>
      <p:pic>
        <p:nvPicPr>
          <p:cNvPr id="3" name="Picture 2">
            <a:extLst>
              <a:ext uri="{FF2B5EF4-FFF2-40B4-BE49-F238E27FC236}">
                <a16:creationId xmlns:a16="http://schemas.microsoft.com/office/drawing/2014/main" id="{84521308-86A8-071D-6CFC-09A5D6A142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060000">
            <a:off x="6222159" y="399599"/>
            <a:ext cx="5708882" cy="5565300"/>
          </a:xfrm>
          <a:prstGeom prst="rect">
            <a:avLst/>
          </a:prstGeom>
        </p:spPr>
      </p:pic>
      <p:pic>
        <p:nvPicPr>
          <p:cNvPr id="5" name="Picture 4" descr="Image of a group of students collaborating in the Learning Commons.">
            <a:extLst>
              <a:ext uri="{FF2B5EF4-FFF2-40B4-BE49-F238E27FC236}">
                <a16:creationId xmlns:a16="http://schemas.microsoft.com/office/drawing/2014/main" id="{82538FDA-20AF-E6A5-6996-FC00152DC0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2847" y="2218559"/>
            <a:ext cx="4527506" cy="2704316"/>
          </a:xfrm>
          <a:prstGeom prst="rect">
            <a:avLst/>
          </a:prstGeom>
        </p:spPr>
      </p:pic>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a:xfrm>
            <a:off x="838200" y="365125"/>
            <a:ext cx="10515600" cy="1325563"/>
          </a:xfrm>
        </p:spPr>
        <p:txBody>
          <a:bodyPr/>
          <a:lstStyle/>
          <a:p>
            <a:r>
              <a:rPr lang="en-US" dirty="0"/>
              <a:t>Student Experience Staffing</a:t>
            </a:r>
          </a:p>
        </p:txBody>
      </p:sp>
    </p:spTree>
    <p:extLst>
      <p:ext uri="{BB962C8B-B14F-4D97-AF65-F5344CB8AC3E}">
        <p14:creationId xmlns:p14="http://schemas.microsoft.com/office/powerpoint/2010/main" val="13607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3"/>
                                        </p:tgtEl>
                                        <p:attrNameLst>
                                          <p:attrName>r</p:attrName>
                                        </p:attrNameLst>
                                      </p:cBhvr>
                                    </p:animRot>
                                    <p:animRot by="-240000">
                                      <p:cBhvr>
                                        <p:cTn id="7" dur="4000" fill="hold">
                                          <p:stCondLst>
                                            <p:cond delay="4000"/>
                                          </p:stCondLst>
                                        </p:cTn>
                                        <p:tgtEl>
                                          <p:spTgt spid="3"/>
                                        </p:tgtEl>
                                        <p:attrNameLst>
                                          <p:attrName>r</p:attrName>
                                        </p:attrNameLst>
                                      </p:cBhvr>
                                    </p:animRot>
                                    <p:animRot by="240000">
                                      <p:cBhvr>
                                        <p:cTn id="8" dur="4000" fill="hold">
                                          <p:stCondLst>
                                            <p:cond delay="8000"/>
                                          </p:stCondLst>
                                        </p:cTn>
                                        <p:tgtEl>
                                          <p:spTgt spid="3"/>
                                        </p:tgtEl>
                                        <p:attrNameLst>
                                          <p:attrName>r</p:attrName>
                                        </p:attrNameLst>
                                      </p:cBhvr>
                                    </p:animRot>
                                    <p:animRot by="-240000">
                                      <p:cBhvr>
                                        <p:cTn id="9" dur="4000" fill="hold">
                                          <p:stCondLst>
                                            <p:cond delay="12000"/>
                                          </p:stCondLst>
                                        </p:cTn>
                                        <p:tgtEl>
                                          <p:spTgt spid="3"/>
                                        </p:tgtEl>
                                        <p:attrNameLst>
                                          <p:attrName>r</p:attrName>
                                        </p:attrNameLst>
                                      </p:cBhvr>
                                    </p:animRot>
                                    <p:animRot by="120000">
                                      <p:cBhvr>
                                        <p:cTn id="10" dur="4000" fill="hold">
                                          <p:stCondLst>
                                            <p:cond delay="16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561178" y="1541420"/>
            <a:ext cx="6062044" cy="4351338"/>
          </a:xfrm>
        </p:spPr>
        <p:txBody>
          <a:bodyPr>
            <a:normAutofit/>
          </a:bodyPr>
          <a:lstStyle/>
          <a:p>
            <a:pPr marL="0" indent="0" algn="l" rtl="0" fontAlgn="base">
              <a:buNone/>
            </a:pPr>
            <a:r>
              <a:rPr lang="en-US" sz="2400" b="1" dirty="0">
                <a:solidFill>
                  <a:srgbClr val="0A3A5F"/>
                </a:solidFill>
                <a:latin typeface="Source Sans 3" panose="020B0303030403020204" pitchFamily="34" charset="0"/>
              </a:rPr>
              <a:t>Student Assistance Fee budget that was approved will fund the following: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Mental Health Counselor position </a:t>
            </a:r>
          </a:p>
          <a:p>
            <a:pPr lvl="1" fontAlgn="base"/>
            <a:r>
              <a:rPr lang="en-US" sz="1800" b="0" i="0" dirty="0" err="1">
                <a:solidFill>
                  <a:srgbClr val="000000"/>
                </a:solidFill>
                <a:effectLst/>
                <a:latin typeface="Calibri" panose="020F0502020204030204" pitchFamily="34" charset="0"/>
              </a:rPr>
              <a:t>Bettermynd</a:t>
            </a:r>
            <a:r>
              <a:rPr lang="en-US" sz="1800" b="0" i="0" dirty="0">
                <a:solidFill>
                  <a:srgbClr val="000000"/>
                </a:solidFill>
                <a:effectLst/>
                <a:latin typeface="Calibri" panose="020F0502020204030204" pitchFamily="34" charset="0"/>
              </a:rPr>
              <a:t> Contract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Single Stop Director Position </a:t>
            </a:r>
          </a:p>
          <a:p>
            <a:pPr lvl="1" fontAlgn="base"/>
            <a:r>
              <a:rPr lang="en-US" sz="1800" b="0" i="0" dirty="0">
                <a:solidFill>
                  <a:srgbClr val="000000"/>
                </a:solidFill>
                <a:effectLst/>
                <a:latin typeface="Calibri" panose="020F0502020204030204" pitchFamily="34" charset="0"/>
              </a:rPr>
              <a:t>2 student support specialists for Single Stop </a:t>
            </a:r>
            <a:br>
              <a:rPr lang="en-US" sz="1800" b="0" i="0" dirty="0">
                <a:solidFill>
                  <a:srgbClr val="000000"/>
                </a:solidFill>
                <a:effectLst/>
                <a:latin typeface="Calibri" panose="020F0502020204030204" pitchFamily="34" charset="0"/>
              </a:rPr>
            </a:br>
            <a:r>
              <a:rPr lang="en-US" sz="1800" b="0" i="1" dirty="0">
                <a:solidFill>
                  <a:srgbClr val="000000"/>
                </a:solidFill>
                <a:effectLst/>
                <a:latin typeface="Calibri" panose="020F0502020204030204" pitchFamily="34" charset="0"/>
              </a:rPr>
              <a:t>plus operational budget support </a:t>
            </a:r>
          </a:p>
          <a:p>
            <a:pPr lvl="1" fontAlgn="base"/>
            <a:r>
              <a:rPr lang="en-US" sz="1800" b="0" i="0" dirty="0">
                <a:solidFill>
                  <a:srgbClr val="000000"/>
                </a:solidFill>
                <a:effectLst/>
                <a:latin typeface="Calibri" panose="020F0502020204030204" pitchFamily="34" charset="0"/>
              </a:rPr>
              <a:t>1 student support specialist for Community Table </a:t>
            </a:r>
            <a:br>
              <a:rPr lang="en-US" sz="1800" b="0" i="0" dirty="0">
                <a:solidFill>
                  <a:srgbClr val="000000"/>
                </a:solidFill>
                <a:effectLst/>
                <a:latin typeface="Calibri" panose="020F0502020204030204" pitchFamily="34" charset="0"/>
              </a:rPr>
            </a:br>
            <a:r>
              <a:rPr lang="en-US" sz="1800" b="0" i="1" dirty="0">
                <a:solidFill>
                  <a:srgbClr val="000000"/>
                </a:solidFill>
                <a:effectLst/>
                <a:latin typeface="Calibri" panose="020F0502020204030204" pitchFamily="34" charset="0"/>
              </a:rPr>
              <a:t>plus operational budget support </a:t>
            </a:r>
            <a:br>
              <a:rPr lang="en-US" sz="1800" b="0" i="1" dirty="0">
                <a:solidFill>
                  <a:srgbClr val="000000"/>
                </a:solidFill>
                <a:effectLst/>
                <a:latin typeface="Calibri" panose="020F0502020204030204" pitchFamily="34" charset="0"/>
              </a:rPr>
            </a:br>
            <a:endParaRPr lang="en-US" sz="1800" b="0" i="1" dirty="0">
              <a:solidFill>
                <a:srgbClr val="000000"/>
              </a:solidFill>
              <a:effectLst/>
              <a:latin typeface="Calibri" panose="020F0502020204030204" pitchFamily="34" charset="0"/>
            </a:endParaRPr>
          </a:p>
          <a:p>
            <a:pPr marL="0" indent="0" algn="l" rtl="0" fontAlgn="base">
              <a:buNone/>
            </a:pPr>
            <a:r>
              <a:rPr lang="en-US" sz="2000" b="1" i="0" dirty="0">
                <a:solidFill>
                  <a:schemeClr val="accent6"/>
                </a:solidFill>
                <a:effectLst/>
                <a:latin typeface="Calibri" panose="020F0502020204030204" pitchFamily="34" charset="0"/>
              </a:rPr>
              <a:t>There are also 3 “scholarship” categories that </a:t>
            </a:r>
            <a:br>
              <a:rPr lang="en-US" sz="2000" b="1" i="0" dirty="0">
                <a:solidFill>
                  <a:schemeClr val="accent6"/>
                </a:solidFill>
                <a:effectLst/>
                <a:latin typeface="Calibri" panose="020F0502020204030204" pitchFamily="34" charset="0"/>
              </a:rPr>
            </a:br>
            <a:r>
              <a:rPr lang="en-US" sz="2000" b="1" i="0" dirty="0">
                <a:solidFill>
                  <a:schemeClr val="accent6"/>
                </a:solidFill>
                <a:effectLst/>
                <a:latin typeface="Calibri" panose="020F0502020204030204" pitchFamily="34" charset="0"/>
              </a:rPr>
              <a:t>will be distributed for the purposes of: </a:t>
            </a:r>
          </a:p>
          <a:p>
            <a:pPr lvl="1" fontAlgn="base"/>
            <a:r>
              <a:rPr lang="en-US" sz="1800" b="0" i="0" dirty="0">
                <a:solidFill>
                  <a:srgbClr val="000000"/>
                </a:solidFill>
                <a:effectLst/>
                <a:latin typeface="Calibri" panose="020F0502020204030204" pitchFamily="34" charset="0"/>
              </a:rPr>
              <a:t>Childcare, basic needs, and academic needs </a:t>
            </a:r>
          </a:p>
        </p:txBody>
      </p:sp>
      <p:pic>
        <p:nvPicPr>
          <p:cNvPr id="3" name="Picture 2">
            <a:extLst>
              <a:ext uri="{FF2B5EF4-FFF2-40B4-BE49-F238E27FC236}">
                <a16:creationId xmlns:a16="http://schemas.microsoft.com/office/drawing/2014/main" id="{82A2D0E2-6EE2-D00A-DF0C-7E32441AFD7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597764">
            <a:off x="6227132" y="872425"/>
            <a:ext cx="6071255" cy="5913560"/>
          </a:xfrm>
          <a:prstGeom prst="rect">
            <a:avLst/>
          </a:prstGeom>
        </p:spPr>
      </p:pic>
      <p:grpSp>
        <p:nvGrpSpPr>
          <p:cNvPr id="10" name="Group 9" descr="Image of a diverse group of students.">
            <a:extLst>
              <a:ext uri="{FF2B5EF4-FFF2-40B4-BE49-F238E27FC236}">
                <a16:creationId xmlns:a16="http://schemas.microsoft.com/office/drawing/2014/main" id="{394E3071-785E-807F-F866-5D027A976906}"/>
              </a:ext>
            </a:extLst>
          </p:cNvPr>
          <p:cNvGrpSpPr/>
          <p:nvPr/>
        </p:nvGrpSpPr>
        <p:grpSpPr>
          <a:xfrm>
            <a:off x="5534075" y="1911493"/>
            <a:ext cx="6776653" cy="4360477"/>
            <a:chOff x="5534075" y="1911493"/>
            <a:chExt cx="6776653" cy="4360477"/>
          </a:xfrm>
        </p:grpSpPr>
        <p:pic>
          <p:nvPicPr>
            <p:cNvPr id="5" name="Picture 4">
              <a:extLst>
                <a:ext uri="{FF2B5EF4-FFF2-40B4-BE49-F238E27FC236}">
                  <a16:creationId xmlns:a16="http://schemas.microsoft.com/office/drawing/2014/main" id="{8C66FCEF-2C85-7024-F603-E9B72E5782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560" y="1911493"/>
              <a:ext cx="3502662" cy="4360477"/>
            </a:xfrm>
            <a:prstGeom prst="rect">
              <a:avLst/>
            </a:prstGeom>
          </p:spPr>
        </p:pic>
        <p:pic>
          <p:nvPicPr>
            <p:cNvPr id="6" name="Picture 5">
              <a:extLst>
                <a:ext uri="{FF2B5EF4-FFF2-40B4-BE49-F238E27FC236}">
                  <a16:creationId xmlns:a16="http://schemas.microsoft.com/office/drawing/2014/main" id="{B4F999D6-76B3-4760-5AFB-0913AAA580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4075" y="2138174"/>
              <a:ext cx="3728684" cy="4133796"/>
            </a:xfrm>
            <a:prstGeom prst="rect">
              <a:avLst/>
            </a:prstGeom>
          </p:spPr>
        </p:pic>
        <p:pic>
          <p:nvPicPr>
            <p:cNvPr id="7" name="Picture 6">
              <a:extLst>
                <a:ext uri="{FF2B5EF4-FFF2-40B4-BE49-F238E27FC236}">
                  <a16:creationId xmlns:a16="http://schemas.microsoft.com/office/drawing/2014/main" id="{8829DFEE-60E1-CD09-1D68-9FE0C185AA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38946" y="2286378"/>
              <a:ext cx="3271782" cy="3985592"/>
            </a:xfrm>
            <a:prstGeom prst="rect">
              <a:avLst/>
            </a:prstGeom>
          </p:spPr>
        </p:pic>
      </p:grpSp>
      <p:sp>
        <p:nvSpPr>
          <p:cNvPr id="8" name="Rectangle 7">
            <a:extLst>
              <a:ext uri="{FF2B5EF4-FFF2-40B4-BE49-F238E27FC236}">
                <a16:creationId xmlns:a16="http://schemas.microsoft.com/office/drawing/2014/main" id="{B21A8473-3626-A68D-BC09-BD322C31E554}"/>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A964C1E-D54A-2D99-04EF-349375AEC7B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a:xfrm>
            <a:off x="561178" y="255495"/>
            <a:ext cx="10792622" cy="1285926"/>
          </a:xfrm>
        </p:spPr>
        <p:txBody>
          <a:bodyPr/>
          <a:lstStyle/>
          <a:p>
            <a:r>
              <a:rPr lang="en-US" dirty="0"/>
              <a:t>Student Assistance Fee</a:t>
            </a:r>
          </a:p>
        </p:txBody>
      </p:sp>
    </p:spTree>
    <p:extLst>
      <p:ext uri="{BB962C8B-B14F-4D97-AF65-F5344CB8AC3E}">
        <p14:creationId xmlns:p14="http://schemas.microsoft.com/office/powerpoint/2010/main" val="304896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3"/>
                                        </p:tgtEl>
                                        <p:attrNameLst>
                                          <p:attrName>r</p:attrName>
                                        </p:attrNameLst>
                                      </p:cBhvr>
                                    </p:animRot>
                                    <p:animRot by="-240000">
                                      <p:cBhvr>
                                        <p:cTn id="7" dur="4000" fill="hold">
                                          <p:stCondLst>
                                            <p:cond delay="4000"/>
                                          </p:stCondLst>
                                        </p:cTn>
                                        <p:tgtEl>
                                          <p:spTgt spid="3"/>
                                        </p:tgtEl>
                                        <p:attrNameLst>
                                          <p:attrName>r</p:attrName>
                                        </p:attrNameLst>
                                      </p:cBhvr>
                                    </p:animRot>
                                    <p:animRot by="240000">
                                      <p:cBhvr>
                                        <p:cTn id="8" dur="4000" fill="hold">
                                          <p:stCondLst>
                                            <p:cond delay="8000"/>
                                          </p:stCondLst>
                                        </p:cTn>
                                        <p:tgtEl>
                                          <p:spTgt spid="3"/>
                                        </p:tgtEl>
                                        <p:attrNameLst>
                                          <p:attrName>r</p:attrName>
                                        </p:attrNameLst>
                                      </p:cBhvr>
                                    </p:animRot>
                                    <p:animRot by="-240000">
                                      <p:cBhvr>
                                        <p:cTn id="9" dur="4000" fill="hold">
                                          <p:stCondLst>
                                            <p:cond delay="12000"/>
                                          </p:stCondLst>
                                        </p:cTn>
                                        <p:tgtEl>
                                          <p:spTgt spid="3"/>
                                        </p:tgtEl>
                                        <p:attrNameLst>
                                          <p:attrName>r</p:attrName>
                                        </p:attrNameLst>
                                      </p:cBhvr>
                                    </p:animRot>
                                    <p:animRot by="120000">
                                      <p:cBhvr>
                                        <p:cTn id="10" dur="4000" fill="hold">
                                          <p:stCondLst>
                                            <p:cond delay="16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4E3485D3-9F76-96C3-776F-39366211E676}"/>
              </a:ext>
            </a:extLst>
          </p:cNvPr>
          <p:cNvSpPr>
            <a:spLocks noChangeArrowheads="1"/>
          </p:cNvSpPr>
          <p:nvPr/>
        </p:nvSpPr>
        <p:spPr bwMode="auto">
          <a:xfrm>
            <a:off x="8169313" y="4487238"/>
            <a:ext cx="2636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000" b="1" dirty="0">
                <a:latin typeface="Source Sans 3" panose="020B0303030403020204" pitchFamily="34" charset="0"/>
              </a:rPr>
              <a:t>In the first two months</a:t>
            </a:r>
            <a:endParaRPr kumimoji="0" lang="ru-UA" altLang="ru-UA" sz="2000" b="0" i="0" u="none" strike="noStrike" cap="none" normalizeH="0" baseline="0">
              <a:ln>
                <a:noFill/>
              </a:ln>
              <a:effectLst/>
              <a:latin typeface="Source Sans 3" panose="020B0303030403020204" pitchFamily="34" charset="0"/>
            </a:endParaRPr>
          </a:p>
        </p:txBody>
      </p:sp>
      <p:sp>
        <p:nvSpPr>
          <p:cNvPr id="6" name="Rectangle 17">
            <a:extLst>
              <a:ext uri="{FF2B5EF4-FFF2-40B4-BE49-F238E27FC236}">
                <a16:creationId xmlns:a16="http://schemas.microsoft.com/office/drawing/2014/main" id="{3E6DC28D-F864-AED4-1502-3407A89AA01F}"/>
              </a:ext>
            </a:extLst>
          </p:cNvPr>
          <p:cNvSpPr>
            <a:spLocks noChangeArrowheads="1"/>
          </p:cNvSpPr>
          <p:nvPr/>
        </p:nvSpPr>
        <p:spPr bwMode="auto">
          <a:xfrm>
            <a:off x="8169313" y="4078301"/>
            <a:ext cx="26368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en-US" altLang="ru-RU" sz="2800" b="1" dirty="0">
                <a:solidFill>
                  <a:schemeClr val="accent6"/>
                </a:solidFill>
                <a:latin typeface="Montserrat SemiBold" panose="00000700000000000000" pitchFamily="50" charset="-52"/>
                <a:ea typeface="Open Sans" panose="020B0606030504020204" pitchFamily="34" charset="0"/>
                <a:cs typeface="Open Sans" panose="020B0606030504020204" pitchFamily="34" charset="0"/>
              </a:rPr>
              <a:t>&gt;200 students</a:t>
            </a:r>
            <a:endParaRPr kumimoji="0" lang="en-US" altLang="ru-RU" sz="2800" b="1"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EE57060-F719-7E2D-D16A-825CBEE3615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1333" y="4029872"/>
            <a:ext cx="1010454" cy="699545"/>
          </a:xfrm>
          <a:prstGeom prst="rect">
            <a:avLst/>
          </a:prstGeom>
        </p:spPr>
      </p:pic>
      <p:sp>
        <p:nvSpPr>
          <p:cNvPr id="16" name="Rectangle 13">
            <a:extLst>
              <a:ext uri="{FF2B5EF4-FFF2-40B4-BE49-F238E27FC236}">
                <a16:creationId xmlns:a16="http://schemas.microsoft.com/office/drawing/2014/main" id="{0D0C9839-6335-D25E-DC6E-71EF9F25036E}"/>
              </a:ext>
            </a:extLst>
          </p:cNvPr>
          <p:cNvSpPr>
            <a:spLocks noChangeArrowheads="1"/>
          </p:cNvSpPr>
          <p:nvPr/>
        </p:nvSpPr>
        <p:spPr bwMode="auto">
          <a:xfrm>
            <a:off x="7772283" y="2971086"/>
            <a:ext cx="2340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900" b="1" dirty="0">
                <a:solidFill>
                  <a:schemeClr val="accent6"/>
                </a:solidFill>
                <a:latin typeface="Source Sans 3" panose="020B0303030403020204" pitchFamily="34" charset="0"/>
              </a:rPr>
              <a:t>From AY 22/23</a:t>
            </a:r>
            <a:endParaRPr kumimoji="0" lang="ru-UA" altLang="ru-UA" sz="2900" b="0" i="0" u="none" strike="noStrike" cap="none" normalizeH="0" baseline="0">
              <a:ln>
                <a:noFill/>
              </a:ln>
              <a:solidFill>
                <a:schemeClr val="accent6"/>
              </a:solidFill>
              <a:effectLst/>
              <a:latin typeface="Source Sans 3" panose="020B0303030403020204" pitchFamily="34" charset="0"/>
            </a:endParaRPr>
          </a:p>
        </p:txBody>
      </p:sp>
      <p:sp>
        <p:nvSpPr>
          <p:cNvPr id="15" name="Rectangle 17">
            <a:extLst>
              <a:ext uri="{FF2B5EF4-FFF2-40B4-BE49-F238E27FC236}">
                <a16:creationId xmlns:a16="http://schemas.microsoft.com/office/drawing/2014/main" id="{522D2302-3E14-6325-BA7C-162CC8CDEC85}"/>
              </a:ext>
            </a:extLst>
          </p:cNvPr>
          <p:cNvSpPr>
            <a:spLocks noChangeArrowheads="1"/>
          </p:cNvSpPr>
          <p:nvPr/>
        </p:nvSpPr>
        <p:spPr bwMode="auto">
          <a:xfrm>
            <a:off x="7740502" y="2205884"/>
            <a:ext cx="2340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5400" b="1" dirty="0">
                <a:solidFill>
                  <a:schemeClr val="accent6"/>
                </a:solidFill>
                <a:latin typeface="Montserrat SemiBold" panose="00000700000000000000" pitchFamily="50" charset="-52"/>
                <a:ea typeface="Open Sans" panose="020B0606030504020204" pitchFamily="34" charset="0"/>
                <a:cs typeface="Open Sans" panose="020B0606030504020204" pitchFamily="34" charset="0"/>
              </a:rPr>
              <a:t>+300</a:t>
            </a:r>
            <a:r>
              <a:rPr kumimoji="0" lang="en-US" altLang="ru-RU" sz="5400" b="1"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CC25E3C5-DB94-F35B-9E31-2EBAEC5EBE6B}"/>
              </a:ext>
            </a:extLst>
          </p:cNvPr>
          <p:cNvSpPr>
            <a:spLocks noGrp="1"/>
          </p:cNvSpPr>
          <p:nvPr>
            <p:ph idx="1"/>
          </p:nvPr>
        </p:nvSpPr>
        <p:spPr>
          <a:xfrm>
            <a:off x="457201" y="2205884"/>
            <a:ext cx="5359400" cy="3301781"/>
          </a:xfrm>
        </p:spPr>
        <p:txBody>
          <a:bodyPr>
            <a:normAutofit/>
          </a:bodyPr>
          <a:lstStyle/>
          <a:p>
            <a:pPr algn="l" rtl="0" fontAlgn="base">
              <a:spcBef>
                <a:spcPts val="1600"/>
              </a:spcBef>
              <a:buFont typeface="Arial" panose="020B0604020202020204" pitchFamily="34" charset="0"/>
              <a:buChar char="•"/>
            </a:pPr>
            <a:r>
              <a:rPr lang="en-US" sz="2000" b="0" i="0" dirty="0">
                <a:solidFill>
                  <a:srgbClr val="000000"/>
                </a:solidFill>
                <a:effectLst/>
                <a:latin typeface="Calibri" panose="020F0502020204030204" pitchFamily="34" charset="0"/>
              </a:rPr>
              <a:t>PPSC’s SS program has been </a:t>
            </a:r>
            <a:r>
              <a:rPr lang="en-US" sz="2000" b="1" i="0" dirty="0">
                <a:solidFill>
                  <a:srgbClr val="000000"/>
                </a:solidFill>
                <a:effectLst/>
                <a:latin typeface="Calibri" panose="020F0502020204030204" pitchFamily="34" charset="0"/>
              </a:rPr>
              <a:t>recognized as </a:t>
            </a:r>
            <a:br>
              <a:rPr lang="en-US" sz="2000" b="1" i="0" dirty="0">
                <a:solidFill>
                  <a:srgbClr val="000000"/>
                </a:solidFill>
                <a:effectLst/>
                <a:latin typeface="Calibri" panose="020F0502020204030204" pitchFamily="34" charset="0"/>
              </a:rPr>
            </a:br>
            <a:r>
              <a:rPr lang="en-US" sz="2000" b="1" i="0" dirty="0">
                <a:solidFill>
                  <a:srgbClr val="000000"/>
                </a:solidFill>
                <a:effectLst/>
                <a:latin typeface="Calibri" panose="020F0502020204030204" pitchFamily="34" charset="0"/>
              </a:rPr>
              <a:t>one of the top five programs in the nation</a:t>
            </a:r>
            <a:r>
              <a:rPr lang="en-US" sz="2000" b="0" i="0" dirty="0">
                <a:solidFill>
                  <a:srgbClr val="000000"/>
                </a:solidFill>
                <a:effectLst/>
                <a:latin typeface="Calibri" panose="020F0502020204030204" pitchFamily="34" charset="0"/>
              </a:rPr>
              <a:t>. </a:t>
            </a:r>
          </a:p>
          <a:p>
            <a:pPr algn="l" rtl="0" fontAlgn="base">
              <a:spcBef>
                <a:spcPts val="1600"/>
              </a:spcBef>
              <a:buFont typeface="Arial" panose="020B0604020202020204" pitchFamily="34" charset="0"/>
              <a:buChar char="•"/>
            </a:pPr>
            <a:r>
              <a:rPr lang="en-US" sz="2000" b="0" i="0" dirty="0">
                <a:solidFill>
                  <a:srgbClr val="000000"/>
                </a:solidFill>
                <a:effectLst/>
                <a:latin typeface="Calibri" panose="020F0502020204030204" pitchFamily="34" charset="0"/>
              </a:rPr>
              <a:t>SS participants received over </a:t>
            </a:r>
            <a:r>
              <a:rPr lang="en-US" sz="2000" b="1" i="0" dirty="0">
                <a:solidFill>
                  <a:srgbClr val="000000"/>
                </a:solidFill>
                <a:effectLst/>
                <a:latin typeface="Calibri" panose="020F0502020204030204" pitchFamily="34" charset="0"/>
              </a:rPr>
              <a:t>$5.9 million </a:t>
            </a:r>
            <a:br>
              <a:rPr lang="en-US" sz="2000" b="1" i="0" dirty="0">
                <a:solidFill>
                  <a:srgbClr val="000000"/>
                </a:solidFill>
                <a:effectLst/>
                <a:latin typeface="Calibri" panose="020F0502020204030204" pitchFamily="34" charset="0"/>
              </a:rPr>
            </a:br>
            <a:r>
              <a:rPr lang="en-US" sz="2000" b="1" i="0" dirty="0">
                <a:solidFill>
                  <a:srgbClr val="000000"/>
                </a:solidFill>
                <a:effectLst/>
                <a:latin typeface="Calibri" panose="020F0502020204030204" pitchFamily="34" charset="0"/>
              </a:rPr>
              <a:t>in basic needs support </a:t>
            </a:r>
            <a:r>
              <a:rPr lang="en-US" sz="2000" b="0" i="0" dirty="0">
                <a:solidFill>
                  <a:srgbClr val="000000"/>
                </a:solidFill>
                <a:effectLst/>
                <a:latin typeface="Calibri" panose="020F0502020204030204" pitchFamily="34" charset="0"/>
              </a:rPr>
              <a:t>through various governmental assistance programs. </a:t>
            </a:r>
          </a:p>
          <a:p>
            <a:pPr algn="l" rtl="0" fontAlgn="base">
              <a:spcBef>
                <a:spcPts val="1600"/>
              </a:spcBef>
              <a:buFont typeface="Arial" panose="020B0604020202020204" pitchFamily="34" charset="0"/>
              <a:buChar char="•"/>
            </a:pPr>
            <a:r>
              <a:rPr lang="en-US" sz="2000" b="0" i="0" dirty="0">
                <a:solidFill>
                  <a:srgbClr val="000000"/>
                </a:solidFill>
                <a:effectLst/>
                <a:latin typeface="Calibri" panose="020F0502020204030204" pitchFamily="34" charset="0"/>
              </a:rPr>
              <a:t>In the 2022-23 academic year (AY), Single Stop (SS) awareness and utilization grew across our campuses. It surpassed its goal requirement of </a:t>
            </a:r>
            <a:r>
              <a:rPr lang="en-US" sz="2000" b="1" i="0" dirty="0">
                <a:solidFill>
                  <a:srgbClr val="000000"/>
                </a:solidFill>
                <a:effectLst/>
                <a:latin typeface="Calibri" panose="020F0502020204030204" pitchFamily="34" charset="0"/>
              </a:rPr>
              <a:t>serving 200 students in the first two months of the grant cycle</a:t>
            </a:r>
            <a:r>
              <a:rPr lang="en-US" sz="2000" b="0" i="0" dirty="0">
                <a:solidFill>
                  <a:srgbClr val="000000"/>
                </a:solidFill>
                <a:effectLst/>
                <a:latin typeface="Calibri" panose="020F0502020204030204" pitchFamily="34" charset="0"/>
              </a:rPr>
              <a:t>.</a:t>
            </a:r>
          </a:p>
        </p:txBody>
      </p:sp>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457201" y="457200"/>
            <a:ext cx="10426700" cy="1217056"/>
          </a:xfrm>
        </p:spPr>
        <p:txBody>
          <a:bodyPr/>
          <a:lstStyle/>
          <a:p>
            <a:r>
              <a:rPr lang="en-US" dirty="0"/>
              <a:t>Single Stop</a:t>
            </a:r>
          </a:p>
        </p:txBody>
      </p:sp>
    </p:spTree>
    <p:extLst>
      <p:ext uri="{BB962C8B-B14F-4D97-AF65-F5344CB8AC3E}">
        <p14:creationId xmlns:p14="http://schemas.microsoft.com/office/powerpoint/2010/main" val="2439235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433CC28-BDB9-C1BC-00AA-5334C836EE09}"/>
              </a:ext>
            </a:extLst>
          </p:cNvPr>
          <p:cNvSpPr txBox="1"/>
          <p:nvPr/>
        </p:nvSpPr>
        <p:spPr>
          <a:xfrm>
            <a:off x="8963949" y="5353995"/>
            <a:ext cx="2888953" cy="338554"/>
          </a:xfrm>
          <a:prstGeom prst="rect">
            <a:avLst/>
          </a:prstGeom>
          <a:noFill/>
        </p:spPr>
        <p:txBody>
          <a:bodyPr wrap="square" rtlCol="0">
            <a:spAutoFit/>
          </a:bodyPr>
          <a:lstStyle/>
          <a:p>
            <a:r>
              <a:rPr lang="en-US" sz="1600" b="1" dirty="0">
                <a:latin typeface="Source Sans 3" panose="020B0303030403020204" pitchFamily="34" charset="0"/>
                <a:ea typeface="Open Sans" panose="020B0606030504020204" pitchFamily="34" charset="0"/>
                <a:cs typeface="Open Sans" panose="020B0606030504020204" pitchFamily="34" charset="0"/>
              </a:rPr>
              <a:t>Mobile Food Market Visitors</a:t>
            </a:r>
            <a:endParaRPr lang="ru-RU" sz="16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22" name="Rectangle 13">
            <a:extLst>
              <a:ext uri="{FF2B5EF4-FFF2-40B4-BE49-F238E27FC236}">
                <a16:creationId xmlns:a16="http://schemas.microsoft.com/office/drawing/2014/main" id="{064EB90D-A40B-98B6-10CD-F05FD5F247B3}"/>
              </a:ext>
            </a:extLst>
          </p:cNvPr>
          <p:cNvSpPr>
            <a:spLocks noChangeArrowheads="1"/>
          </p:cNvSpPr>
          <p:nvPr/>
        </p:nvSpPr>
        <p:spPr bwMode="auto">
          <a:xfrm>
            <a:off x="9076609" y="4990591"/>
            <a:ext cx="740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2,989</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20" name="TextBox 19">
            <a:extLst>
              <a:ext uri="{FF2B5EF4-FFF2-40B4-BE49-F238E27FC236}">
                <a16:creationId xmlns:a16="http://schemas.microsoft.com/office/drawing/2014/main" id="{F0A05F2A-123C-6127-5066-B9B6DB4BF1D9}"/>
              </a:ext>
            </a:extLst>
          </p:cNvPr>
          <p:cNvSpPr txBox="1"/>
          <p:nvPr/>
        </p:nvSpPr>
        <p:spPr>
          <a:xfrm>
            <a:off x="8963950" y="4394419"/>
            <a:ext cx="2542252" cy="338554"/>
          </a:xfrm>
          <a:prstGeom prst="rect">
            <a:avLst/>
          </a:prstGeom>
          <a:noFill/>
        </p:spPr>
        <p:txBody>
          <a:bodyPr wrap="square" rtlCol="0">
            <a:spAutoFit/>
          </a:bodyPr>
          <a:lstStyle/>
          <a:p>
            <a:r>
              <a:rPr lang="en-US" sz="1600" b="1" dirty="0">
                <a:latin typeface="Source Sans 3" panose="020B0303030403020204" pitchFamily="34" charset="0"/>
                <a:ea typeface="Open Sans" panose="020B0606030504020204" pitchFamily="34" charset="0"/>
                <a:cs typeface="Open Sans" panose="020B0606030504020204" pitchFamily="34" charset="0"/>
              </a:rPr>
              <a:t>Community Table Visitors</a:t>
            </a:r>
            <a:endParaRPr lang="ru-RU" sz="16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9" name="Rectangle 13">
            <a:extLst>
              <a:ext uri="{FF2B5EF4-FFF2-40B4-BE49-F238E27FC236}">
                <a16:creationId xmlns:a16="http://schemas.microsoft.com/office/drawing/2014/main" id="{F59DF752-8A7C-BFF0-E01E-436A0DF2B155}"/>
              </a:ext>
            </a:extLst>
          </p:cNvPr>
          <p:cNvSpPr>
            <a:spLocks noChangeArrowheads="1"/>
          </p:cNvSpPr>
          <p:nvPr/>
        </p:nvSpPr>
        <p:spPr bwMode="auto">
          <a:xfrm>
            <a:off x="9076609" y="4031015"/>
            <a:ext cx="902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16,325</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27" name="TextBox 26">
            <a:extLst>
              <a:ext uri="{FF2B5EF4-FFF2-40B4-BE49-F238E27FC236}">
                <a16:creationId xmlns:a16="http://schemas.microsoft.com/office/drawing/2014/main" id="{1E57C29A-C8F8-0FE1-E373-B8582FF8323A}"/>
              </a:ext>
            </a:extLst>
          </p:cNvPr>
          <p:cNvSpPr txBox="1"/>
          <p:nvPr/>
        </p:nvSpPr>
        <p:spPr>
          <a:xfrm>
            <a:off x="8963949" y="3489691"/>
            <a:ext cx="2744667" cy="338554"/>
          </a:xfrm>
          <a:prstGeom prst="rect">
            <a:avLst/>
          </a:prstGeom>
          <a:noFill/>
        </p:spPr>
        <p:txBody>
          <a:bodyPr wrap="square" rtlCol="0">
            <a:spAutoFit/>
          </a:bodyPr>
          <a:lstStyle/>
          <a:p>
            <a:pPr algn="ctr"/>
            <a:r>
              <a:rPr lang="en-US" sz="1600" b="1" dirty="0">
                <a:latin typeface="Source Sans 3" panose="020B0303030403020204" pitchFamily="34" charset="0"/>
                <a:ea typeface="Open Sans" panose="020B0606030504020204" pitchFamily="34" charset="0"/>
                <a:cs typeface="Open Sans" panose="020B0606030504020204" pitchFamily="34" charset="0"/>
              </a:rPr>
              <a:t>AY 23/24 (so far)</a:t>
            </a:r>
            <a:endParaRPr lang="ru-RU" sz="1600" b="1" dirty="0">
              <a:latin typeface="Source Sans 3" panose="020B0303030403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BE02CF2-3C38-547D-3D85-0E58568DEEC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57802" y="2294718"/>
            <a:ext cx="1576705" cy="1091565"/>
          </a:xfrm>
          <a:prstGeom prst="rect">
            <a:avLst/>
          </a:prstGeom>
        </p:spPr>
      </p:pic>
      <p:cxnSp>
        <p:nvCxnSpPr>
          <p:cNvPr id="4" name="Straight Connector 3">
            <a:extLst>
              <a:ext uri="{FF2B5EF4-FFF2-40B4-BE49-F238E27FC236}">
                <a16:creationId xmlns:a16="http://schemas.microsoft.com/office/drawing/2014/main" id="{54D20FDE-319B-A583-8161-A448C4324EC7}"/>
              </a:ext>
              <a:ext uri="{C183D7F6-B498-43B3-948B-1728B52AA6E4}">
                <adec:decorative xmlns:adec="http://schemas.microsoft.com/office/drawing/2017/decorative" val="1"/>
              </a:ext>
            </a:extLst>
          </p:cNvPr>
          <p:cNvCxnSpPr>
            <a:cxnSpLocks/>
          </p:cNvCxnSpPr>
          <p:nvPr/>
        </p:nvCxnSpPr>
        <p:spPr>
          <a:xfrm>
            <a:off x="8500776" y="2103120"/>
            <a:ext cx="0" cy="3813451"/>
          </a:xfrm>
          <a:prstGeom prst="line">
            <a:avLst/>
          </a:prstGeom>
          <a:ln w="31750"/>
        </p:spPr>
        <p:style>
          <a:lnRef idx="1">
            <a:schemeClr val="dk1"/>
          </a:lnRef>
          <a:fillRef idx="0">
            <a:schemeClr val="dk1"/>
          </a:fillRef>
          <a:effectRef idx="0">
            <a:schemeClr val="dk1"/>
          </a:effectRef>
          <a:fontRef idx="minor">
            <a:schemeClr val="tx1"/>
          </a:fontRef>
        </p:style>
      </p:cxnSp>
      <p:graphicFrame>
        <p:nvGraphicFramePr>
          <p:cNvPr id="6" name="Chart 5" descr="Community Table and Mobile Food Market Visitors Graph&#10;AY 21/22 | 2145&#10;AY 22/23 | 22766">
            <a:extLst>
              <a:ext uri="{FF2B5EF4-FFF2-40B4-BE49-F238E27FC236}">
                <a16:creationId xmlns:a16="http://schemas.microsoft.com/office/drawing/2014/main" id="{8B6B3281-B096-632F-1FE2-76D480BA484A}"/>
              </a:ext>
            </a:extLst>
          </p:cNvPr>
          <p:cNvGraphicFramePr/>
          <p:nvPr>
            <p:extLst>
              <p:ext uri="{D42A27DB-BD31-4B8C-83A1-F6EECF244321}">
                <p14:modId xmlns:p14="http://schemas.microsoft.com/office/powerpoint/2010/main" val="1459764634"/>
              </p:ext>
            </p:extLst>
          </p:nvPr>
        </p:nvGraphicFramePr>
        <p:xfrm>
          <a:off x="5313472" y="1804059"/>
          <a:ext cx="3453750" cy="42268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E4B6C1-37AC-9536-0B0B-C5E6E8A030C3}"/>
              </a:ext>
            </a:extLst>
          </p:cNvPr>
          <p:cNvSpPr txBox="1"/>
          <p:nvPr/>
        </p:nvSpPr>
        <p:spPr>
          <a:xfrm>
            <a:off x="5543545" y="1477891"/>
            <a:ext cx="6648455" cy="378886"/>
          </a:xfrm>
          <a:prstGeom prst="rect">
            <a:avLst/>
          </a:prstGeom>
          <a:noFill/>
        </p:spPr>
        <p:txBody>
          <a:bodyPr wrap="square">
            <a:spAutoFit/>
          </a:bodyPr>
          <a:lstStyle/>
          <a:p>
            <a:pPr algn="ctr" rtl="0">
              <a:defRPr sz="1862" b="1" i="0" u="none" strike="noStrike" kern="1200" spc="0" baseline="0">
                <a:solidFill>
                  <a:srgbClr val="0A3A5F"/>
                </a:solidFill>
                <a:latin typeface="+mn-lt"/>
                <a:ea typeface="+mn-ea"/>
                <a:cs typeface="+mn-cs"/>
              </a:defRPr>
            </a:pPr>
            <a:r>
              <a:rPr lang="en-US" b="1" dirty="0">
                <a:solidFill>
                  <a:schemeClr val="tx1"/>
                </a:solidFill>
              </a:rPr>
              <a:t>Community</a:t>
            </a:r>
            <a:r>
              <a:rPr lang="en-US" b="1" baseline="0" dirty="0">
                <a:solidFill>
                  <a:schemeClr val="tx1"/>
                </a:solidFill>
              </a:rPr>
              <a:t> </a:t>
            </a:r>
            <a:r>
              <a:rPr lang="en-US" b="1" dirty="0">
                <a:solidFill>
                  <a:schemeClr val="tx1"/>
                </a:solidFill>
              </a:rPr>
              <a:t>Table and Mobile Food Market Visitors</a:t>
            </a:r>
          </a:p>
        </p:txBody>
      </p:sp>
      <p:sp>
        <p:nvSpPr>
          <p:cNvPr id="10" name="Content Placeholder 2">
            <a:extLst>
              <a:ext uri="{FF2B5EF4-FFF2-40B4-BE49-F238E27FC236}">
                <a16:creationId xmlns:a16="http://schemas.microsoft.com/office/drawing/2014/main" id="{A9D3BB9E-460E-5CDC-654D-14281DA2A0E1}"/>
              </a:ext>
            </a:extLst>
          </p:cNvPr>
          <p:cNvSpPr txBox="1">
            <a:spLocks/>
          </p:cNvSpPr>
          <p:nvPr/>
        </p:nvSpPr>
        <p:spPr>
          <a:xfrm>
            <a:off x="594361" y="1647180"/>
            <a:ext cx="4857746" cy="40235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Font typeface="Arial" panose="020B0604020202020204" pitchFamily="34" charset="0"/>
              <a:buNone/>
            </a:pPr>
            <a:r>
              <a:rPr lang="en-US" sz="2600" b="1" dirty="0">
                <a:solidFill>
                  <a:schemeClr val="accent6"/>
                </a:solidFill>
                <a:latin typeface="Source Sans 3" panose="020B0303030403020204" pitchFamily="34" charset="0"/>
              </a:rPr>
              <a:t>PPSC Community Table &amp; </a:t>
            </a:r>
            <a:br>
              <a:rPr lang="en-US" sz="2600" b="1" dirty="0">
                <a:solidFill>
                  <a:schemeClr val="accent6"/>
                </a:solidFill>
                <a:latin typeface="Source Sans 3" panose="020B0303030403020204" pitchFamily="34" charset="0"/>
              </a:rPr>
            </a:br>
            <a:r>
              <a:rPr lang="en-US" sz="2600" b="1" dirty="0">
                <a:solidFill>
                  <a:schemeClr val="accent6"/>
                </a:solidFill>
                <a:latin typeface="Source Sans 3" panose="020B0303030403020204" pitchFamily="34" charset="0"/>
              </a:rPr>
              <a:t>Mobile Food Markets</a:t>
            </a:r>
          </a:p>
          <a:p>
            <a:pPr marL="0" indent="0" fontAlgn="base">
              <a:lnSpc>
                <a:spcPct val="120000"/>
              </a:lnSpc>
              <a:buNone/>
            </a:pPr>
            <a:r>
              <a:rPr lang="en-US" sz="2400" dirty="0">
                <a:solidFill>
                  <a:schemeClr val="bg2">
                    <a:lumMod val="10000"/>
                  </a:schemeClr>
                </a:solidFill>
                <a:latin typeface="Calibri" panose="020F0502020204030204" pitchFamily="34" charset="0"/>
                <a:cs typeface="Calibri" panose="020F0502020204030204" pitchFamily="34" charset="0"/>
              </a:rPr>
              <a:t>The Community Table and its affiliated Mobile Food Market have already </a:t>
            </a:r>
            <a:r>
              <a:rPr lang="en-US" sz="2400" b="1" dirty="0">
                <a:solidFill>
                  <a:schemeClr val="bg2">
                    <a:lumMod val="10000"/>
                  </a:schemeClr>
                </a:solidFill>
                <a:latin typeface="Calibri" panose="020F0502020204030204" pitchFamily="34" charset="0"/>
                <a:cs typeface="Calibri" panose="020F0502020204030204" pitchFamily="34" charset="0"/>
              </a:rPr>
              <a:t>distributed over 62,557 pounds of </a:t>
            </a:r>
            <a:br>
              <a:rPr lang="en-US" sz="2400" b="1" dirty="0">
                <a:solidFill>
                  <a:schemeClr val="bg2">
                    <a:lumMod val="10000"/>
                  </a:schemeClr>
                </a:solidFill>
                <a:latin typeface="Calibri" panose="020F0502020204030204" pitchFamily="34" charset="0"/>
                <a:cs typeface="Calibri" panose="020F0502020204030204" pitchFamily="34" charset="0"/>
              </a:rPr>
            </a:br>
            <a:r>
              <a:rPr lang="en-US" sz="2400" b="1" dirty="0">
                <a:solidFill>
                  <a:schemeClr val="bg2">
                    <a:lumMod val="10000"/>
                  </a:schemeClr>
                </a:solidFill>
                <a:latin typeface="Calibri" panose="020F0502020204030204" pitchFamily="34" charset="0"/>
                <a:cs typeface="Calibri" panose="020F0502020204030204" pitchFamily="34" charset="0"/>
              </a:rPr>
              <a:t>food </a:t>
            </a:r>
            <a:r>
              <a:rPr lang="en-US" sz="2400" dirty="0">
                <a:solidFill>
                  <a:schemeClr val="bg2">
                    <a:lumMod val="10000"/>
                  </a:schemeClr>
                </a:solidFill>
                <a:latin typeface="Calibri" panose="020F0502020204030204" pitchFamily="34" charset="0"/>
                <a:cs typeface="Calibri" panose="020F0502020204030204" pitchFamily="34" charset="0"/>
              </a:rPr>
              <a:t>from January to November 2023 </a:t>
            </a:r>
            <a:br>
              <a:rPr lang="en-US" sz="2400" dirty="0">
                <a:solidFill>
                  <a:schemeClr val="bg2">
                    <a:lumMod val="10000"/>
                  </a:schemeClr>
                </a:solidFill>
                <a:latin typeface="Calibri" panose="020F0502020204030204" pitchFamily="34" charset="0"/>
                <a:cs typeface="Calibri" panose="020F0502020204030204" pitchFamily="34" charset="0"/>
              </a:rPr>
            </a:br>
            <a:r>
              <a:rPr lang="en-US" sz="2400" dirty="0">
                <a:solidFill>
                  <a:schemeClr val="bg2">
                    <a:lumMod val="10000"/>
                  </a:schemeClr>
                </a:solidFill>
                <a:latin typeface="Calibri" panose="020F0502020204030204" pitchFamily="34" charset="0"/>
                <a:cs typeface="Calibri" panose="020F0502020204030204" pitchFamily="34" charset="0"/>
              </a:rPr>
              <a:t>to its 4,408 visitors.</a:t>
            </a:r>
          </a:p>
          <a:p>
            <a:pPr marL="0" indent="0" fontAlgn="base">
              <a:lnSpc>
                <a:spcPct val="110000"/>
              </a:lnSpc>
              <a:spcBef>
                <a:spcPts val="2200"/>
              </a:spcBef>
              <a:buNone/>
            </a:pPr>
            <a:r>
              <a:rPr lang="en-US" sz="1800" b="0" i="1" dirty="0">
                <a:solidFill>
                  <a:srgbClr val="000000"/>
                </a:solidFill>
                <a:effectLst/>
                <a:latin typeface="Calibri" panose="020F0502020204030204" pitchFamily="34" charset="0"/>
              </a:rPr>
              <a:t>Funding for Single Stop and affiliated initiatives comes from The Foundation for Colorado Community Colleges (grant) as well as student fees. </a:t>
            </a:r>
          </a:p>
        </p:txBody>
      </p:sp>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594360" y="265855"/>
            <a:ext cx="11597640" cy="1303296"/>
          </a:xfrm>
        </p:spPr>
        <p:txBody>
          <a:bodyPr/>
          <a:lstStyle/>
          <a:p>
            <a:r>
              <a:rPr lang="en-US" dirty="0"/>
              <a:t>Community Table &amp; Mobile Food Markets</a:t>
            </a:r>
          </a:p>
        </p:txBody>
      </p:sp>
    </p:spTree>
    <p:extLst>
      <p:ext uri="{BB962C8B-B14F-4D97-AF65-F5344CB8AC3E}">
        <p14:creationId xmlns:p14="http://schemas.microsoft.com/office/powerpoint/2010/main" val="12684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1000"/>
                                        <p:tgtEl>
                                          <p:spTgt spid="6">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0" dur="500"/>
                                        <p:tgtEl>
                                          <p:spTgt spid="6">
                                            <p:graphicEl>
                                              <a:chart seriesIdx="0" categoryIdx="-4" bldStep="series"/>
                                            </p:graphicEl>
                                          </p:spTgt>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3" dur="1000"/>
                                        <p:tgtEl>
                                          <p:spTgt spid="6">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25E3C5-DB94-F35B-9E31-2EBAEC5EBE6B}"/>
              </a:ext>
            </a:extLst>
          </p:cNvPr>
          <p:cNvSpPr>
            <a:spLocks noGrp="1"/>
          </p:cNvSpPr>
          <p:nvPr>
            <p:ph idx="1"/>
          </p:nvPr>
        </p:nvSpPr>
        <p:spPr>
          <a:xfrm>
            <a:off x="838200" y="1445741"/>
            <a:ext cx="5443847" cy="4632368"/>
          </a:xfrm>
        </p:spPr>
        <p:txBody>
          <a:bodyPr>
            <a:normAutofit fontScale="92500" lnSpcReduction="10000"/>
          </a:bodyPr>
          <a:lstStyle/>
          <a:p>
            <a:pPr marL="0" indent="0" algn="l" rtl="0" fontAlgn="base">
              <a:buNone/>
            </a:pPr>
            <a:r>
              <a:rPr lang="en-US" sz="2000" b="1" i="0" dirty="0">
                <a:effectLst/>
                <a:latin typeface="Calibri" panose="020F0502020204030204" pitchFamily="34" charset="0"/>
              </a:rPr>
              <a:t>The Counseling Center is hiring an additional counselor for PPSC.  </a:t>
            </a:r>
          </a:p>
          <a:p>
            <a:pPr fontAlgn="base"/>
            <a:r>
              <a:rPr lang="en-US" sz="1800" b="0" i="0" dirty="0">
                <a:solidFill>
                  <a:srgbClr val="000000"/>
                </a:solidFill>
                <a:effectLst/>
                <a:latin typeface="Calibri" panose="020F0502020204030204" pitchFamily="34" charset="0"/>
              </a:rPr>
              <a:t>Once the Counselor starts, we will have 2 </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full-time Counselors and 1 master level Intern.  </a:t>
            </a:r>
          </a:p>
          <a:p>
            <a:pPr fontAlgn="base"/>
            <a:r>
              <a:rPr lang="en-US" sz="1800" b="0" i="0" dirty="0">
                <a:solidFill>
                  <a:srgbClr val="000000"/>
                </a:solidFill>
                <a:effectLst/>
                <a:latin typeface="Calibri" panose="020F0502020204030204" pitchFamily="34" charset="0"/>
              </a:rPr>
              <a:t>Presentations in the classrooms and departments will resume in the Spring semester. </a:t>
            </a:r>
          </a:p>
          <a:p>
            <a:pPr fontAlgn="base"/>
            <a:r>
              <a:rPr lang="en-US" sz="1800" b="0" i="0" dirty="0">
                <a:solidFill>
                  <a:srgbClr val="000000"/>
                </a:solidFill>
                <a:effectLst/>
                <a:latin typeface="Calibri" panose="020F0502020204030204" pitchFamily="34" charset="0"/>
              </a:rPr>
              <a:t>Students will go back to receiving up to 6 in person sessions with a counselor.  </a:t>
            </a:r>
          </a:p>
          <a:p>
            <a:pPr fontAlgn="base"/>
            <a:r>
              <a:rPr lang="en-US" sz="1800" b="0" i="0" dirty="0">
                <a:solidFill>
                  <a:srgbClr val="000000"/>
                </a:solidFill>
                <a:effectLst/>
                <a:latin typeface="Calibri" panose="020F0502020204030204" pitchFamily="34" charset="0"/>
              </a:rPr>
              <a:t>We will continue to provide events for mental health awareness for our students.  </a:t>
            </a:r>
          </a:p>
          <a:p>
            <a:pPr marL="0" indent="0" algn="l" rtl="0" fontAlgn="base">
              <a:buNone/>
            </a:pPr>
            <a:r>
              <a:rPr lang="en-US" sz="1800" b="1" i="0" dirty="0" err="1">
                <a:solidFill>
                  <a:schemeClr val="accent6"/>
                </a:solidFill>
                <a:effectLst/>
                <a:latin typeface="Calibri" panose="020F0502020204030204" pitchFamily="34" charset="0"/>
              </a:rPr>
              <a:t>BetterMynd</a:t>
            </a:r>
            <a:r>
              <a:rPr lang="en-US" sz="1800" b="1" i="0" dirty="0">
                <a:solidFill>
                  <a:schemeClr val="accent6"/>
                </a:solidFill>
                <a:effectLst/>
                <a:latin typeface="Calibri" panose="020F0502020204030204" pitchFamily="34" charset="0"/>
              </a:rPr>
              <a:t> will continue to provide telehealth services </a:t>
            </a:r>
            <a:br>
              <a:rPr lang="en-US" sz="1800" b="1" i="0" dirty="0">
                <a:solidFill>
                  <a:schemeClr val="accent6"/>
                </a:solidFill>
                <a:effectLst/>
                <a:latin typeface="Calibri" panose="020F0502020204030204" pitchFamily="34" charset="0"/>
              </a:rPr>
            </a:br>
            <a:r>
              <a:rPr lang="en-US" sz="1800" b="1" i="0" dirty="0">
                <a:solidFill>
                  <a:schemeClr val="accent6"/>
                </a:solidFill>
                <a:effectLst/>
                <a:latin typeface="Calibri" panose="020F0502020204030204" pitchFamily="34" charset="0"/>
              </a:rPr>
              <a:t>to our students.  </a:t>
            </a:r>
          </a:p>
          <a:p>
            <a:pPr fontAlgn="base"/>
            <a:r>
              <a:rPr lang="en-US" sz="1800" b="0" i="0" dirty="0">
                <a:solidFill>
                  <a:srgbClr val="000000"/>
                </a:solidFill>
                <a:effectLst/>
                <a:latin typeface="Calibri" panose="020F0502020204030204" pitchFamily="34" charset="0"/>
              </a:rPr>
              <a:t>Crisis services.  </a:t>
            </a:r>
          </a:p>
          <a:p>
            <a:pPr fontAlgn="base"/>
            <a:r>
              <a:rPr lang="en-US" sz="1800" b="0" i="0" dirty="0">
                <a:solidFill>
                  <a:srgbClr val="000000"/>
                </a:solidFill>
                <a:effectLst/>
                <a:latin typeface="Calibri" panose="020F0502020204030204" pitchFamily="34" charset="0"/>
              </a:rPr>
              <a:t>After-hours and weekend sessions. </a:t>
            </a:r>
          </a:p>
          <a:p>
            <a:pPr fontAlgn="base"/>
            <a:r>
              <a:rPr lang="en-US" sz="1800" b="0" i="0" dirty="0">
                <a:solidFill>
                  <a:srgbClr val="000000"/>
                </a:solidFill>
                <a:effectLst/>
                <a:latin typeface="Calibri" panose="020F0502020204030204" pitchFamily="34" charset="0"/>
              </a:rPr>
              <a:t>Students will continue to receive 5 sessions </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with a counselor. </a:t>
            </a:r>
          </a:p>
        </p:txBody>
      </p:sp>
      <p:pic>
        <p:nvPicPr>
          <p:cNvPr id="4" name="Picture 7">
            <a:extLst>
              <a:ext uri="{FF2B5EF4-FFF2-40B4-BE49-F238E27FC236}">
                <a16:creationId xmlns:a16="http://schemas.microsoft.com/office/drawing/2014/main" id="{A3915E65-1B6E-B0DC-B698-51172EEB1309}"/>
              </a:ext>
              <a:ext uri="{C183D7F6-B498-43B3-948B-1728B52AA6E4}">
                <adec:decorative xmlns:adec="http://schemas.microsoft.com/office/drawing/2017/decorative" val="1"/>
              </a:ext>
            </a:extLst>
          </p:cNvPr>
          <p:cNvPicPr>
            <a:picLocks noChangeAspect="1"/>
          </p:cNvPicPr>
          <p:nvPr/>
        </p:nvPicPr>
        <p:blipFill>
          <a:blip r:embed="rId2"/>
          <a:srcRect/>
          <a:stretch/>
        </p:blipFill>
        <p:spPr>
          <a:xfrm rot="21200101">
            <a:off x="6342918" y="977851"/>
            <a:ext cx="5279154" cy="5185163"/>
          </a:xfrm>
          <a:prstGeom prst="rect">
            <a:avLst/>
          </a:prstGeom>
        </p:spPr>
      </p:pic>
      <p:pic>
        <p:nvPicPr>
          <p:cNvPr id="5" name="Picture 4" descr="Therapy session.">
            <a:extLst>
              <a:ext uri="{FF2B5EF4-FFF2-40B4-BE49-F238E27FC236}">
                <a16:creationId xmlns:a16="http://schemas.microsoft.com/office/drawing/2014/main" id="{FB45A47B-445B-33C4-D0B7-DB8785355D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286" y="1649801"/>
            <a:ext cx="4626428" cy="3080657"/>
          </a:xfrm>
          <a:prstGeom prst="rect">
            <a:avLst/>
          </a:prstGeom>
        </p:spPr>
      </p:pic>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838200" y="327124"/>
            <a:ext cx="10515600" cy="905534"/>
          </a:xfrm>
        </p:spPr>
        <p:txBody>
          <a:bodyPr/>
          <a:lstStyle/>
          <a:p>
            <a:r>
              <a:rPr lang="en-US" dirty="0"/>
              <a:t>The Counseling Center</a:t>
            </a:r>
          </a:p>
        </p:txBody>
      </p:sp>
    </p:spTree>
    <p:extLst>
      <p:ext uri="{BB962C8B-B14F-4D97-AF65-F5344CB8AC3E}">
        <p14:creationId xmlns:p14="http://schemas.microsoft.com/office/powerpoint/2010/main" val="16952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4"/>
                                        </p:tgtEl>
                                        <p:attrNameLst>
                                          <p:attrName>r</p:attrName>
                                        </p:attrNameLst>
                                      </p:cBhvr>
                                    </p:animRot>
                                    <p:animRot by="-240000">
                                      <p:cBhvr>
                                        <p:cTn id="7" dur="4000" fill="hold">
                                          <p:stCondLst>
                                            <p:cond delay="4000"/>
                                          </p:stCondLst>
                                        </p:cTn>
                                        <p:tgtEl>
                                          <p:spTgt spid="4"/>
                                        </p:tgtEl>
                                        <p:attrNameLst>
                                          <p:attrName>r</p:attrName>
                                        </p:attrNameLst>
                                      </p:cBhvr>
                                    </p:animRot>
                                    <p:animRot by="240000">
                                      <p:cBhvr>
                                        <p:cTn id="8" dur="4000" fill="hold">
                                          <p:stCondLst>
                                            <p:cond delay="8000"/>
                                          </p:stCondLst>
                                        </p:cTn>
                                        <p:tgtEl>
                                          <p:spTgt spid="4"/>
                                        </p:tgtEl>
                                        <p:attrNameLst>
                                          <p:attrName>r</p:attrName>
                                        </p:attrNameLst>
                                      </p:cBhvr>
                                    </p:animRot>
                                    <p:animRot by="-240000">
                                      <p:cBhvr>
                                        <p:cTn id="9" dur="4000" fill="hold">
                                          <p:stCondLst>
                                            <p:cond delay="12000"/>
                                          </p:stCondLst>
                                        </p:cTn>
                                        <p:tgtEl>
                                          <p:spTgt spid="4"/>
                                        </p:tgtEl>
                                        <p:attrNameLst>
                                          <p:attrName>r</p:attrName>
                                        </p:attrNameLst>
                                      </p:cBhvr>
                                    </p:animRot>
                                    <p:animRot by="120000">
                                      <p:cBhvr>
                                        <p:cTn id="10" dur="4000" fill="hold">
                                          <p:stCondLst>
                                            <p:cond delay="16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6367130" y="2062052"/>
            <a:ext cx="4986670" cy="3292027"/>
          </a:xfrm>
        </p:spPr>
        <p:txBody>
          <a:bodyPr>
            <a:normAutofit/>
          </a:bodyPr>
          <a:lstStyle/>
          <a:p>
            <a:pPr marL="0" indent="0" algn="l" rtl="0" fontAlgn="base">
              <a:buNone/>
            </a:pPr>
            <a:r>
              <a:rPr lang="en-US" sz="2400" b="1" dirty="0">
                <a:solidFill>
                  <a:srgbClr val="0A3A5F"/>
                </a:solidFill>
                <a:latin typeface="Source Sans 3" panose="020B0303030403020204" pitchFamily="34" charset="0"/>
              </a:rPr>
              <a:t>Student clubs are re-emerging and gaining momentum and visibility</a:t>
            </a:r>
          </a:p>
          <a:p>
            <a:pPr algn="l" rtl="0" fontAlgn="base">
              <a:lnSpc>
                <a:spcPct val="100000"/>
              </a:lnSpc>
              <a:buFont typeface="Arial" panose="020B0604020202020204" pitchFamily="34" charset="0"/>
              <a:buChar char="•"/>
            </a:pPr>
            <a:r>
              <a:rPr lang="en-US" sz="1800" b="0" i="0" dirty="0">
                <a:solidFill>
                  <a:srgbClr val="000000"/>
                </a:solidFill>
                <a:effectLst/>
                <a:latin typeface="Calibri" panose="020F0502020204030204" pitchFamily="34" charset="0"/>
              </a:rPr>
              <a:t>The LGBTQ+ Student Club and BSU have convened and are planning events, creating awareness, and strengthening their sense of pride and identity. </a:t>
            </a:r>
            <a:endParaRPr lang="en-US" sz="1800" dirty="0">
              <a:solidFill>
                <a:srgbClr val="000000"/>
              </a:solidFill>
              <a:latin typeface="Calibri" panose="020F0502020204030204" pitchFamily="34" charset="0"/>
            </a:endParaRPr>
          </a:p>
        </p:txBody>
      </p:sp>
      <p:pic>
        <p:nvPicPr>
          <p:cNvPr id="8" name="Picture 7">
            <a:extLst>
              <a:ext uri="{FF2B5EF4-FFF2-40B4-BE49-F238E27FC236}">
                <a16:creationId xmlns:a16="http://schemas.microsoft.com/office/drawing/2014/main" id="{4AB4EF5C-3943-050E-9A22-CCFBF1CE2448}"/>
              </a:ext>
              <a:ext uri="{C183D7F6-B498-43B3-948B-1728B52AA6E4}">
                <adec:decorative xmlns:adec="http://schemas.microsoft.com/office/drawing/2017/decorative" val="1"/>
              </a:ext>
            </a:extLst>
          </p:cNvPr>
          <p:cNvPicPr>
            <a:picLocks noChangeAspect="1"/>
          </p:cNvPicPr>
          <p:nvPr/>
        </p:nvPicPr>
        <p:blipFill>
          <a:blip r:embed="rId2"/>
          <a:srcRect/>
          <a:stretch/>
        </p:blipFill>
        <p:spPr>
          <a:xfrm rot="20520000">
            <a:off x="580159" y="1303438"/>
            <a:ext cx="5131806" cy="5040438"/>
          </a:xfrm>
          <a:prstGeom prst="rect">
            <a:avLst/>
          </a:prstGeom>
        </p:spPr>
      </p:pic>
      <p:pic>
        <p:nvPicPr>
          <p:cNvPr id="9" name="Picture 8" descr="Image of students meeting for the Black Student Union.">
            <a:extLst>
              <a:ext uri="{FF2B5EF4-FFF2-40B4-BE49-F238E27FC236}">
                <a16:creationId xmlns:a16="http://schemas.microsoft.com/office/drawing/2014/main" id="{75DE3E60-7040-F5A9-529E-FBD0EB9DE8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519" y="2236357"/>
            <a:ext cx="4395775" cy="2752030"/>
          </a:xfrm>
          <a:prstGeom prst="rect">
            <a:avLst/>
          </a:prstGeom>
        </p:spPr>
      </p:pic>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p:txBody>
          <a:bodyPr/>
          <a:lstStyle/>
          <a:p>
            <a:r>
              <a:rPr lang="en-US" dirty="0"/>
              <a:t>Student Experience/DEI Updates</a:t>
            </a:r>
          </a:p>
        </p:txBody>
      </p:sp>
    </p:spTree>
    <p:extLst>
      <p:ext uri="{BB962C8B-B14F-4D97-AF65-F5344CB8AC3E}">
        <p14:creationId xmlns:p14="http://schemas.microsoft.com/office/powerpoint/2010/main" val="39700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8"/>
                                        </p:tgtEl>
                                        <p:attrNameLst>
                                          <p:attrName>r</p:attrName>
                                        </p:attrNameLst>
                                      </p:cBhvr>
                                    </p:animRot>
                                    <p:animRot by="-240000">
                                      <p:cBhvr>
                                        <p:cTn id="7" dur="4000" fill="hold">
                                          <p:stCondLst>
                                            <p:cond delay="4000"/>
                                          </p:stCondLst>
                                        </p:cTn>
                                        <p:tgtEl>
                                          <p:spTgt spid="8"/>
                                        </p:tgtEl>
                                        <p:attrNameLst>
                                          <p:attrName>r</p:attrName>
                                        </p:attrNameLst>
                                      </p:cBhvr>
                                    </p:animRot>
                                    <p:animRot by="240000">
                                      <p:cBhvr>
                                        <p:cTn id="8" dur="4000" fill="hold">
                                          <p:stCondLst>
                                            <p:cond delay="8000"/>
                                          </p:stCondLst>
                                        </p:cTn>
                                        <p:tgtEl>
                                          <p:spTgt spid="8"/>
                                        </p:tgtEl>
                                        <p:attrNameLst>
                                          <p:attrName>r</p:attrName>
                                        </p:attrNameLst>
                                      </p:cBhvr>
                                    </p:animRot>
                                    <p:animRot by="-240000">
                                      <p:cBhvr>
                                        <p:cTn id="9" dur="4000" fill="hold">
                                          <p:stCondLst>
                                            <p:cond delay="12000"/>
                                          </p:stCondLst>
                                        </p:cTn>
                                        <p:tgtEl>
                                          <p:spTgt spid="8"/>
                                        </p:tgtEl>
                                        <p:attrNameLst>
                                          <p:attrName>r</p:attrName>
                                        </p:attrNameLst>
                                      </p:cBhvr>
                                    </p:animRot>
                                    <p:animRot by="120000">
                                      <p:cBhvr>
                                        <p:cTn id="10" dur="4000" fill="hold">
                                          <p:stCondLst>
                                            <p:cond delay="160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Strategic Plan</a:t>
            </a:r>
          </a:p>
        </p:txBody>
      </p:sp>
      <p:pic>
        <p:nvPicPr>
          <p:cNvPr id="3" name="Picture 2">
            <a:extLst>
              <a:ext uri="{FF2B5EF4-FFF2-40B4-BE49-F238E27FC236}">
                <a16:creationId xmlns:a16="http://schemas.microsoft.com/office/drawing/2014/main" id="{095A8B54-4E83-1E12-677E-BF55B151FE2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74237" y="1859805"/>
            <a:ext cx="1092293" cy="1271032"/>
          </a:xfrm>
          <a:prstGeom prst="rect">
            <a:avLst/>
          </a:prstGeom>
        </p:spPr>
      </p:pic>
    </p:spTree>
    <p:extLst>
      <p:ext uri="{BB962C8B-B14F-4D97-AF65-F5344CB8AC3E}">
        <p14:creationId xmlns:p14="http://schemas.microsoft.com/office/powerpoint/2010/main" val="2462725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23B3D34-C1E6-14BF-D0E8-CE133B083492}"/>
              </a:ext>
            </a:extLst>
          </p:cNvPr>
          <p:cNvSpPr txBox="1"/>
          <p:nvPr/>
        </p:nvSpPr>
        <p:spPr>
          <a:xfrm>
            <a:off x="715297" y="2717237"/>
            <a:ext cx="5040792" cy="2600071"/>
          </a:xfrm>
          <a:prstGeom prst="rect">
            <a:avLst/>
          </a:prstGeom>
          <a:noFill/>
        </p:spPr>
        <p:txBody>
          <a:bodyPr wrap="square">
            <a:spAutoFit/>
          </a:bodyPr>
          <a:lstStyle/>
          <a:p>
            <a:pPr marL="0" indent="0">
              <a:lnSpc>
                <a:spcPct val="100000"/>
              </a:lnSpc>
              <a:buNone/>
            </a:pPr>
            <a:r>
              <a:rPr lang="en-US" sz="2400" b="1" i="1" dirty="0">
                <a:solidFill>
                  <a:schemeClr val="accent4"/>
                </a:solidFill>
                <a:latin typeface="Calibri"/>
                <a:ea typeface="Verdana"/>
                <a:cs typeface="Calibri"/>
              </a:rPr>
              <a:t>Four Focus Goals</a:t>
            </a:r>
            <a:endParaRPr lang="en-US" sz="2400" dirty="0">
              <a:solidFill>
                <a:schemeClr val="accent4"/>
              </a:solidFill>
              <a:latin typeface="Calibri"/>
              <a:ea typeface="Verdana"/>
              <a:cs typeface="Calibri"/>
            </a:endParaRPr>
          </a:p>
          <a:p>
            <a:pPr marL="342900" indent="-342900">
              <a:lnSpc>
                <a:spcPct val="200000"/>
              </a:lnSpc>
              <a:buFont typeface="+mj-lt"/>
              <a:buAutoNum type="arabicPeriod"/>
            </a:pPr>
            <a:r>
              <a:rPr lang="en-US" sz="1800" dirty="0">
                <a:latin typeface="Calibri"/>
                <a:ea typeface="Verdana"/>
                <a:cs typeface="Calibri"/>
              </a:rPr>
              <a:t>Strategic Scheduling</a:t>
            </a:r>
            <a:endParaRPr lang="en-US" dirty="0">
              <a:latin typeface="Calibri"/>
              <a:ea typeface="Verdana"/>
              <a:cs typeface="Calibri"/>
            </a:endParaRPr>
          </a:p>
          <a:p>
            <a:pPr marL="342900" indent="-342900">
              <a:lnSpc>
                <a:spcPct val="200000"/>
              </a:lnSpc>
              <a:buFont typeface="+mj-lt"/>
              <a:buAutoNum type="arabicPeriod"/>
            </a:pPr>
            <a:r>
              <a:rPr lang="en-US" sz="1800" dirty="0">
                <a:latin typeface="Calibri"/>
                <a:ea typeface="Verdana"/>
                <a:cs typeface="Calibri"/>
              </a:rPr>
              <a:t>Adult Learners and the Adult Learner Task Force</a:t>
            </a:r>
          </a:p>
          <a:p>
            <a:pPr marL="342900" indent="-342900">
              <a:lnSpc>
                <a:spcPct val="200000"/>
              </a:lnSpc>
              <a:buFont typeface="+mj-lt"/>
              <a:buAutoNum type="arabicPeriod"/>
            </a:pPr>
            <a:r>
              <a:rPr lang="en-US" sz="1800" dirty="0">
                <a:latin typeface="Calibri"/>
                <a:ea typeface="Verdana"/>
                <a:cs typeface="Calibri"/>
              </a:rPr>
              <a:t>Employee Engagement and Campus Culture</a:t>
            </a:r>
          </a:p>
          <a:p>
            <a:pPr marL="342900" indent="-342900">
              <a:lnSpc>
                <a:spcPct val="200000"/>
              </a:lnSpc>
              <a:buFont typeface="+mj-lt"/>
              <a:buAutoNum type="arabicPeriod"/>
            </a:pPr>
            <a:r>
              <a:rPr lang="en-US" dirty="0">
                <a:latin typeface="Calibri"/>
                <a:ea typeface="Verdana"/>
                <a:cs typeface="Calibri"/>
              </a:rPr>
              <a:t>New Tuition Plan for PPSC Employees</a:t>
            </a:r>
            <a:endParaRPr lang="en-US" sz="1800" dirty="0">
              <a:latin typeface="Calibri"/>
              <a:ea typeface="Verdana"/>
              <a:cs typeface="Calibri"/>
            </a:endParaRPr>
          </a:p>
        </p:txBody>
      </p:sp>
      <p:sp>
        <p:nvSpPr>
          <p:cNvPr id="7" name="TextBox 6">
            <a:extLst>
              <a:ext uri="{FF2B5EF4-FFF2-40B4-BE49-F238E27FC236}">
                <a16:creationId xmlns:a16="http://schemas.microsoft.com/office/drawing/2014/main" id="{68E7C79A-A535-54AF-58BA-5433EAAB6FAB}"/>
              </a:ext>
            </a:extLst>
          </p:cNvPr>
          <p:cNvSpPr txBox="1"/>
          <p:nvPr/>
        </p:nvSpPr>
        <p:spPr>
          <a:xfrm>
            <a:off x="720643" y="1540692"/>
            <a:ext cx="5375357" cy="923330"/>
          </a:xfrm>
          <a:prstGeom prst="rect">
            <a:avLst/>
          </a:prstGeom>
          <a:noFill/>
        </p:spPr>
        <p:txBody>
          <a:bodyPr wrap="square">
            <a:spAutoFit/>
          </a:bodyPr>
          <a:lstStyle/>
          <a:p>
            <a:pPr algn="l" rtl="0" fontAlgn="base"/>
            <a:r>
              <a:rPr lang="en-US" sz="1800" b="0" i="0" dirty="0">
                <a:solidFill>
                  <a:srgbClr val="0A3A5F"/>
                </a:solidFill>
                <a:effectLst/>
                <a:latin typeface="Calibri" panose="020F0502020204030204" pitchFamily="34" charset="0"/>
              </a:rPr>
              <a:t>We held a Focus Goal Townhall in November and there will be another one this March and each semester to update on progress.</a:t>
            </a:r>
            <a:endParaRPr lang="en-US" b="0" i="0" dirty="0">
              <a:solidFill>
                <a:srgbClr val="0A3A5F"/>
              </a:solidFill>
              <a:effectLst/>
              <a:latin typeface="Calibri" panose="020F0502020204030204" pitchFamily="34" charset="0"/>
            </a:endParaRPr>
          </a:p>
        </p:txBody>
      </p:sp>
      <p:pic>
        <p:nvPicPr>
          <p:cNvPr id="2" name="Picture 1">
            <a:extLst>
              <a:ext uri="{FF2B5EF4-FFF2-40B4-BE49-F238E27FC236}">
                <a16:creationId xmlns:a16="http://schemas.microsoft.com/office/drawing/2014/main" id="{6A064C71-15FB-BDB7-C69F-30496FB1DF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060000">
            <a:off x="6424306" y="559585"/>
            <a:ext cx="5304589" cy="5171176"/>
          </a:xfrm>
          <a:prstGeom prst="rect">
            <a:avLst/>
          </a:prstGeom>
        </p:spPr>
      </p:pic>
      <p:pic>
        <p:nvPicPr>
          <p:cNvPr id="3" name="Picture 2" descr="Image of the PPSC Centennial Campus.">
            <a:extLst>
              <a:ext uri="{FF2B5EF4-FFF2-40B4-BE49-F238E27FC236}">
                <a16:creationId xmlns:a16="http://schemas.microsoft.com/office/drawing/2014/main" id="{3A9F0E17-921C-672B-0933-40F65F352D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12847" y="2218559"/>
            <a:ext cx="4527506" cy="2704316"/>
          </a:xfrm>
          <a:prstGeom prst="rect">
            <a:avLst/>
          </a:prstGeom>
        </p:spPr>
      </p:pic>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352835"/>
            <a:ext cx="10515600" cy="1325563"/>
          </a:xfrm>
        </p:spPr>
        <p:txBody>
          <a:bodyPr/>
          <a:lstStyle/>
          <a:p>
            <a:r>
              <a:rPr lang="en-US" dirty="0">
                <a:solidFill>
                  <a:schemeClr val="accent2"/>
                </a:solidFill>
              </a:rPr>
              <a:t>Focus Goals</a:t>
            </a:r>
          </a:p>
        </p:txBody>
      </p:sp>
    </p:spTree>
    <p:extLst>
      <p:ext uri="{BB962C8B-B14F-4D97-AF65-F5344CB8AC3E}">
        <p14:creationId xmlns:p14="http://schemas.microsoft.com/office/powerpoint/2010/main" val="23765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2"/>
                                        </p:tgtEl>
                                        <p:attrNameLst>
                                          <p:attrName>r</p:attrName>
                                        </p:attrNameLst>
                                      </p:cBhvr>
                                    </p:animRot>
                                    <p:animRot by="-240000">
                                      <p:cBhvr>
                                        <p:cTn id="7" dur="4000" fill="hold">
                                          <p:stCondLst>
                                            <p:cond delay="4000"/>
                                          </p:stCondLst>
                                        </p:cTn>
                                        <p:tgtEl>
                                          <p:spTgt spid="2"/>
                                        </p:tgtEl>
                                        <p:attrNameLst>
                                          <p:attrName>r</p:attrName>
                                        </p:attrNameLst>
                                      </p:cBhvr>
                                    </p:animRot>
                                    <p:animRot by="240000">
                                      <p:cBhvr>
                                        <p:cTn id="8" dur="4000" fill="hold">
                                          <p:stCondLst>
                                            <p:cond delay="8000"/>
                                          </p:stCondLst>
                                        </p:cTn>
                                        <p:tgtEl>
                                          <p:spTgt spid="2"/>
                                        </p:tgtEl>
                                        <p:attrNameLst>
                                          <p:attrName>r</p:attrName>
                                        </p:attrNameLst>
                                      </p:cBhvr>
                                    </p:animRot>
                                    <p:animRot by="-240000">
                                      <p:cBhvr>
                                        <p:cTn id="9" dur="4000" fill="hold">
                                          <p:stCondLst>
                                            <p:cond delay="12000"/>
                                          </p:stCondLst>
                                        </p:cTn>
                                        <p:tgtEl>
                                          <p:spTgt spid="2"/>
                                        </p:tgtEl>
                                        <p:attrNameLst>
                                          <p:attrName>r</p:attrName>
                                        </p:attrNameLst>
                                      </p:cBhvr>
                                    </p:animRot>
                                    <p:animRot by="120000">
                                      <p:cBhvr>
                                        <p:cTn id="10" dur="4000" fill="hold">
                                          <p:stCondLst>
                                            <p:cond delay="16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611B97-42B0-3FD1-C12B-F62CD43708D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9994" y="1859805"/>
            <a:ext cx="1352012" cy="1271032"/>
          </a:xfrm>
          <a:prstGeom prst="rect">
            <a:avLst/>
          </a:prstGeom>
        </p:spPr>
      </p:pic>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Foundation</a:t>
            </a:r>
          </a:p>
        </p:txBody>
      </p:sp>
    </p:spTree>
    <p:extLst>
      <p:ext uri="{BB962C8B-B14F-4D97-AF65-F5344CB8AC3E}">
        <p14:creationId xmlns:p14="http://schemas.microsoft.com/office/powerpoint/2010/main" val="241068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descr="Retention by Ethnicity Table&#10;Black:&#10;F' 17-18 | 48%&#10;F' 18-19 | 51%&#10;F' 19-20 | 45%&#10;F' 20-21 | 49%&#10;F' 21-22 | 50%&#10;F' 22-23 | 44.5%&#10;&#10;Hispanic:&#10;F' 17-18 | 52%&#10;F' 18-19 | 54%&#10;F' 19-20 | 51%&#10;F' 20-21 | 52%&#10;F' 21-22 | 51.7%&#10;F' 22-23 | 52.6%&#10;&#10;White:&#10;F' 17-18 | 57%&#10;F' 18-19 | 54%&#10;F' 19-20 | 57%&#10;F' 20-21 | 54%&#10;F' 21-22 | 54.2%&#10;F' 22-23 | 56.8%">
            <a:extLst>
              <a:ext uri="{FF2B5EF4-FFF2-40B4-BE49-F238E27FC236}">
                <a16:creationId xmlns:a16="http://schemas.microsoft.com/office/drawing/2014/main" id="{DEA19076-8612-3103-C613-0BDA6138E696}"/>
              </a:ext>
            </a:extLst>
          </p:cNvPr>
          <p:cNvGraphicFramePr/>
          <p:nvPr>
            <p:extLst>
              <p:ext uri="{D42A27DB-BD31-4B8C-83A1-F6EECF244321}">
                <p14:modId xmlns:p14="http://schemas.microsoft.com/office/powerpoint/2010/main" val="677088700"/>
              </p:ext>
            </p:extLst>
          </p:nvPr>
        </p:nvGraphicFramePr>
        <p:xfrm>
          <a:off x="2032000" y="952168"/>
          <a:ext cx="8128000" cy="518616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8D91A940-38EB-F36A-CCC7-D4365A7D7150}"/>
              </a:ext>
            </a:extLst>
          </p:cNvPr>
          <p:cNvSpPr txBox="1">
            <a:spLocks noGrp="1"/>
          </p:cNvSpPr>
          <p:nvPr>
            <p:ph type="title" idx="4294967295"/>
          </p:nvPr>
        </p:nvSpPr>
        <p:spPr>
          <a:xfrm>
            <a:off x="448982" y="313246"/>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Retention By Ethnicity</a:t>
            </a:r>
          </a:p>
        </p:txBody>
      </p:sp>
    </p:spTree>
    <p:extLst>
      <p:ext uri="{BB962C8B-B14F-4D97-AF65-F5344CB8AC3E}">
        <p14:creationId xmlns:p14="http://schemas.microsoft.com/office/powerpoint/2010/main" val="17837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7" dur="2000"/>
                                        <p:tgtEl>
                                          <p:spTgt spid="7">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0" dur="1000"/>
                                        <p:tgtEl>
                                          <p:spTgt spid="7">
                                            <p:graphicEl>
                                              <a:chart seriesIdx="0" categoryIdx="-4" bldStep="series"/>
                                            </p:graphicEl>
                                          </p:spTgt>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3" dur="1000"/>
                                        <p:tgtEl>
                                          <p:spTgt spid="7">
                                            <p:graphicEl>
                                              <a:chart seriesIdx="1" categoryIdx="-4" bldStep="series"/>
                                            </p:graphicEl>
                                          </p:spTgt>
                                        </p:tgtEl>
                                      </p:cBhvr>
                                    </p:animEffect>
                                  </p:childTnLst>
                                </p:cTn>
                              </p:par>
                              <p:par>
                                <p:cTn id="14" presetID="22" presetClass="entr" presetSubtype="8" fill="hold" grpId="0" nodeType="withEffect">
                                  <p:stCondLst>
                                    <p:cond delay="3000"/>
                                  </p:stCondLst>
                                  <p:childTnLst>
                                    <p:set>
                                      <p:cBhvr>
                                        <p:cTn id="15"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16" dur="10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PPSC Rampart Campus and the new Dental Center.">
            <a:extLst>
              <a:ext uri="{FF2B5EF4-FFF2-40B4-BE49-F238E27FC236}">
                <a16:creationId xmlns:a16="http://schemas.microsoft.com/office/drawing/2014/main" id="{5CC24736-C25C-604B-5A6D-C8E1BCD626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21173" y="1167213"/>
            <a:ext cx="8147967" cy="4860292"/>
          </a:xfrm>
          <a:prstGeom prst="rect">
            <a:avLst/>
          </a:prstGeom>
        </p:spPr>
      </p:pic>
      <p:sp>
        <p:nvSpPr>
          <p:cNvPr id="5" name="Title 3">
            <a:extLst>
              <a:ext uri="{FF2B5EF4-FFF2-40B4-BE49-F238E27FC236}">
                <a16:creationId xmlns:a16="http://schemas.microsoft.com/office/drawing/2014/main" id="{033C316B-06AC-17C6-E573-22F1C7D75931}"/>
              </a:ext>
            </a:extLst>
          </p:cNvPr>
          <p:cNvSpPr txBox="1">
            <a:spLocks noGrp="1"/>
          </p:cNvSpPr>
          <p:nvPr>
            <p:ph type="title" idx="4294967295"/>
          </p:nvPr>
        </p:nvSpPr>
        <p:spPr>
          <a:xfrm>
            <a:off x="620419" y="37640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n-ea"/>
                <a:cs typeface="+mn-cs"/>
              </a:rPr>
              <a:t>Delta Dental Center Update</a:t>
            </a:r>
          </a:p>
        </p:txBody>
      </p:sp>
    </p:spTree>
    <p:extLst>
      <p:ext uri="{BB962C8B-B14F-4D97-AF65-F5344CB8AC3E}">
        <p14:creationId xmlns:p14="http://schemas.microsoft.com/office/powerpoint/2010/main" val="1148430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BDD51-4789-2CC2-415B-8710E218B5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3769812">
            <a:off x="157813" y="1063502"/>
            <a:ext cx="5361956" cy="5266491"/>
          </a:xfrm>
          <a:prstGeom prst="rect">
            <a:avLst/>
          </a:prstGeom>
        </p:spPr>
      </p:pic>
      <p:pic>
        <p:nvPicPr>
          <p:cNvPr id="8" name="Picture 7" descr="Student bent over studying course materials.">
            <a:extLst>
              <a:ext uri="{FF2B5EF4-FFF2-40B4-BE49-F238E27FC236}">
                <a16:creationId xmlns:a16="http://schemas.microsoft.com/office/drawing/2014/main" id="{D8E5C022-2749-03C4-3EC7-4B943B6CC8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5772" y="1633901"/>
            <a:ext cx="2509236" cy="3763854"/>
          </a:xfrm>
          <a:prstGeom prst="rect">
            <a:avLst/>
          </a:prstGeom>
        </p:spPr>
      </p:pic>
      <p:grpSp>
        <p:nvGrpSpPr>
          <p:cNvPr id="9" name="Group 8">
            <a:extLst>
              <a:ext uri="{FF2B5EF4-FFF2-40B4-BE49-F238E27FC236}">
                <a16:creationId xmlns:a16="http://schemas.microsoft.com/office/drawing/2014/main" id="{30BB2C1C-B596-0CE9-452B-47F4C93D9C4C}"/>
              </a:ext>
              <a:ext uri="{C183D7F6-B498-43B3-948B-1728B52AA6E4}">
                <adec:decorative xmlns:adec="http://schemas.microsoft.com/office/drawing/2017/decorative" val="1"/>
              </a:ext>
            </a:extLst>
          </p:cNvPr>
          <p:cNvGrpSpPr/>
          <p:nvPr/>
        </p:nvGrpSpPr>
        <p:grpSpPr>
          <a:xfrm>
            <a:off x="3904088" y="3885383"/>
            <a:ext cx="1926075" cy="1926075"/>
            <a:chOff x="2782109" y="1459149"/>
            <a:chExt cx="1264596" cy="1264596"/>
          </a:xfrm>
        </p:grpSpPr>
        <p:sp>
          <p:nvSpPr>
            <p:cNvPr id="10" name="Rectangle 9">
              <a:extLst>
                <a:ext uri="{FF2B5EF4-FFF2-40B4-BE49-F238E27FC236}">
                  <a16:creationId xmlns:a16="http://schemas.microsoft.com/office/drawing/2014/main" id="{3AE47152-9E43-807C-EE26-730C9CECC5CC}"/>
                </a:ext>
              </a:extLst>
            </p:cNvPr>
            <p:cNvSpPr/>
            <p:nvPr/>
          </p:nvSpPr>
          <p:spPr>
            <a:xfrm>
              <a:off x="2782109" y="1459149"/>
              <a:ext cx="1264596" cy="12645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93761EC-AE0E-34EB-EF75-F46793CA09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1805" y="1618845"/>
              <a:ext cx="945204" cy="945204"/>
            </a:xfrm>
            <a:prstGeom prst="rect">
              <a:avLst/>
            </a:prstGeom>
          </p:spPr>
        </p:pic>
      </p:grpSp>
      <p:sp>
        <p:nvSpPr>
          <p:cNvPr id="4" name="Content Placeholder 1">
            <a:extLst>
              <a:ext uri="{FF2B5EF4-FFF2-40B4-BE49-F238E27FC236}">
                <a16:creationId xmlns:a16="http://schemas.microsoft.com/office/drawing/2014/main" id="{75E8724B-ED1B-B8F8-6C67-925C36950452}"/>
              </a:ext>
            </a:extLst>
          </p:cNvPr>
          <p:cNvSpPr txBox="1">
            <a:spLocks/>
          </p:cNvSpPr>
          <p:nvPr/>
        </p:nvSpPr>
        <p:spPr>
          <a:xfrm>
            <a:off x="6405690" y="1690688"/>
            <a:ext cx="5197305" cy="41293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rgbClr val="0A3A5F"/>
                </a:solidFill>
                <a:latin typeface="Source Sans 3" panose="020B0303030403020204" pitchFamily="34" charset="0"/>
              </a:rPr>
              <a:t>Opportunity Now Grant</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PPSC was awarded a $47K planning grant to build a more robust, accessible and diverse engineering technician pathway.  </a:t>
            </a:r>
          </a:p>
          <a:p>
            <a:pPr fontAlgn="base"/>
            <a:r>
              <a:rPr lang="en-US" sz="1800" b="0" i="0" dirty="0">
                <a:solidFill>
                  <a:srgbClr val="000000"/>
                </a:solidFill>
                <a:effectLst/>
                <a:latin typeface="Calibri" panose="020F0502020204030204" pitchFamily="34" charset="0"/>
              </a:rPr>
              <a:t>The grant group has been working with industry and K-12 partners to assess current employment needs, trends in middle and high school STEM education and to refine PPSC’s ET curriculum.  </a:t>
            </a:r>
          </a:p>
          <a:p>
            <a:pPr fontAlgn="base"/>
            <a:r>
              <a:rPr lang="en-US" sz="1800" b="0" i="0" dirty="0">
                <a:solidFill>
                  <a:srgbClr val="000000"/>
                </a:solidFill>
                <a:effectLst/>
                <a:latin typeface="Calibri" panose="020F0502020204030204" pitchFamily="34" charset="0"/>
              </a:rPr>
              <a:t>We have applied for a much larger Opportunity Now Phase II grant. This grant will enable us to implement what we have learned during the planning grant cycle and create an on-campus Makerspace/Prototype lab. We expect to hear later in January about this grant award.  </a:t>
            </a:r>
          </a:p>
        </p:txBody>
      </p:sp>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617963" y="41182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Opportunity Now Grant</a:t>
            </a:r>
            <a:endPar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53814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5"/>
                                        </p:tgtEl>
                                        <p:attrNameLst>
                                          <p:attrName>r</p:attrName>
                                        </p:attrNameLst>
                                      </p:cBhvr>
                                    </p:animRot>
                                    <p:animRot by="-240000">
                                      <p:cBhvr>
                                        <p:cTn id="7" dur="4000" fill="hold">
                                          <p:stCondLst>
                                            <p:cond delay="4000"/>
                                          </p:stCondLst>
                                        </p:cTn>
                                        <p:tgtEl>
                                          <p:spTgt spid="5"/>
                                        </p:tgtEl>
                                        <p:attrNameLst>
                                          <p:attrName>r</p:attrName>
                                        </p:attrNameLst>
                                      </p:cBhvr>
                                    </p:animRot>
                                    <p:animRot by="240000">
                                      <p:cBhvr>
                                        <p:cTn id="8" dur="4000" fill="hold">
                                          <p:stCondLst>
                                            <p:cond delay="8000"/>
                                          </p:stCondLst>
                                        </p:cTn>
                                        <p:tgtEl>
                                          <p:spTgt spid="5"/>
                                        </p:tgtEl>
                                        <p:attrNameLst>
                                          <p:attrName>r</p:attrName>
                                        </p:attrNameLst>
                                      </p:cBhvr>
                                    </p:animRot>
                                    <p:animRot by="-240000">
                                      <p:cBhvr>
                                        <p:cTn id="9" dur="4000" fill="hold">
                                          <p:stCondLst>
                                            <p:cond delay="12000"/>
                                          </p:stCondLst>
                                        </p:cTn>
                                        <p:tgtEl>
                                          <p:spTgt spid="5"/>
                                        </p:tgtEl>
                                        <p:attrNameLst>
                                          <p:attrName>r</p:attrName>
                                        </p:attrNameLst>
                                      </p:cBhvr>
                                    </p:animRot>
                                    <p:animRot by="120000">
                                      <p:cBhvr>
                                        <p:cTn id="10" dur="4000" fill="hold">
                                          <p:stCondLst>
                                            <p:cond delay="160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A120D-56BE-8D45-AF8D-D9BDAEBA366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8893519">
            <a:off x="6697591" y="1153837"/>
            <a:ext cx="5116909" cy="4984002"/>
          </a:xfrm>
          <a:prstGeom prst="rect">
            <a:avLst/>
          </a:prstGeom>
        </p:spPr>
      </p:pic>
      <p:pic>
        <p:nvPicPr>
          <p:cNvPr id="3" name="Picture 2" descr="Image of a 1955 Ford Thunderbird.">
            <a:extLst>
              <a:ext uri="{FF2B5EF4-FFF2-40B4-BE49-F238E27FC236}">
                <a16:creationId xmlns:a16="http://schemas.microsoft.com/office/drawing/2014/main" id="{70EB0053-4527-DB8E-2047-A4F2BC9FA0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67928" y="2284549"/>
            <a:ext cx="4776234" cy="2288901"/>
          </a:xfrm>
          <a:prstGeom prst="rect">
            <a:avLst/>
          </a:prstGeom>
        </p:spPr>
      </p:pic>
      <p:sp>
        <p:nvSpPr>
          <p:cNvPr id="6" name="Content Placeholder 1">
            <a:extLst>
              <a:ext uri="{FF2B5EF4-FFF2-40B4-BE49-F238E27FC236}">
                <a16:creationId xmlns:a16="http://schemas.microsoft.com/office/drawing/2014/main" id="{2DF06D2D-B157-06B0-A49F-5A3EC4351B0D}"/>
              </a:ext>
            </a:extLst>
          </p:cNvPr>
          <p:cNvSpPr txBox="1">
            <a:spLocks/>
          </p:cNvSpPr>
          <p:nvPr/>
        </p:nvSpPr>
        <p:spPr>
          <a:xfrm>
            <a:off x="838199" y="1690688"/>
            <a:ext cx="5562601" cy="4129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We have received a donation of a 1955 Ford Thunderbird, the first year T-Birds were made.</a:t>
            </a:r>
          </a:p>
          <a:p>
            <a:pPr>
              <a:lnSpc>
                <a:spcPct val="120000"/>
              </a:lnSpc>
              <a:defRPr/>
            </a:pPr>
            <a:r>
              <a:rPr lang="en-US" sz="2400" dirty="0">
                <a:solidFill>
                  <a:srgbClr val="000000"/>
                </a:solidFill>
                <a:latin typeface="Calibri" panose="020F0502020204030204" pitchFamily="34" charset="0"/>
              </a:rPr>
              <a:t>Automotive students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will detail the vehicle and the foundation will auction it. </a:t>
            </a:r>
          </a:p>
          <a:p>
            <a:pPr>
              <a:lnSpc>
                <a:spcPct val="120000"/>
              </a:lnSpc>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funds will be used for scholarships for students in the automotive program. </a:t>
            </a:r>
            <a:endParaRPr kumimoji="0" lang="en-US" b="0" i="0" u="none" strike="noStrike" kern="1200" cap="none" spc="0" normalizeH="0" baseline="0" noProof="0" dirty="0">
              <a:ln>
                <a:noFill/>
              </a:ln>
              <a:solidFill>
                <a:srgbClr val="0A3A5F"/>
              </a:solidFill>
              <a:effectLst/>
              <a:uLnTx/>
              <a:uFillTx/>
              <a:latin typeface="Source Sans 3" panose="020B0503030403020204" pitchFamily="34" charset="0"/>
              <a:ea typeface="+mn-ea"/>
              <a:cs typeface="+mn-cs"/>
            </a:endParaRPr>
          </a:p>
        </p:txBody>
      </p:sp>
      <p:sp>
        <p:nvSpPr>
          <p:cNvPr id="4" name="Title 3">
            <a:extLst>
              <a:ext uri="{FF2B5EF4-FFF2-40B4-BE49-F238E27FC236}">
                <a16:creationId xmlns:a16="http://schemas.microsoft.com/office/drawing/2014/main" id="{5620AB14-7DBC-F220-691E-CB9300BD587A}"/>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DB4326"/>
                </a:solidFill>
                <a:effectLst/>
                <a:uLnTx/>
                <a:uFillTx/>
                <a:latin typeface="Sanchez"/>
                <a:ea typeface="+mj-ea"/>
                <a:cs typeface="+mj-cs"/>
              </a:rPr>
              <a:t>Thunderbird</a:t>
            </a:r>
            <a:endParaRPr lang="en-US" dirty="0"/>
          </a:p>
        </p:txBody>
      </p:sp>
    </p:spTree>
    <p:extLst>
      <p:ext uri="{BB962C8B-B14F-4D97-AF65-F5344CB8AC3E}">
        <p14:creationId xmlns:p14="http://schemas.microsoft.com/office/powerpoint/2010/main" val="12979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5"/>
                                        </p:tgtEl>
                                        <p:attrNameLst>
                                          <p:attrName>r</p:attrName>
                                        </p:attrNameLst>
                                      </p:cBhvr>
                                    </p:animRot>
                                    <p:animRot by="-240000">
                                      <p:cBhvr>
                                        <p:cTn id="7" dur="4000" fill="hold">
                                          <p:stCondLst>
                                            <p:cond delay="4000"/>
                                          </p:stCondLst>
                                        </p:cTn>
                                        <p:tgtEl>
                                          <p:spTgt spid="5"/>
                                        </p:tgtEl>
                                        <p:attrNameLst>
                                          <p:attrName>r</p:attrName>
                                        </p:attrNameLst>
                                      </p:cBhvr>
                                    </p:animRot>
                                    <p:animRot by="240000">
                                      <p:cBhvr>
                                        <p:cTn id="8" dur="4000" fill="hold">
                                          <p:stCondLst>
                                            <p:cond delay="8000"/>
                                          </p:stCondLst>
                                        </p:cTn>
                                        <p:tgtEl>
                                          <p:spTgt spid="5"/>
                                        </p:tgtEl>
                                        <p:attrNameLst>
                                          <p:attrName>r</p:attrName>
                                        </p:attrNameLst>
                                      </p:cBhvr>
                                    </p:animRot>
                                    <p:animRot by="-240000">
                                      <p:cBhvr>
                                        <p:cTn id="9" dur="4000" fill="hold">
                                          <p:stCondLst>
                                            <p:cond delay="12000"/>
                                          </p:stCondLst>
                                        </p:cTn>
                                        <p:tgtEl>
                                          <p:spTgt spid="5"/>
                                        </p:tgtEl>
                                        <p:attrNameLst>
                                          <p:attrName>r</p:attrName>
                                        </p:attrNameLst>
                                      </p:cBhvr>
                                    </p:animRot>
                                    <p:animRot by="120000">
                                      <p:cBhvr>
                                        <p:cTn id="10" dur="4000" fill="hold">
                                          <p:stCondLst>
                                            <p:cond delay="160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4CD25-10B8-47F9-C88A-974FFC8620B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234" r="37890" b="34773"/>
          <a:stretch/>
        </p:blipFill>
        <p:spPr>
          <a:xfrm>
            <a:off x="7857460" y="1286540"/>
            <a:ext cx="3460698" cy="4351338"/>
          </a:xfrm>
          <a:prstGeom prst="rect">
            <a:avLst/>
          </a:prstGeom>
        </p:spPr>
      </p:pic>
      <p:pic>
        <p:nvPicPr>
          <p:cNvPr id="7" name="Content Placeholder 6" descr="Image of Chef Trujillo.">
            <a:extLst>
              <a:ext uri="{FF2B5EF4-FFF2-40B4-BE49-F238E27FC236}">
                <a16:creationId xmlns:a16="http://schemas.microsoft.com/office/drawing/2014/main" id="{F315A2C6-3907-058C-6A4A-3684EFD6F87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650169" y="1469365"/>
            <a:ext cx="3460698" cy="4351338"/>
          </a:xfrm>
        </p:spPr>
      </p:pic>
      <p:sp>
        <p:nvSpPr>
          <p:cNvPr id="2" name="Content Placeholder 1">
            <a:extLst>
              <a:ext uri="{FF2B5EF4-FFF2-40B4-BE49-F238E27FC236}">
                <a16:creationId xmlns:a16="http://schemas.microsoft.com/office/drawing/2014/main" id="{C744A90C-35E7-F80C-61BD-E72850F0479B}"/>
              </a:ext>
            </a:extLst>
          </p:cNvPr>
          <p:cNvSpPr>
            <a:spLocks noGrp="1"/>
          </p:cNvSpPr>
          <p:nvPr>
            <p:ph sz="half" idx="1"/>
          </p:nvPr>
        </p:nvSpPr>
        <p:spPr>
          <a:xfrm>
            <a:off x="838199" y="1654372"/>
            <a:ext cx="5788231" cy="4202648"/>
          </a:xfrm>
        </p:spPr>
        <p:txBody>
          <a:bodyPr>
            <a:normAutofit lnSpcReduction="10000"/>
          </a:bodyPr>
          <a:lstStyle/>
          <a:p>
            <a:pPr marL="0" indent="0">
              <a:lnSpc>
                <a:spcPct val="100000"/>
              </a:lnSpc>
              <a:buNone/>
            </a:pPr>
            <a:r>
              <a:rPr lang="en-US" b="0" i="0" dirty="0">
                <a:solidFill>
                  <a:srgbClr val="000000"/>
                </a:solidFill>
                <a:effectLst/>
                <a:latin typeface="Calibri" panose="020F0502020204030204" pitchFamily="34" charset="0"/>
              </a:rPr>
              <a:t>The Chef Trujillo Memorial Scholarship Soiree is set for this Spring. It will be on Saturday, 9 March 2024, at the beautiful Broadmoor Hotel. </a:t>
            </a:r>
          </a:p>
          <a:p>
            <a:pPr>
              <a:lnSpc>
                <a:spcPct val="100000"/>
              </a:lnSpc>
            </a:pPr>
            <a:r>
              <a:rPr lang="en-US" b="0" i="0" dirty="0">
                <a:solidFill>
                  <a:srgbClr val="000000"/>
                </a:solidFill>
                <a:effectLst/>
                <a:latin typeface="Calibri" panose="020F0502020204030204" pitchFamily="34" charset="0"/>
              </a:rPr>
              <a:t>This special event will honor the legendary Chef Henry Trujillo, the Broadmoor’s 3rd Executive Chef and a mentor to many in the culinary department of PPSC. </a:t>
            </a:r>
          </a:p>
          <a:p>
            <a:pPr>
              <a:lnSpc>
                <a:spcPct val="100000"/>
              </a:lnSpc>
            </a:pPr>
            <a:r>
              <a:rPr lang="en-US" b="0" i="0" dirty="0">
                <a:solidFill>
                  <a:srgbClr val="000000"/>
                </a:solidFill>
                <a:effectLst/>
                <a:latin typeface="Calibri" panose="020F0502020204030204" pitchFamily="34" charset="0"/>
              </a:rPr>
              <a:t>Culinary students and staff will participate in this event and the funds raised will help to launch an endowment scholarship that will offer scholarships to culinary students for years to come. </a:t>
            </a:r>
            <a:endParaRPr lang="en-US" dirty="0"/>
          </a:p>
        </p:txBody>
      </p:sp>
      <p:sp>
        <p:nvSpPr>
          <p:cNvPr id="4" name="Title 3">
            <a:extLst>
              <a:ext uri="{FF2B5EF4-FFF2-40B4-BE49-F238E27FC236}">
                <a16:creationId xmlns:a16="http://schemas.microsoft.com/office/drawing/2014/main" id="{F8452D1B-DBCF-48F7-E6C4-B9B6B48826B1}"/>
              </a:ext>
            </a:extLst>
          </p:cNvPr>
          <p:cNvSpPr>
            <a:spLocks noGrp="1"/>
          </p:cNvSpPr>
          <p:nvPr>
            <p:ph type="title"/>
          </p:nvPr>
        </p:nvSpPr>
        <p:spPr/>
        <p:txBody>
          <a:bodyPr/>
          <a:lstStyle/>
          <a:p>
            <a:r>
              <a:rPr lang="en-US" dirty="0"/>
              <a:t>Trujillo Memorial Scholarship Dinner</a:t>
            </a:r>
          </a:p>
        </p:txBody>
      </p:sp>
    </p:spTree>
    <p:extLst>
      <p:ext uri="{BB962C8B-B14F-4D97-AF65-F5344CB8AC3E}">
        <p14:creationId xmlns:p14="http://schemas.microsoft.com/office/powerpoint/2010/main" val="28689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584848-6842-D213-C35D-B95B3828403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86" t="26476" r="1159" b="31431"/>
          <a:stretch/>
        </p:blipFill>
        <p:spPr>
          <a:xfrm>
            <a:off x="6698512" y="1527154"/>
            <a:ext cx="5082362" cy="3754674"/>
          </a:xfrm>
          <a:prstGeom prst="rect">
            <a:avLst/>
          </a:prstGeom>
        </p:spPr>
      </p:pic>
      <p:pic>
        <p:nvPicPr>
          <p:cNvPr id="6" name="Picture 5" descr="Image of the check signing for the Frank Macon Memorial Scholarship Endowment.">
            <a:extLst>
              <a:ext uri="{FF2B5EF4-FFF2-40B4-BE49-F238E27FC236}">
                <a16:creationId xmlns:a16="http://schemas.microsoft.com/office/drawing/2014/main" id="{4199EF23-51ED-287F-BA53-DC255C82A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8512" y="1718818"/>
            <a:ext cx="5161808" cy="3871356"/>
          </a:xfrm>
          <a:prstGeom prst="rect">
            <a:avLst/>
          </a:prstGeom>
        </p:spPr>
      </p:pic>
      <p:sp>
        <p:nvSpPr>
          <p:cNvPr id="2" name="Content Placeholder 1">
            <a:extLst>
              <a:ext uri="{FF2B5EF4-FFF2-40B4-BE49-F238E27FC236}">
                <a16:creationId xmlns:a16="http://schemas.microsoft.com/office/drawing/2014/main" id="{7C185CE0-59E2-782F-1A2E-95880991A98E}"/>
              </a:ext>
            </a:extLst>
          </p:cNvPr>
          <p:cNvSpPr>
            <a:spLocks noGrp="1"/>
          </p:cNvSpPr>
          <p:nvPr>
            <p:ph sz="half" idx="1"/>
          </p:nvPr>
        </p:nvSpPr>
        <p:spPr>
          <a:xfrm>
            <a:off x="581891" y="1527154"/>
            <a:ext cx="5415147" cy="4112037"/>
          </a:xfrm>
        </p:spPr>
        <p:txBody>
          <a:bodyPr>
            <a:normAutofit fontScale="55000" lnSpcReduction="20000"/>
          </a:bodyPr>
          <a:lstStyle/>
          <a:p>
            <a:pPr marL="0" indent="0">
              <a:lnSpc>
                <a:spcPct val="120000"/>
              </a:lnSpc>
              <a:buNone/>
            </a:pPr>
            <a:r>
              <a:rPr lang="en-US" sz="3300" b="1" i="0" dirty="0">
                <a:solidFill>
                  <a:srgbClr val="000000"/>
                </a:solidFill>
                <a:effectLst/>
                <a:latin typeface="Calibri" panose="020F0502020204030204" pitchFamily="34" charset="0"/>
              </a:rPr>
              <a:t>In December, we launched the Frank Macon Memorial Scholarship endowment. </a:t>
            </a:r>
          </a:p>
          <a:p>
            <a:pPr>
              <a:lnSpc>
                <a:spcPct val="120000"/>
              </a:lnSpc>
            </a:pPr>
            <a:r>
              <a:rPr lang="en-US" sz="3300" b="0" i="0" dirty="0">
                <a:solidFill>
                  <a:srgbClr val="000000"/>
                </a:solidFill>
                <a:effectLst/>
                <a:latin typeface="Calibri" panose="020F0502020204030204" pitchFamily="34" charset="0"/>
              </a:rPr>
              <a:t>This endowment honors original Tuskegee Airman, Frank Macon, who lived in Colorado Springs until his passing in 2020. </a:t>
            </a:r>
          </a:p>
          <a:p>
            <a:pPr>
              <a:lnSpc>
                <a:spcPct val="120000"/>
              </a:lnSpc>
            </a:pPr>
            <a:r>
              <a:rPr lang="en-US" sz="3300" b="0" i="0" dirty="0">
                <a:solidFill>
                  <a:srgbClr val="000000"/>
                </a:solidFill>
                <a:effectLst/>
                <a:latin typeface="Calibri" panose="020F0502020204030204" pitchFamily="34" charset="0"/>
              </a:rPr>
              <a:t>Frank struggled with Dyslexia as a child and had a hard time getting a good education. He was brilliant, however when it came to engineering, mechanics, and figuring out how to build almost anything with his hands. </a:t>
            </a:r>
          </a:p>
          <a:p>
            <a:pPr>
              <a:lnSpc>
                <a:spcPct val="120000"/>
              </a:lnSpc>
            </a:pPr>
            <a:r>
              <a:rPr lang="en-US" sz="3300" b="0" i="0" dirty="0">
                <a:solidFill>
                  <a:srgbClr val="000000"/>
                </a:solidFill>
                <a:effectLst/>
                <a:latin typeface="Calibri" panose="020F0502020204030204" pitchFamily="34" charset="0"/>
              </a:rPr>
              <a:t>He wanted to create a scholarship for students with similar struggles who are studying to get certifications and/or a degree in the Trades industry. </a:t>
            </a:r>
            <a:endParaRPr lang="en-US" sz="3300" dirty="0"/>
          </a:p>
        </p:txBody>
      </p:sp>
      <p:sp>
        <p:nvSpPr>
          <p:cNvPr id="4" name="Title 3">
            <a:extLst>
              <a:ext uri="{FF2B5EF4-FFF2-40B4-BE49-F238E27FC236}">
                <a16:creationId xmlns:a16="http://schemas.microsoft.com/office/drawing/2014/main" id="{529EB396-80BC-30B0-06C9-21B62341AA8B}"/>
              </a:ext>
            </a:extLst>
          </p:cNvPr>
          <p:cNvSpPr>
            <a:spLocks noGrp="1"/>
          </p:cNvSpPr>
          <p:nvPr>
            <p:ph type="title"/>
          </p:nvPr>
        </p:nvSpPr>
        <p:spPr>
          <a:xfrm>
            <a:off x="581891" y="365125"/>
            <a:ext cx="11610109" cy="1107415"/>
          </a:xfrm>
        </p:spPr>
        <p:txBody>
          <a:bodyPr/>
          <a:lstStyle/>
          <a:p>
            <a:r>
              <a:rPr lang="en-US" dirty="0"/>
              <a:t>Frank Macon Memorial Scholarship Endowment</a:t>
            </a:r>
          </a:p>
        </p:txBody>
      </p:sp>
    </p:spTree>
    <p:extLst>
      <p:ext uri="{BB962C8B-B14F-4D97-AF65-F5344CB8AC3E}">
        <p14:creationId xmlns:p14="http://schemas.microsoft.com/office/powerpoint/2010/main" val="17181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latin typeface="Sanchez"/>
              </a:rPr>
              <a:t>Facilities &amp; Operations</a:t>
            </a:r>
            <a:endParaRPr lang="en-US" sz="4800" dirty="0"/>
          </a:p>
        </p:txBody>
      </p:sp>
      <p:pic>
        <p:nvPicPr>
          <p:cNvPr id="2" name="Picture 1">
            <a:extLst>
              <a:ext uri="{FF2B5EF4-FFF2-40B4-BE49-F238E27FC236}">
                <a16:creationId xmlns:a16="http://schemas.microsoft.com/office/drawing/2014/main" id="{B3C44138-ECFA-9F29-702C-9A647F14E44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4619" y="1866012"/>
            <a:ext cx="1270379" cy="1270379"/>
          </a:xfrm>
          <a:prstGeom prst="rect">
            <a:avLst/>
          </a:prstGeom>
        </p:spPr>
      </p:pic>
    </p:spTree>
    <p:extLst>
      <p:ext uri="{BB962C8B-B14F-4D97-AF65-F5344CB8AC3E}">
        <p14:creationId xmlns:p14="http://schemas.microsoft.com/office/powerpoint/2010/main" val="3939137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proposed renderings of new way finding signage.">
            <a:extLst>
              <a:ext uri="{FF2B5EF4-FFF2-40B4-BE49-F238E27FC236}">
                <a16:creationId xmlns:a16="http://schemas.microsoft.com/office/drawing/2014/main" id="{4AAE579E-77BA-F782-A57D-B6E602F37FA8}"/>
              </a:ext>
            </a:extLst>
          </p:cNvPr>
          <p:cNvPicPr>
            <a:picLocks noChangeAspect="1"/>
          </p:cNvPicPr>
          <p:nvPr/>
        </p:nvPicPr>
        <p:blipFill>
          <a:blip r:embed="rId2"/>
          <a:srcRect/>
          <a:stretch/>
        </p:blipFill>
        <p:spPr>
          <a:xfrm>
            <a:off x="5123328" y="2585972"/>
            <a:ext cx="7020859" cy="3937373"/>
          </a:xfrm>
          <a:prstGeom prst="rect">
            <a:avLst/>
          </a:prstGeom>
        </p:spPr>
      </p:pic>
      <p:sp>
        <p:nvSpPr>
          <p:cNvPr id="9" name="TextBox 8">
            <a:extLst>
              <a:ext uri="{FF2B5EF4-FFF2-40B4-BE49-F238E27FC236}">
                <a16:creationId xmlns:a16="http://schemas.microsoft.com/office/drawing/2014/main" id="{30543F3F-BC30-CB19-FDBC-7FA40D575511}"/>
              </a:ext>
            </a:extLst>
          </p:cNvPr>
          <p:cNvSpPr txBox="1"/>
          <p:nvPr/>
        </p:nvSpPr>
        <p:spPr>
          <a:xfrm>
            <a:off x="606812" y="2785864"/>
            <a:ext cx="4516517" cy="2195473"/>
          </a:xfrm>
          <a:prstGeom prst="rect">
            <a:avLst/>
          </a:prstGeom>
          <a:noFill/>
        </p:spPr>
        <p:txBody>
          <a:bodyPr wrap="square">
            <a:spAutoFit/>
          </a:bodyPr>
          <a:lstStyle/>
          <a:p>
            <a:pPr marL="342900" indent="-342900">
              <a:spcAft>
                <a:spcPts val="1000"/>
              </a:spcAft>
              <a:buFont typeface="Arial"/>
              <a:buChar char="•"/>
            </a:pPr>
            <a:r>
              <a:rPr lang="en-US" sz="2400" dirty="0">
                <a:latin typeface="Calibri"/>
                <a:cs typeface="Calibri"/>
              </a:rPr>
              <a:t>Listening sessions week of January 29.</a:t>
            </a:r>
          </a:p>
          <a:p>
            <a:pPr marL="342900" indent="-342900">
              <a:spcAft>
                <a:spcPts val="1000"/>
              </a:spcAft>
              <a:buFont typeface="Arial"/>
              <a:buChar char="•"/>
            </a:pPr>
            <a:r>
              <a:rPr lang="en-US" sz="2400" dirty="0">
                <a:latin typeface="Calibri"/>
                <a:cs typeface="Calibri"/>
              </a:rPr>
              <a:t>Finalize designs by March 1.</a:t>
            </a:r>
          </a:p>
          <a:p>
            <a:pPr marL="342900" indent="-342900">
              <a:spcAft>
                <a:spcPts val="1000"/>
              </a:spcAft>
              <a:buFont typeface="Arial"/>
              <a:buChar char="•"/>
            </a:pPr>
            <a:r>
              <a:rPr lang="en-US" sz="2400" dirty="0">
                <a:latin typeface="Calibri"/>
                <a:cs typeface="Calibri"/>
              </a:rPr>
              <a:t>Phased implementation starting for Fall 2024.</a:t>
            </a:r>
            <a:endParaRPr lang="en-US" sz="2400" dirty="0">
              <a:cs typeface="Calibri" panose="020F0502020204030204"/>
            </a:endParaRPr>
          </a:p>
        </p:txBody>
      </p:sp>
      <p:sp>
        <p:nvSpPr>
          <p:cNvPr id="6" name="TextBox 5">
            <a:extLst>
              <a:ext uri="{FF2B5EF4-FFF2-40B4-BE49-F238E27FC236}">
                <a16:creationId xmlns:a16="http://schemas.microsoft.com/office/drawing/2014/main" id="{6C7AECC1-4860-0B65-19ED-5AEC999E1884}"/>
              </a:ext>
            </a:extLst>
          </p:cNvPr>
          <p:cNvSpPr txBox="1"/>
          <p:nvPr/>
        </p:nvSpPr>
        <p:spPr>
          <a:xfrm>
            <a:off x="606812" y="1300092"/>
            <a:ext cx="11159364" cy="1456809"/>
          </a:xfrm>
          <a:prstGeom prst="rect">
            <a:avLst/>
          </a:prstGeom>
          <a:noFill/>
        </p:spPr>
        <p:txBody>
          <a:bodyPr wrap="square" lIns="91440" tIns="45720" rIns="91440" bIns="45720" rtlCol="0" anchor="t">
            <a:spAutoFit/>
          </a:bodyPr>
          <a:lstStyle/>
          <a:p>
            <a:pPr marL="342900" indent="-342900">
              <a:spcAft>
                <a:spcPts val="1000"/>
              </a:spcAft>
              <a:buFont typeface="Arial"/>
              <a:buChar char="•"/>
            </a:pPr>
            <a:r>
              <a:rPr lang="en-US" sz="2400" dirty="0">
                <a:latin typeface="Calibri"/>
                <a:cs typeface="Calibri"/>
              </a:rPr>
              <a:t>Underway since August 2023. Initial feedback received in December.</a:t>
            </a:r>
          </a:p>
          <a:p>
            <a:pPr marL="342900" indent="-342900">
              <a:spcAft>
                <a:spcPts val="1000"/>
              </a:spcAft>
              <a:buFont typeface="Arial"/>
              <a:buChar char="•"/>
            </a:pPr>
            <a:r>
              <a:rPr lang="en-US" sz="2400" dirty="0">
                <a:latin typeface="Calibri"/>
                <a:cs typeface="Calibri"/>
              </a:rPr>
              <a:t>Presentation set for faculty on Wednesday, January 12 at 2:00 p.m.</a:t>
            </a:r>
          </a:p>
          <a:p>
            <a:pPr marL="342900" indent="-342900">
              <a:spcAft>
                <a:spcPts val="1000"/>
              </a:spcAft>
              <a:buFont typeface="Arial"/>
              <a:buChar char="•"/>
            </a:pPr>
            <a:r>
              <a:rPr lang="en-US" sz="2400" dirty="0">
                <a:latin typeface="Calibri"/>
                <a:cs typeface="Calibri"/>
              </a:rPr>
              <a:t>Next design iteration comes January 19.</a:t>
            </a:r>
          </a:p>
        </p:txBody>
      </p:sp>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606812" y="321207"/>
            <a:ext cx="10515600" cy="9092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Wayfinding</a:t>
            </a:r>
            <a:endParaRPr kumimoji="0" lang="en-US" sz="4400" b="0" i="0" u="none" strike="noStrike" kern="1200" cap="none" spc="0" normalizeH="0" baseline="0" noProof="0" dirty="0">
              <a:ln>
                <a:noFill/>
              </a:ln>
              <a:solidFill>
                <a:srgbClr val="DB4326"/>
              </a:solidFill>
              <a:effectLst/>
              <a:uLnTx/>
              <a:uFillTx/>
              <a:latin typeface="+mj-lt"/>
              <a:ea typeface="+mj-ea"/>
              <a:cs typeface="+mj-cs"/>
            </a:endParaRPr>
          </a:p>
        </p:txBody>
      </p:sp>
    </p:spTree>
    <p:extLst>
      <p:ext uri="{BB962C8B-B14F-4D97-AF65-F5344CB8AC3E}">
        <p14:creationId xmlns:p14="http://schemas.microsoft.com/office/powerpoint/2010/main" val="2105178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n award.">
            <a:extLst>
              <a:ext uri="{FF2B5EF4-FFF2-40B4-BE49-F238E27FC236}">
                <a16:creationId xmlns:a16="http://schemas.microsoft.com/office/drawing/2014/main" id="{01022470-4E64-22E0-4927-3A9A7D0F5F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661" y="1037064"/>
            <a:ext cx="3878069" cy="5170758"/>
          </a:xfrm>
          <a:prstGeom prst="rect">
            <a:avLst/>
          </a:prstGeom>
        </p:spPr>
      </p:pic>
      <p:sp>
        <p:nvSpPr>
          <p:cNvPr id="3" name="TextBox 2">
            <a:extLst>
              <a:ext uri="{FF2B5EF4-FFF2-40B4-BE49-F238E27FC236}">
                <a16:creationId xmlns:a16="http://schemas.microsoft.com/office/drawing/2014/main" id="{7A58552E-2E8B-2AB2-9678-B176DF99CB05}"/>
              </a:ext>
            </a:extLst>
          </p:cNvPr>
          <p:cNvSpPr txBox="1"/>
          <p:nvPr/>
        </p:nvSpPr>
        <p:spPr>
          <a:xfrm>
            <a:off x="4476306" y="1705451"/>
            <a:ext cx="7221033" cy="3447098"/>
          </a:xfrm>
          <a:prstGeom prst="rect">
            <a:avLst/>
          </a:prstGeom>
          <a:noFill/>
        </p:spPr>
        <p:txBody>
          <a:bodyPr wrap="square" lIns="91440" tIns="45720" rIns="91440" bIns="45720" rtlCol="0" anchor="t">
            <a:spAutoFit/>
          </a:bodyPr>
          <a:lstStyle/>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Faculty of the year: Billie Jo Giles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Instructor of the year: Carolyn Owen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APT of the year: Jack Grimm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Classified of the year: Parker Burgess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Mayor’s Young Leader Award: Matt Radcliffe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Military Gold Best for Vets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Alex Cone NCMPR Rising Star Award</a:t>
            </a:r>
          </a:p>
        </p:txBody>
      </p:sp>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617963" y="48778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Kudos</a:t>
            </a:r>
          </a:p>
        </p:txBody>
      </p:sp>
    </p:spTree>
    <p:extLst>
      <p:ext uri="{BB962C8B-B14F-4D97-AF65-F5344CB8AC3E}">
        <p14:creationId xmlns:p14="http://schemas.microsoft.com/office/powerpoint/2010/main" val="3141534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E2D8-4AEE-E619-E786-4F33A937A510}"/>
              </a:ext>
            </a:extLst>
          </p:cNvPr>
          <p:cNvSpPr>
            <a:spLocks noGrp="1"/>
          </p:cNvSpPr>
          <p:nvPr>
            <p:ph type="title"/>
          </p:nvPr>
        </p:nvSpPr>
        <p:spPr>
          <a:xfrm>
            <a:off x="831850" y="2468022"/>
            <a:ext cx="10515600" cy="1719262"/>
          </a:xfrm>
        </p:spPr>
        <p:txBody>
          <a:bodyPr/>
          <a:lstStyle/>
          <a:p>
            <a:r>
              <a:rPr lang="en-US" dirty="0"/>
              <a:t>Questions?</a:t>
            </a:r>
          </a:p>
        </p:txBody>
      </p:sp>
    </p:spTree>
    <p:extLst>
      <p:ext uri="{BB962C8B-B14F-4D97-AF65-F5344CB8AC3E}">
        <p14:creationId xmlns:p14="http://schemas.microsoft.com/office/powerpoint/2010/main" val="341196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FD35E4-0C5A-075A-F3AF-8B6F64BC6DE8}"/>
              </a:ext>
              <a:ext uri="{C183D7F6-B498-43B3-948B-1728B52AA6E4}">
                <adec:decorative xmlns:adec="http://schemas.microsoft.com/office/drawing/2017/decorative" val="1"/>
              </a:ext>
            </a:extLst>
          </p:cNvPr>
          <p:cNvPicPr>
            <a:picLocks noChangeAspect="1"/>
          </p:cNvPicPr>
          <p:nvPr/>
        </p:nvPicPr>
        <p:blipFill>
          <a:blip r:embed="rId2"/>
          <a:srcRect/>
          <a:stretch/>
        </p:blipFill>
        <p:spPr>
          <a:xfrm rot="1585796">
            <a:off x="239055" y="681220"/>
            <a:ext cx="7075054" cy="6949089"/>
          </a:xfrm>
          <a:prstGeom prst="rect">
            <a:avLst/>
          </a:prstGeom>
        </p:spPr>
      </p:pic>
      <p:sp>
        <p:nvSpPr>
          <p:cNvPr id="4" name="TextBox 3">
            <a:extLst>
              <a:ext uri="{FF2B5EF4-FFF2-40B4-BE49-F238E27FC236}">
                <a16:creationId xmlns:a16="http://schemas.microsoft.com/office/drawing/2014/main" id="{512B66CD-470A-A11B-9C5D-C53CA7C03F47}"/>
              </a:ext>
            </a:extLst>
          </p:cNvPr>
          <p:cNvSpPr txBox="1"/>
          <p:nvPr/>
        </p:nvSpPr>
        <p:spPr>
          <a:xfrm>
            <a:off x="5955002" y="1078055"/>
            <a:ext cx="6036771" cy="4435189"/>
          </a:xfrm>
          <a:prstGeom prst="rect">
            <a:avLst/>
          </a:prstGeom>
          <a:noFill/>
        </p:spPr>
        <p:txBody>
          <a:bodyPr wrap="square" lIns="91440" tIns="45720" rIns="91440" bIns="45720" rtlCol="0" anchor="t">
            <a:spAutoFit/>
          </a:bodyPr>
          <a:lstStyle/>
          <a:p>
            <a:pPr algn="ctr">
              <a:lnSpc>
                <a:spcPct val="150000"/>
              </a:lnSpc>
            </a:pPr>
            <a:r>
              <a:rPr lang="en-US" sz="2800" b="1" dirty="0">
                <a:solidFill>
                  <a:schemeClr val="accent4"/>
                </a:solidFill>
                <a:latin typeface="Source Sans 3"/>
                <a:ea typeface="Roboto"/>
                <a:cs typeface="Roboto"/>
              </a:rPr>
              <a:t>Degrees &amp; Certificates</a:t>
            </a:r>
          </a:p>
          <a:p>
            <a:pPr algn="ctr">
              <a:lnSpc>
                <a:spcPct val="150000"/>
              </a:lnSpc>
            </a:pPr>
            <a:r>
              <a:rPr lang="en-US" sz="2400" dirty="0">
                <a:solidFill>
                  <a:schemeClr val="accent4"/>
                </a:solidFill>
                <a:latin typeface="Source Sans 3"/>
                <a:ea typeface="Roboto"/>
                <a:cs typeface="Roboto"/>
              </a:rPr>
              <a:t>3,970 | 17/18</a:t>
            </a:r>
          </a:p>
          <a:p>
            <a:pPr algn="ctr">
              <a:lnSpc>
                <a:spcPct val="150000"/>
              </a:lnSpc>
            </a:pPr>
            <a:r>
              <a:rPr lang="en-US" sz="2400" dirty="0">
                <a:solidFill>
                  <a:schemeClr val="accent4"/>
                </a:solidFill>
                <a:latin typeface="Source Sans 3"/>
                <a:ea typeface="Roboto"/>
                <a:cs typeface="Roboto"/>
              </a:rPr>
              <a:t>4,060 | 18/19</a:t>
            </a:r>
          </a:p>
          <a:p>
            <a:pPr algn="ctr">
              <a:lnSpc>
                <a:spcPct val="150000"/>
              </a:lnSpc>
            </a:pPr>
            <a:r>
              <a:rPr lang="en-US" sz="2400" dirty="0">
                <a:solidFill>
                  <a:schemeClr val="accent4"/>
                </a:solidFill>
                <a:latin typeface="Source Sans 3"/>
                <a:ea typeface="Roboto"/>
                <a:cs typeface="Roboto"/>
              </a:rPr>
              <a:t>3,879 | 19/20</a:t>
            </a:r>
          </a:p>
          <a:p>
            <a:pPr algn="ctr">
              <a:lnSpc>
                <a:spcPct val="150000"/>
              </a:lnSpc>
            </a:pPr>
            <a:r>
              <a:rPr lang="en-US" sz="2400" dirty="0">
                <a:solidFill>
                  <a:schemeClr val="accent4"/>
                </a:solidFill>
                <a:latin typeface="Source Sans 3"/>
              </a:rPr>
              <a:t>3,562</a:t>
            </a:r>
            <a:r>
              <a:rPr lang="en-US" sz="2400" dirty="0">
                <a:solidFill>
                  <a:schemeClr val="accent4"/>
                </a:solidFill>
                <a:latin typeface="Source Sans 3"/>
                <a:ea typeface="Roboto"/>
                <a:cs typeface="Roboto"/>
              </a:rPr>
              <a:t> | 20/21</a:t>
            </a:r>
          </a:p>
          <a:p>
            <a:pPr lvl="0" algn="ctr">
              <a:lnSpc>
                <a:spcPct val="150000"/>
              </a:lnSpc>
            </a:pPr>
            <a:r>
              <a:rPr lang="en-US" sz="2400" dirty="0">
                <a:solidFill>
                  <a:schemeClr val="accent4"/>
                </a:solidFill>
                <a:latin typeface="Source Sans 3"/>
              </a:rPr>
              <a:t>3,051 | 21/22</a:t>
            </a:r>
          </a:p>
          <a:p>
            <a:pPr algn="ctr">
              <a:lnSpc>
                <a:spcPct val="150000"/>
              </a:lnSpc>
            </a:pPr>
            <a:r>
              <a:rPr lang="en-US" sz="2400" dirty="0">
                <a:solidFill>
                  <a:schemeClr val="accent4"/>
                </a:solidFill>
                <a:latin typeface="Source Sans 3"/>
              </a:rPr>
              <a:t>3,242 | 22/23*</a:t>
            </a:r>
          </a:p>
          <a:p>
            <a:pPr lvl="0" algn="ctr">
              <a:lnSpc>
                <a:spcPct val="150000"/>
              </a:lnSpc>
            </a:pPr>
            <a:r>
              <a:rPr lang="en-US" i="1" dirty="0">
                <a:solidFill>
                  <a:schemeClr val="accent4"/>
                </a:solidFill>
                <a:latin typeface="Source Sans 3"/>
              </a:rPr>
              <a:t>*Includes 56 BSN/BAS degrees</a:t>
            </a:r>
          </a:p>
        </p:txBody>
      </p:sp>
      <p:pic>
        <p:nvPicPr>
          <p:cNvPr id="6" name="Picture 5" descr="Female African American student hugging her mom at graduation.">
            <a:extLst>
              <a:ext uri="{FF2B5EF4-FFF2-40B4-BE49-F238E27FC236}">
                <a16:creationId xmlns:a16="http://schemas.microsoft.com/office/drawing/2014/main" id="{242458BC-14B9-F815-26C6-B9D3C6D4B7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57113"/>
            <a:ext cx="6036771" cy="4925184"/>
          </a:xfrm>
          <a:prstGeom prst="rect">
            <a:avLst/>
          </a:prstGeom>
        </p:spPr>
      </p:pic>
      <p:sp>
        <p:nvSpPr>
          <p:cNvPr id="12" name="Rectangle 11">
            <a:extLst>
              <a:ext uri="{FF2B5EF4-FFF2-40B4-BE49-F238E27FC236}">
                <a16:creationId xmlns:a16="http://schemas.microsoft.com/office/drawing/2014/main" id="{472C84D6-5567-0248-394D-467CDD9983A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1D5D6D6-9093-4D95-F38A-C6E731D8E6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332362"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Graduation</a:t>
            </a:r>
          </a:p>
        </p:txBody>
      </p:sp>
    </p:spTree>
    <p:extLst>
      <p:ext uri="{BB962C8B-B14F-4D97-AF65-F5344CB8AC3E}">
        <p14:creationId xmlns:p14="http://schemas.microsoft.com/office/powerpoint/2010/main" val="223314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11"/>
                                        </p:tgtEl>
                                        <p:attrNameLst>
                                          <p:attrName>r</p:attrName>
                                        </p:attrNameLst>
                                      </p:cBhvr>
                                    </p:animRot>
                                    <p:animRot by="-240000">
                                      <p:cBhvr>
                                        <p:cTn id="7" dur="4000" fill="hold">
                                          <p:stCondLst>
                                            <p:cond delay="4000"/>
                                          </p:stCondLst>
                                        </p:cTn>
                                        <p:tgtEl>
                                          <p:spTgt spid="11"/>
                                        </p:tgtEl>
                                        <p:attrNameLst>
                                          <p:attrName>r</p:attrName>
                                        </p:attrNameLst>
                                      </p:cBhvr>
                                    </p:animRot>
                                    <p:animRot by="240000">
                                      <p:cBhvr>
                                        <p:cTn id="8" dur="4000" fill="hold">
                                          <p:stCondLst>
                                            <p:cond delay="8000"/>
                                          </p:stCondLst>
                                        </p:cTn>
                                        <p:tgtEl>
                                          <p:spTgt spid="11"/>
                                        </p:tgtEl>
                                        <p:attrNameLst>
                                          <p:attrName>r</p:attrName>
                                        </p:attrNameLst>
                                      </p:cBhvr>
                                    </p:animRot>
                                    <p:animRot by="-240000">
                                      <p:cBhvr>
                                        <p:cTn id="9" dur="4000" fill="hold">
                                          <p:stCondLst>
                                            <p:cond delay="12000"/>
                                          </p:stCondLst>
                                        </p:cTn>
                                        <p:tgtEl>
                                          <p:spTgt spid="11"/>
                                        </p:tgtEl>
                                        <p:attrNameLst>
                                          <p:attrName>r</p:attrName>
                                        </p:attrNameLst>
                                      </p:cBhvr>
                                    </p:animRot>
                                    <p:animRot by="120000">
                                      <p:cBhvr>
                                        <p:cTn id="10" dur="4000" fill="hold">
                                          <p:stCondLst>
                                            <p:cond delay="16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Achieving HSI Designation Table&#10;2017 | 18%&#10;2018 | 19%&#10;2019 | 20%&#10;2020 | 21%&#10;2021 | 23%&#10;2022 | 23.8%&#10;2023 | 24.1%">
            <a:extLst>
              <a:ext uri="{FF2B5EF4-FFF2-40B4-BE49-F238E27FC236}">
                <a16:creationId xmlns:a16="http://schemas.microsoft.com/office/drawing/2014/main" id="{A424066D-194A-7E67-072E-5D2C08D96469}"/>
              </a:ext>
            </a:extLst>
          </p:cNvPr>
          <p:cNvGraphicFramePr/>
          <p:nvPr>
            <p:extLst>
              <p:ext uri="{D42A27DB-BD31-4B8C-83A1-F6EECF244321}">
                <p14:modId xmlns:p14="http://schemas.microsoft.com/office/powerpoint/2010/main" val="3419545303"/>
              </p:ext>
            </p:extLst>
          </p:nvPr>
        </p:nvGraphicFramePr>
        <p:xfrm>
          <a:off x="1647952" y="951390"/>
          <a:ext cx="9233408" cy="500539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059EBD3D-0B90-3C60-BAF9-4113F2487BB0}"/>
              </a:ext>
            </a:extLst>
          </p:cNvPr>
          <p:cNvSpPr txBox="1">
            <a:spLocks noGrp="1"/>
          </p:cNvSpPr>
          <p:nvPr>
            <p:ph type="title" idx="4294967295"/>
          </p:nvPr>
        </p:nvSpPr>
        <p:spPr>
          <a:xfrm>
            <a:off x="475292" y="32591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Achieving HSI Designation</a:t>
            </a:r>
          </a:p>
        </p:txBody>
      </p:sp>
    </p:spTree>
    <p:extLst>
      <p:ext uri="{BB962C8B-B14F-4D97-AF65-F5344CB8AC3E}">
        <p14:creationId xmlns:p14="http://schemas.microsoft.com/office/powerpoint/2010/main" val="6048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500"/>
                                        <p:tgtEl>
                                          <p:spTgt spid="3">
                                            <p:graphicEl>
                                              <a:chart seriesIdx="-3" categoryIdx="-3" bldStep="gridLegend"/>
                                            </p:graphicEl>
                                          </p:spTgt>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down)">
                                      <p:cBhvr>
                                        <p:cTn id="10" dur="1500"/>
                                        <p:tgtEl>
                                          <p:spTgt spid="3">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7" descr="Pie Chart: How PPSC students rated their overall educational experience = 95%">
            <a:extLst>
              <a:ext uri="{FF2B5EF4-FFF2-40B4-BE49-F238E27FC236}">
                <a16:creationId xmlns:a16="http://schemas.microsoft.com/office/drawing/2014/main" id="{8F63BC60-D148-764E-F8CF-A91CF151E192}"/>
              </a:ext>
            </a:extLst>
          </p:cNvPr>
          <p:cNvGraphicFramePr>
            <a:graphicFrameLocks/>
          </p:cNvGraphicFramePr>
          <p:nvPr>
            <p:extLst>
              <p:ext uri="{D42A27DB-BD31-4B8C-83A1-F6EECF244321}">
                <p14:modId xmlns:p14="http://schemas.microsoft.com/office/powerpoint/2010/main" val="1181032116"/>
              </p:ext>
            </p:extLst>
          </p:nvPr>
        </p:nvGraphicFramePr>
        <p:xfrm>
          <a:off x="6431327" y="1403205"/>
          <a:ext cx="5251236" cy="464889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17">
            <a:extLst>
              <a:ext uri="{FF2B5EF4-FFF2-40B4-BE49-F238E27FC236}">
                <a16:creationId xmlns:a16="http://schemas.microsoft.com/office/drawing/2014/main" id="{7CBE85CD-7222-05AC-1B75-8294E5F23807}"/>
              </a:ext>
            </a:extLst>
          </p:cNvPr>
          <p:cNvSpPr>
            <a:spLocks noChangeArrowheads="1"/>
          </p:cNvSpPr>
          <p:nvPr/>
        </p:nvSpPr>
        <p:spPr bwMode="auto">
          <a:xfrm>
            <a:off x="8459577" y="4252651"/>
            <a:ext cx="11947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95%</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3" name="Content Placeholder 7" descr="Pie Chart: Student experience at PPSC prepared them for success in their future endeavors = 98%">
            <a:extLst>
              <a:ext uri="{FF2B5EF4-FFF2-40B4-BE49-F238E27FC236}">
                <a16:creationId xmlns:a16="http://schemas.microsoft.com/office/drawing/2014/main" id="{A561C4A6-32A1-8B71-9BF2-5D9E7026FD57}"/>
              </a:ext>
            </a:extLst>
          </p:cNvPr>
          <p:cNvGraphicFramePr>
            <a:graphicFrameLocks/>
          </p:cNvGraphicFramePr>
          <p:nvPr>
            <p:extLst>
              <p:ext uri="{D42A27DB-BD31-4B8C-83A1-F6EECF244321}">
                <p14:modId xmlns:p14="http://schemas.microsoft.com/office/powerpoint/2010/main" val="831808423"/>
              </p:ext>
            </p:extLst>
          </p:nvPr>
        </p:nvGraphicFramePr>
        <p:xfrm>
          <a:off x="509437" y="1398494"/>
          <a:ext cx="5634990" cy="465360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7">
            <a:extLst>
              <a:ext uri="{FF2B5EF4-FFF2-40B4-BE49-F238E27FC236}">
                <a16:creationId xmlns:a16="http://schemas.microsoft.com/office/drawing/2014/main" id="{85BE25BD-B0CF-49BB-E5DC-FFE1EB85606B}"/>
              </a:ext>
            </a:extLst>
          </p:cNvPr>
          <p:cNvSpPr>
            <a:spLocks noChangeArrowheads="1"/>
          </p:cNvSpPr>
          <p:nvPr/>
        </p:nvSpPr>
        <p:spPr bwMode="auto">
          <a:xfrm>
            <a:off x="2729564" y="4252652"/>
            <a:ext cx="11947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98%</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4" name="Title 3">
            <a:extLst>
              <a:ext uri="{FF2B5EF4-FFF2-40B4-BE49-F238E27FC236}">
                <a16:creationId xmlns:a16="http://schemas.microsoft.com/office/drawing/2014/main" id="{BD7A706F-50B0-6CDA-81C4-2117FD030ED2}"/>
              </a:ext>
            </a:extLst>
          </p:cNvPr>
          <p:cNvSpPr>
            <a:spLocks noGrp="1"/>
          </p:cNvSpPr>
          <p:nvPr>
            <p:ph type="title"/>
          </p:nvPr>
        </p:nvSpPr>
        <p:spPr>
          <a:xfrm>
            <a:off x="411480" y="268109"/>
            <a:ext cx="10942320" cy="1217791"/>
          </a:xfrm>
        </p:spPr>
        <p:txBody>
          <a:bodyPr/>
          <a:lstStyle/>
          <a:p>
            <a:r>
              <a:rPr lang="en-US" dirty="0"/>
              <a:t>AY 22/23 Graduation Survey Takeaways</a:t>
            </a:r>
          </a:p>
        </p:txBody>
      </p:sp>
    </p:spTree>
    <p:extLst>
      <p:ext uri="{BB962C8B-B14F-4D97-AF65-F5344CB8AC3E}">
        <p14:creationId xmlns:p14="http://schemas.microsoft.com/office/powerpoint/2010/main" val="26525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Graphic spid="3" grpId="0">
        <p:bldAsOne/>
      </p:bldGraphic>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5CB81-353C-38C6-A89E-78D2CA7FB75D}"/>
              </a:ext>
            </a:extLst>
          </p:cNvPr>
          <p:cNvSpPr>
            <a:spLocks noGrp="1"/>
          </p:cNvSpPr>
          <p:nvPr>
            <p:ph sz="half" idx="1"/>
          </p:nvPr>
        </p:nvSpPr>
        <p:spPr>
          <a:xfrm>
            <a:off x="5663773" y="1604321"/>
            <a:ext cx="5814624" cy="4051935"/>
          </a:xfrm>
        </p:spPr>
        <p:txBody>
          <a:bodyPr>
            <a:normAutofit/>
          </a:bodyPr>
          <a:lstStyle/>
          <a:p>
            <a:pPr marL="0" indent="0">
              <a:lnSpc>
                <a:spcPct val="120000"/>
              </a:lnSpc>
              <a:buNone/>
            </a:pPr>
            <a:r>
              <a:rPr lang="en-US" sz="2400" b="1" dirty="0">
                <a:solidFill>
                  <a:schemeClr val="accent6"/>
                </a:solidFill>
                <a:latin typeface="Source Sans 3" panose="020B0303030403020204" pitchFamily="34" charset="0"/>
                <a:ea typeface="Open Sans" panose="020B0606030504020204" pitchFamily="34" charset="0"/>
                <a:cs typeface="Open Sans" panose="020B0606030504020204" pitchFamily="34" charset="0"/>
              </a:rPr>
              <a:t>Adult Learners Takeaways</a:t>
            </a:r>
            <a:endParaRPr lang="en-US" sz="2400" b="1" dirty="0">
              <a:solidFill>
                <a:schemeClr val="accent6"/>
              </a:solidFill>
            </a:endParaRPr>
          </a:p>
          <a:p>
            <a:pPr>
              <a:lnSpc>
                <a:spcPct val="100000"/>
              </a:lnSpc>
            </a:pPr>
            <a:r>
              <a:rPr lang="en-US" dirty="0"/>
              <a:t>The adult learners that responded to the AY2223 graduation survey indicated they would like to see more evening and weekend course offerings.</a:t>
            </a:r>
          </a:p>
          <a:p>
            <a:pPr>
              <a:lnSpc>
                <a:spcPct val="100000"/>
              </a:lnSpc>
            </a:pPr>
            <a:r>
              <a:rPr lang="en-US" dirty="0"/>
              <a:t>When asked to provide additional feedback about their experience at PPSC, a notable trend in adult learner responses was the outstanding support and guidance received from their instructors.</a:t>
            </a:r>
          </a:p>
        </p:txBody>
      </p:sp>
      <p:graphicFrame>
        <p:nvGraphicFramePr>
          <p:cNvPr id="9" name="Content Placeholder 7" descr="Pie Chart: Adult Learners continuing education at PPSC or a 4 year university = 51%">
            <a:extLst>
              <a:ext uri="{FF2B5EF4-FFF2-40B4-BE49-F238E27FC236}">
                <a16:creationId xmlns:a16="http://schemas.microsoft.com/office/drawing/2014/main" id="{434587BE-386F-559A-AF55-B5F71BF71DEE}"/>
              </a:ext>
            </a:extLst>
          </p:cNvPr>
          <p:cNvGraphicFramePr>
            <a:graphicFrameLocks/>
          </p:cNvGraphicFramePr>
          <p:nvPr>
            <p:extLst>
              <p:ext uri="{D42A27DB-BD31-4B8C-83A1-F6EECF244321}">
                <p14:modId xmlns:p14="http://schemas.microsoft.com/office/powerpoint/2010/main" val="1858460282"/>
              </p:ext>
            </p:extLst>
          </p:nvPr>
        </p:nvGraphicFramePr>
        <p:xfrm>
          <a:off x="411480" y="1485900"/>
          <a:ext cx="4744582" cy="4686972"/>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17">
            <a:extLst>
              <a:ext uri="{FF2B5EF4-FFF2-40B4-BE49-F238E27FC236}">
                <a16:creationId xmlns:a16="http://schemas.microsoft.com/office/drawing/2014/main" id="{B7852C5B-F80C-AE46-166D-4B97329959B3}"/>
              </a:ext>
            </a:extLst>
          </p:cNvPr>
          <p:cNvSpPr>
            <a:spLocks noChangeArrowheads="1"/>
          </p:cNvSpPr>
          <p:nvPr/>
        </p:nvSpPr>
        <p:spPr bwMode="auto">
          <a:xfrm>
            <a:off x="1460956" y="3829386"/>
            <a:ext cx="11947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51%</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4" name="Title 3">
            <a:extLst>
              <a:ext uri="{FF2B5EF4-FFF2-40B4-BE49-F238E27FC236}">
                <a16:creationId xmlns:a16="http://schemas.microsoft.com/office/drawing/2014/main" id="{BD7A706F-50B0-6CDA-81C4-2117FD030ED2}"/>
              </a:ext>
            </a:extLst>
          </p:cNvPr>
          <p:cNvSpPr>
            <a:spLocks noGrp="1"/>
          </p:cNvSpPr>
          <p:nvPr>
            <p:ph type="title"/>
          </p:nvPr>
        </p:nvSpPr>
        <p:spPr>
          <a:xfrm>
            <a:off x="411480" y="268109"/>
            <a:ext cx="10942320" cy="1217791"/>
          </a:xfrm>
        </p:spPr>
        <p:txBody>
          <a:bodyPr/>
          <a:lstStyle/>
          <a:p>
            <a:r>
              <a:rPr lang="en-US" dirty="0"/>
              <a:t>Graduation Survey – Adult Learners</a:t>
            </a:r>
          </a:p>
        </p:txBody>
      </p:sp>
    </p:spTree>
    <p:extLst>
      <p:ext uri="{BB962C8B-B14F-4D97-AF65-F5344CB8AC3E}">
        <p14:creationId xmlns:p14="http://schemas.microsoft.com/office/powerpoint/2010/main" val="230416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Student Enrollment (% of Total) by Distance Education Category Table&#10;&#10;Enrolled exclusively in online courses&#10;2018 | 16%&#10;2019 | 17%&#10;2020 | 26%&#10;2021 | 29%&#10;2022 | 29%&#10;2023 | 28%&#10;&#10;Enrolled in at least one but not all online courses&#10;2018 | 20%&#10;2019 | 20%&#10;2020 | 21%&#10;2021 | 23%&#10;2022 | 23%&#10;2023 | 23%&#10;&#10;Not enrolled in any online courses&#10;2018 | 64%&#10;2019 | 63%&#10;2020 | 53%&#10;2021 | 49%&#10;2022 | 49%&#10;2023 | 48%">
            <a:extLst>
              <a:ext uri="{FF2B5EF4-FFF2-40B4-BE49-F238E27FC236}">
                <a16:creationId xmlns:a16="http://schemas.microsoft.com/office/drawing/2014/main" id="{019C2B4B-4AE1-3BA7-1461-A523EBD929C0}"/>
              </a:ext>
            </a:extLst>
          </p:cNvPr>
          <p:cNvGraphicFramePr/>
          <p:nvPr>
            <p:extLst>
              <p:ext uri="{D42A27DB-BD31-4B8C-83A1-F6EECF244321}">
                <p14:modId xmlns:p14="http://schemas.microsoft.com/office/powerpoint/2010/main" val="1275800279"/>
              </p:ext>
            </p:extLst>
          </p:nvPr>
        </p:nvGraphicFramePr>
        <p:xfrm>
          <a:off x="4100830" y="1152959"/>
          <a:ext cx="809117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1">
            <a:extLst>
              <a:ext uri="{FF2B5EF4-FFF2-40B4-BE49-F238E27FC236}">
                <a16:creationId xmlns:a16="http://schemas.microsoft.com/office/drawing/2014/main" id="{F52947ED-A05F-3D68-68BF-7BCF79547AFF}"/>
              </a:ext>
            </a:extLst>
          </p:cNvPr>
          <p:cNvSpPr txBox="1">
            <a:spLocks/>
          </p:cNvSpPr>
          <p:nvPr/>
        </p:nvSpPr>
        <p:spPr>
          <a:xfrm>
            <a:off x="573787" y="1438835"/>
            <a:ext cx="3527043" cy="4570483"/>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dirty="0"/>
              <a:t>More than ½ of PPSC students are enrolled in 1 or more online courses</a:t>
            </a:r>
          </a:p>
          <a:p>
            <a:pPr marL="0" indent="0">
              <a:lnSpc>
                <a:spcPct val="160000"/>
              </a:lnSpc>
              <a:buNone/>
            </a:pPr>
            <a:r>
              <a:rPr lang="en-US" sz="2400" b="1" dirty="0">
                <a:solidFill>
                  <a:srgbClr val="0A3A5F"/>
                </a:solidFill>
              </a:rPr>
              <a:t>As of Fall 2023</a:t>
            </a:r>
          </a:p>
          <a:p>
            <a:pPr>
              <a:lnSpc>
                <a:spcPct val="120000"/>
              </a:lnSpc>
            </a:pPr>
            <a:r>
              <a:rPr lang="en-US" dirty="0"/>
              <a:t>28% of students were enrolled </a:t>
            </a:r>
            <a:r>
              <a:rPr lang="en-US" b="1" i="1" dirty="0">
                <a:solidFill>
                  <a:schemeClr val="accent5"/>
                </a:solidFill>
              </a:rPr>
              <a:t>exclusively</a:t>
            </a:r>
            <a:r>
              <a:rPr lang="en-US" dirty="0"/>
              <a:t> in online courses.</a:t>
            </a:r>
          </a:p>
          <a:p>
            <a:pPr>
              <a:lnSpc>
                <a:spcPct val="120000"/>
              </a:lnSpc>
            </a:pPr>
            <a:r>
              <a:rPr lang="en-US" dirty="0"/>
              <a:t>23% of students were enrolled</a:t>
            </a:r>
            <a:r>
              <a:rPr lang="en-US" b="1" i="1" dirty="0"/>
              <a:t> </a:t>
            </a:r>
            <a:br>
              <a:rPr lang="en-US" b="1" i="1" dirty="0"/>
            </a:br>
            <a:r>
              <a:rPr lang="en-US" b="1" i="1" dirty="0">
                <a:solidFill>
                  <a:schemeClr val="accent2"/>
                </a:solidFill>
              </a:rPr>
              <a:t>in at least one but not all</a:t>
            </a:r>
            <a:r>
              <a:rPr lang="en-US" dirty="0">
                <a:solidFill>
                  <a:schemeClr val="accent2"/>
                </a:solidFill>
              </a:rPr>
              <a:t> </a:t>
            </a:r>
            <a:br>
              <a:rPr lang="en-US" dirty="0">
                <a:solidFill>
                  <a:schemeClr val="accent2"/>
                </a:solidFill>
              </a:rPr>
            </a:br>
            <a:r>
              <a:rPr lang="en-US" dirty="0"/>
              <a:t>online courses.</a:t>
            </a:r>
          </a:p>
          <a:p>
            <a:pPr>
              <a:lnSpc>
                <a:spcPct val="120000"/>
              </a:lnSpc>
            </a:pPr>
            <a:r>
              <a:rPr lang="en-US" dirty="0"/>
              <a:t>48% of students were </a:t>
            </a:r>
            <a:r>
              <a:rPr lang="en-US" b="1" i="1" dirty="0">
                <a:solidFill>
                  <a:schemeClr val="accent3"/>
                </a:solidFill>
              </a:rPr>
              <a:t>not enrolled in any</a:t>
            </a:r>
            <a:r>
              <a:rPr lang="en-US" dirty="0"/>
              <a:t> online courses.</a:t>
            </a:r>
          </a:p>
          <a:p>
            <a:pPr>
              <a:lnSpc>
                <a:spcPct val="120000"/>
              </a:lnSpc>
            </a:pPr>
            <a:endParaRPr lang="en-US" dirty="0"/>
          </a:p>
        </p:txBody>
      </p:sp>
      <p:sp>
        <p:nvSpPr>
          <p:cNvPr id="4" name="Title 3">
            <a:extLst>
              <a:ext uri="{FF2B5EF4-FFF2-40B4-BE49-F238E27FC236}">
                <a16:creationId xmlns:a16="http://schemas.microsoft.com/office/drawing/2014/main" id="{0B6DBC9F-4BF6-5CEE-35CC-9735E821F546}"/>
              </a:ext>
            </a:extLst>
          </p:cNvPr>
          <p:cNvSpPr txBox="1">
            <a:spLocks noGrp="1"/>
          </p:cNvSpPr>
          <p:nvPr>
            <p:ph type="title" idx="4294967295"/>
          </p:nvPr>
        </p:nvSpPr>
        <p:spPr>
          <a:xfrm>
            <a:off x="475292" y="53644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Trend in Distance Education</a:t>
            </a:r>
            <a:endPar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29544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1000"/>
                                        <p:tgtEl>
                                          <p:spTgt spid="2">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10" dur="1000"/>
                                        <p:tgtEl>
                                          <p:spTgt spid="2">
                                            <p:graphicEl>
                                              <a:chart seriesIdx="0" categoryIdx="-4" bldStep="series"/>
                                            </p:graphicEl>
                                          </p:spTgt>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13" dur="1000"/>
                                        <p:tgtEl>
                                          <p:spTgt spid="2">
                                            <p:graphicEl>
                                              <a:chart seriesIdx="1" categoryIdx="-4" bldStep="series"/>
                                            </p:graphicEl>
                                          </p:spTgt>
                                        </p:tgtEl>
                                      </p:cBhvr>
                                    </p:animEffect>
                                  </p:childTnLst>
                                </p:cTn>
                              </p:par>
                              <p:par>
                                <p:cTn id="14" presetID="22" presetClass="entr" presetSubtype="8" fill="hold" grpId="0" nodeType="withEffect">
                                  <p:stCondLst>
                                    <p:cond delay="3000"/>
                                  </p:stCondLst>
                                  <p:childTnLst>
                                    <p:set>
                                      <p:cBhvr>
                                        <p:cTn id="15"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left)">
                                      <p:cBhvr>
                                        <p:cTn id="16" dur="1000"/>
                                        <p:tgtEl>
                                          <p:spTgt spid="2">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p:bldSub>
      </p:bldGraphic>
    </p:bldLst>
  </p:timing>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A1B7F423-6286-1C48-9A61-02892F55E86C}" vid="{BAB55EED-815F-7940-8FCB-EEDA02944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2288</TotalTime>
  <Words>2403</Words>
  <Application>Microsoft Macintosh PowerPoint</Application>
  <PresentationFormat>Widescreen</PresentationFormat>
  <Paragraphs>346</Paragraphs>
  <Slides>48</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Arial</vt:lpstr>
      <vt:lpstr>Arial,Sans-Serif</vt:lpstr>
      <vt:lpstr>Calibri</vt:lpstr>
      <vt:lpstr>Calibri Light</vt:lpstr>
      <vt:lpstr>Courier New</vt:lpstr>
      <vt:lpstr>Montserrat SemiBold</vt:lpstr>
      <vt:lpstr>Roboto</vt:lpstr>
      <vt:lpstr>Sanchez</vt:lpstr>
      <vt:lpstr>Source Sans 3</vt:lpstr>
      <vt:lpstr>Source Sans 3 Bold</vt:lpstr>
      <vt:lpstr>Office Theme</vt:lpstr>
      <vt:lpstr>Professional Development Week  President’s Address Spring 2024</vt:lpstr>
      <vt:lpstr>Numbers</vt:lpstr>
      <vt:lpstr>Enrollment | AFTE</vt:lpstr>
      <vt:lpstr>Retention By Ethnicity</vt:lpstr>
      <vt:lpstr>Graduation</vt:lpstr>
      <vt:lpstr>Achieving HSI Designation</vt:lpstr>
      <vt:lpstr>AY 22/23 Graduation Survey Takeaways</vt:lpstr>
      <vt:lpstr>Graduation Survey – Adult Learners</vt:lpstr>
      <vt:lpstr>Trend in Distance Education</vt:lpstr>
      <vt:lpstr>Budget and Staffing</vt:lpstr>
      <vt:lpstr>Budget</vt:lpstr>
      <vt:lpstr>8 Years of Staffing at PPSC</vt:lpstr>
      <vt:lpstr>Workforce Data</vt:lpstr>
      <vt:lpstr>Instructional Services</vt:lpstr>
      <vt:lpstr>Colorado Online Updates</vt:lpstr>
      <vt:lpstr>Reorganization</vt:lpstr>
      <vt:lpstr>Care Forward/Career Advance</vt:lpstr>
      <vt:lpstr>HLC 2025 Multi Location Visit</vt:lpstr>
      <vt:lpstr>Community College Survey of Student Engagement (CCSSE)</vt:lpstr>
      <vt:lpstr>New &amp; Upcoming Programs</vt:lpstr>
      <vt:lpstr>CSU-Pueblo</vt:lpstr>
      <vt:lpstr>Partnerships</vt:lpstr>
      <vt:lpstr>Promise Programs</vt:lpstr>
      <vt:lpstr>Promise Programs - Dakota Promise Timeline</vt:lpstr>
      <vt:lpstr>Fall 2022 to Fall 2023 Retention Rates</vt:lpstr>
      <vt:lpstr>Dakota Promise Satisfaction</vt:lpstr>
      <vt:lpstr>District 11 Promise</vt:lpstr>
      <vt:lpstr>First Nations Scholarship Fund</vt:lpstr>
      <vt:lpstr>First Nations Promise</vt:lpstr>
      <vt:lpstr>Student Experience</vt:lpstr>
      <vt:lpstr>Student Experience Staffing</vt:lpstr>
      <vt:lpstr>Student Assistance Fee</vt:lpstr>
      <vt:lpstr>Single Stop</vt:lpstr>
      <vt:lpstr>Community Table &amp; Mobile Food Markets</vt:lpstr>
      <vt:lpstr>The Counseling Center</vt:lpstr>
      <vt:lpstr>Student Experience/DEI Updates</vt:lpstr>
      <vt:lpstr>Strategic Plan</vt:lpstr>
      <vt:lpstr>Focus Goals</vt:lpstr>
      <vt:lpstr>Foundation</vt:lpstr>
      <vt:lpstr>Delta Dental Center Update</vt:lpstr>
      <vt:lpstr>Opportunity Now Grant</vt:lpstr>
      <vt:lpstr>Thunderbird</vt:lpstr>
      <vt:lpstr>Trujillo Memorial Scholarship Dinner</vt:lpstr>
      <vt:lpstr>Frank Macon Memorial Scholarship Endowment</vt:lpstr>
      <vt:lpstr>Facilities &amp; Operations</vt:lpstr>
      <vt:lpstr>Wayfinding</vt:lpstr>
      <vt:lpstr>Kudos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Dolan, Noel</dc:creator>
  <cp:lastModifiedBy>Boyce, Carrie</cp:lastModifiedBy>
  <cp:revision>68</cp:revision>
  <cp:lastPrinted>2024-01-05T17:56:32Z</cp:lastPrinted>
  <dcterms:created xsi:type="dcterms:W3CDTF">2022-08-09T18:34:16Z</dcterms:created>
  <dcterms:modified xsi:type="dcterms:W3CDTF">2024-01-08T21:09:02Z</dcterms:modified>
</cp:coreProperties>
</file>