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5" r:id="rId4"/>
    <p:sldId id="266" r:id="rId5"/>
    <p:sldId id="267" r:id="rId6"/>
    <p:sldId id="270" r:id="rId7"/>
    <p:sldId id="271" r:id="rId8"/>
    <p:sldId id="272" r:id="rId9"/>
    <p:sldId id="273" r:id="rId10"/>
    <p:sldId id="286" r:id="rId11"/>
    <p:sldId id="287" r:id="rId12"/>
    <p:sldId id="289" r:id="rId13"/>
    <p:sldId id="274" r:id="rId14"/>
    <p:sldId id="291" r:id="rId15"/>
    <p:sldId id="275" r:id="rId16"/>
    <p:sldId id="276" r:id="rId17"/>
    <p:sldId id="277" r:id="rId18"/>
    <p:sldId id="278" r:id="rId19"/>
    <p:sldId id="279" r:id="rId20"/>
    <p:sldId id="292" r:id="rId21"/>
    <p:sldId id="293" r:id="rId22"/>
    <p:sldId id="281" r:id="rId23"/>
    <p:sldId id="282" r:id="rId24"/>
    <p:sldId id="283"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4326"/>
    <a:srgbClr val="7CB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07"/>
    <p:restoredTop sz="96348"/>
  </p:normalViewPr>
  <p:slideViewPr>
    <p:cSldViewPr snapToGrid="0" snapToObjects="1">
      <p:cViewPr varScale="1">
        <p:scale>
          <a:sx n="62" d="100"/>
          <a:sy n="62" d="100"/>
        </p:scale>
        <p:origin x="11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Column1</c:v>
                </c:pt>
              </c:strCache>
            </c:strRef>
          </c:tx>
          <c:spPr>
            <a:ln w="28575" cap="rnd">
              <a:solidFill>
                <a:srgbClr val="7CB742"/>
              </a:solidFill>
              <a:round/>
            </a:ln>
            <a:effectLst/>
          </c:spPr>
          <c:marker>
            <c:symbol val="none"/>
          </c:marker>
          <c:dLbls>
            <c:dLbl>
              <c:idx val="4"/>
              <c:layout>
                <c:manualLayout>
                  <c:x val="-2.3707062007874129E-2"/>
                  <c:y val="-4.9933498404681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3E-BF46-BEB3-494FC5FB80B2}"/>
                </c:ext>
              </c:extLst>
            </c:dLbl>
            <c:dLbl>
              <c:idx val="5"/>
              <c:layout>
                <c:manualLayout>
                  <c:x val="-2.6832062007874014E-2"/>
                  <c:y val="-3.5870999269746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3E-BF46-BEB3-494FC5FB80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DB432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2016–2017</c:v>
                </c:pt>
                <c:pt idx="1">
                  <c:v>2017–2018</c:v>
                </c:pt>
                <c:pt idx="2">
                  <c:v>2018–2019</c:v>
                </c:pt>
                <c:pt idx="3">
                  <c:v>2019–2020</c:v>
                </c:pt>
                <c:pt idx="4">
                  <c:v>2020–2021</c:v>
                </c:pt>
                <c:pt idx="5">
                  <c:v>2021–2022</c:v>
                </c:pt>
              </c:strCache>
            </c:strRef>
          </c:cat>
          <c:val>
            <c:numRef>
              <c:f>Sheet1!$B$2:$B$7</c:f>
              <c:numCache>
                <c:formatCode>General</c:formatCode>
                <c:ptCount val="6"/>
                <c:pt idx="0">
                  <c:v>8895.2999999999993</c:v>
                </c:pt>
                <c:pt idx="1">
                  <c:v>8959.2000000000007</c:v>
                </c:pt>
                <c:pt idx="2">
                  <c:v>9008.5</c:v>
                </c:pt>
                <c:pt idx="3">
                  <c:v>9163.1</c:v>
                </c:pt>
                <c:pt idx="4">
                  <c:v>8282.7000000000007</c:v>
                </c:pt>
                <c:pt idx="5">
                  <c:v>7617.4</c:v>
                </c:pt>
              </c:numCache>
            </c:numRef>
          </c:val>
          <c:smooth val="0"/>
          <c:extLst>
            <c:ext xmlns:c16="http://schemas.microsoft.com/office/drawing/2014/chart" uri="{C3380CC4-5D6E-409C-BE32-E72D297353CC}">
              <c16:uniqueId val="{00000002-2B3E-BF46-BEB3-494FC5FB80B2}"/>
            </c:ext>
          </c:extLst>
        </c:ser>
        <c:dLbls>
          <c:dLblPos val="ctr"/>
          <c:showLegendKey val="0"/>
          <c:showVal val="1"/>
          <c:showCatName val="0"/>
          <c:showSerName val="0"/>
          <c:showPercent val="0"/>
          <c:showBubbleSize val="0"/>
        </c:dLbls>
        <c:smooth val="0"/>
        <c:axId val="1446561584"/>
        <c:axId val="1446563344"/>
      </c:lineChart>
      <c:catAx>
        <c:axId val="1446561584"/>
        <c:scaling>
          <c:orientation val="minMax"/>
        </c:scaling>
        <c:delete val="0"/>
        <c:axPos val="b"/>
        <c:numFmt formatCode="General" sourceLinked="1"/>
        <c:majorTickMark val="none"/>
        <c:minorTickMark val="none"/>
        <c:tickLblPos val="nextTo"/>
        <c:spPr>
          <a:noFill/>
          <a:ln w="9525" cap="flat" cmpd="sng" algn="ctr">
            <a:solidFill>
              <a:srgbClr val="A59B94"/>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46563344"/>
        <c:crosses val="autoZero"/>
        <c:auto val="1"/>
        <c:lblAlgn val="ctr"/>
        <c:lblOffset val="100"/>
        <c:noMultiLvlLbl val="0"/>
      </c:catAx>
      <c:valAx>
        <c:axId val="1446563344"/>
        <c:scaling>
          <c:orientation val="minMax"/>
          <c:min val="5000"/>
        </c:scaling>
        <c:delete val="0"/>
        <c:axPos val="l"/>
        <c:majorGridlines>
          <c:spPr>
            <a:ln w="9525" cap="flat" cmpd="sng" algn="ctr">
              <a:solidFill>
                <a:srgbClr val="A59B94"/>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4656158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8734630321749E-2"/>
          <c:y val="3.5747968153049862E-2"/>
          <c:w val="0.93187126536967824"/>
          <c:h val="0.86204902058135924"/>
        </c:manualLayout>
      </c:layout>
      <c:barChart>
        <c:barDir val="col"/>
        <c:grouping val="clustered"/>
        <c:varyColors val="0"/>
        <c:ser>
          <c:idx val="0"/>
          <c:order val="0"/>
          <c:tx>
            <c:strRef>
              <c:f>Sheet1!$B$1</c:f>
              <c:strCache>
                <c:ptCount val="1"/>
                <c:pt idx="0">
                  <c:v>2008</c:v>
                </c:pt>
              </c:strCache>
            </c:strRef>
          </c:tx>
          <c:spPr>
            <a:solidFill>
              <a:srgbClr val="00808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0.495</c:v>
                </c:pt>
              </c:numCache>
            </c:numRef>
          </c:val>
          <c:extLst>
            <c:ext xmlns:c16="http://schemas.microsoft.com/office/drawing/2014/chart" uri="{C3380CC4-5D6E-409C-BE32-E72D297353CC}">
              <c16:uniqueId val="{00000000-0239-2C48-B918-AA596842BC37}"/>
            </c:ext>
          </c:extLst>
        </c:ser>
        <c:ser>
          <c:idx val="1"/>
          <c:order val="1"/>
          <c:tx>
            <c:strRef>
              <c:f>Sheet1!$C$1</c:f>
              <c:strCache>
                <c:ptCount val="1"/>
                <c:pt idx="0">
                  <c:v>2009</c:v>
                </c:pt>
              </c:strCache>
            </c:strRef>
          </c:tx>
          <c:spPr>
            <a:solidFill>
              <a:srgbClr val="7CB74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c:formatCode>
                <c:ptCount val="1"/>
                <c:pt idx="0">
                  <c:v>0.51500000000000001</c:v>
                </c:pt>
              </c:numCache>
            </c:numRef>
          </c:val>
          <c:extLst>
            <c:ext xmlns:c16="http://schemas.microsoft.com/office/drawing/2014/chart" uri="{C3380CC4-5D6E-409C-BE32-E72D297353CC}">
              <c16:uniqueId val="{00000001-0239-2C48-B918-AA596842BC37}"/>
            </c:ext>
          </c:extLst>
        </c:ser>
        <c:ser>
          <c:idx val="2"/>
          <c:order val="2"/>
          <c:tx>
            <c:strRef>
              <c:f>Sheet1!$D$1</c:f>
              <c:strCache>
                <c:ptCount val="1"/>
                <c:pt idx="0">
                  <c:v>2010</c:v>
                </c:pt>
              </c:strCache>
            </c:strRef>
          </c:tx>
          <c:spPr>
            <a:solidFill>
              <a:srgbClr val="6F62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0.51100000000000001</c:v>
                </c:pt>
              </c:numCache>
            </c:numRef>
          </c:val>
          <c:extLst>
            <c:ext xmlns:c16="http://schemas.microsoft.com/office/drawing/2014/chart" uri="{C3380CC4-5D6E-409C-BE32-E72D297353CC}">
              <c16:uniqueId val="{00000002-0239-2C48-B918-AA596842BC37}"/>
            </c:ext>
          </c:extLst>
        </c:ser>
        <c:ser>
          <c:idx val="3"/>
          <c:order val="3"/>
          <c:tx>
            <c:strRef>
              <c:f>Sheet1!$E$1</c:f>
              <c:strCache>
                <c:ptCount val="1"/>
                <c:pt idx="0">
                  <c:v>2011</c:v>
                </c:pt>
              </c:strCache>
            </c:strRef>
          </c:tx>
          <c:spPr>
            <a:solidFill>
              <a:srgbClr val="FECD1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c:formatCode>
                <c:ptCount val="1"/>
                <c:pt idx="0">
                  <c:v>0.47299999999999998</c:v>
                </c:pt>
              </c:numCache>
            </c:numRef>
          </c:val>
          <c:extLst>
            <c:ext xmlns:c16="http://schemas.microsoft.com/office/drawing/2014/chart" uri="{C3380CC4-5D6E-409C-BE32-E72D297353CC}">
              <c16:uniqueId val="{00000003-0239-2C48-B918-AA596842BC37}"/>
            </c:ext>
          </c:extLst>
        </c:ser>
        <c:ser>
          <c:idx val="4"/>
          <c:order val="4"/>
          <c:tx>
            <c:strRef>
              <c:f>Sheet1!$F$1</c:f>
              <c:strCache>
                <c:ptCount val="1"/>
                <c:pt idx="0">
                  <c:v>2012</c:v>
                </c:pt>
              </c:strCache>
            </c:strRef>
          </c:tx>
          <c:spPr>
            <a:solidFill>
              <a:srgbClr val="00808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0.00%</c:formatCode>
                <c:ptCount val="1"/>
                <c:pt idx="0">
                  <c:v>0.48699999999999999</c:v>
                </c:pt>
              </c:numCache>
            </c:numRef>
          </c:val>
          <c:extLst>
            <c:ext xmlns:c16="http://schemas.microsoft.com/office/drawing/2014/chart" uri="{C3380CC4-5D6E-409C-BE32-E72D297353CC}">
              <c16:uniqueId val="{00000004-0239-2C48-B918-AA596842BC37}"/>
            </c:ext>
          </c:extLst>
        </c:ser>
        <c:ser>
          <c:idx val="5"/>
          <c:order val="5"/>
          <c:tx>
            <c:strRef>
              <c:f>Sheet1!$G$1</c:f>
              <c:strCache>
                <c:ptCount val="1"/>
                <c:pt idx="0">
                  <c:v>2013</c:v>
                </c:pt>
              </c:strCache>
            </c:strRef>
          </c:tx>
          <c:spPr>
            <a:solidFill>
              <a:srgbClr val="7CB74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0.00%</c:formatCode>
                <c:ptCount val="1"/>
                <c:pt idx="0">
                  <c:v>0.495</c:v>
                </c:pt>
              </c:numCache>
            </c:numRef>
          </c:val>
          <c:extLst>
            <c:ext xmlns:c16="http://schemas.microsoft.com/office/drawing/2014/chart" uri="{C3380CC4-5D6E-409C-BE32-E72D297353CC}">
              <c16:uniqueId val="{00000005-0239-2C48-B918-AA596842BC37}"/>
            </c:ext>
          </c:extLst>
        </c:ser>
        <c:ser>
          <c:idx val="6"/>
          <c:order val="6"/>
          <c:tx>
            <c:strRef>
              <c:f>Sheet1!$H$1</c:f>
              <c:strCache>
                <c:ptCount val="1"/>
                <c:pt idx="0">
                  <c:v>2014</c:v>
                </c:pt>
              </c:strCache>
            </c:strRef>
          </c:tx>
          <c:spPr>
            <a:solidFill>
              <a:srgbClr val="6F62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0.00%</c:formatCode>
                <c:ptCount val="1"/>
                <c:pt idx="0">
                  <c:v>0.499</c:v>
                </c:pt>
              </c:numCache>
            </c:numRef>
          </c:val>
          <c:extLst>
            <c:ext xmlns:c16="http://schemas.microsoft.com/office/drawing/2014/chart" uri="{C3380CC4-5D6E-409C-BE32-E72D297353CC}">
              <c16:uniqueId val="{00000006-0239-2C48-B918-AA596842BC37}"/>
            </c:ext>
          </c:extLst>
        </c:ser>
        <c:ser>
          <c:idx val="7"/>
          <c:order val="7"/>
          <c:tx>
            <c:strRef>
              <c:f>Sheet1!$I$1</c:f>
              <c:strCache>
                <c:ptCount val="1"/>
                <c:pt idx="0">
                  <c:v>2015</c:v>
                </c:pt>
              </c:strCache>
            </c:strRef>
          </c:tx>
          <c:spPr>
            <a:solidFill>
              <a:srgbClr val="FECD12"/>
            </a:solidFill>
            <a:ln>
              <a:noFill/>
            </a:ln>
            <a:effectLst/>
          </c:spPr>
          <c:invertIfNegative val="0"/>
          <c:dPt>
            <c:idx val="0"/>
            <c:invertIfNegative val="0"/>
            <c:bubble3D val="0"/>
            <c:spPr>
              <a:solidFill>
                <a:srgbClr val="FECD12"/>
              </a:solidFill>
              <a:ln>
                <a:noFill/>
              </a:ln>
              <a:effectLst/>
            </c:spPr>
            <c:extLst>
              <c:ext xmlns:c16="http://schemas.microsoft.com/office/drawing/2014/chart" uri="{C3380CC4-5D6E-409C-BE32-E72D297353CC}">
                <c16:uniqueId val="{00000008-0239-2C48-B918-AA596842BC3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0.00%</c:formatCode>
                <c:ptCount val="1"/>
                <c:pt idx="0">
                  <c:v>0.51100000000000001</c:v>
                </c:pt>
              </c:numCache>
            </c:numRef>
          </c:val>
          <c:extLst>
            <c:ext xmlns:c16="http://schemas.microsoft.com/office/drawing/2014/chart" uri="{C3380CC4-5D6E-409C-BE32-E72D297353CC}">
              <c16:uniqueId val="{00000009-0239-2C48-B918-AA596842BC37}"/>
            </c:ext>
          </c:extLst>
        </c:ser>
        <c:ser>
          <c:idx val="8"/>
          <c:order val="8"/>
          <c:tx>
            <c:strRef>
              <c:f>Sheet1!$J$1</c:f>
              <c:strCache>
                <c:ptCount val="1"/>
                <c:pt idx="0">
                  <c:v>2016</c:v>
                </c:pt>
              </c:strCache>
            </c:strRef>
          </c:tx>
          <c:spPr>
            <a:solidFill>
              <a:srgbClr val="00808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0.00%</c:formatCode>
                <c:ptCount val="1"/>
                <c:pt idx="0">
                  <c:v>0.53600000000000003</c:v>
                </c:pt>
              </c:numCache>
            </c:numRef>
          </c:val>
          <c:extLst>
            <c:ext xmlns:c16="http://schemas.microsoft.com/office/drawing/2014/chart" uri="{C3380CC4-5D6E-409C-BE32-E72D297353CC}">
              <c16:uniqueId val="{0000000A-0239-2C48-B918-AA596842BC37}"/>
            </c:ext>
          </c:extLst>
        </c:ser>
        <c:ser>
          <c:idx val="9"/>
          <c:order val="9"/>
          <c:tx>
            <c:strRef>
              <c:f>Sheet1!$K$1</c:f>
              <c:strCache>
                <c:ptCount val="1"/>
                <c:pt idx="0">
                  <c:v>2017</c:v>
                </c:pt>
              </c:strCache>
            </c:strRef>
          </c:tx>
          <c:spPr>
            <a:solidFill>
              <a:srgbClr val="7CB74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0.00%</c:formatCode>
                <c:ptCount val="1"/>
                <c:pt idx="0">
                  <c:v>0.54700000000000004</c:v>
                </c:pt>
              </c:numCache>
            </c:numRef>
          </c:val>
          <c:extLst>
            <c:ext xmlns:c16="http://schemas.microsoft.com/office/drawing/2014/chart" uri="{C3380CC4-5D6E-409C-BE32-E72D297353CC}">
              <c16:uniqueId val="{0000000B-0239-2C48-B918-AA596842BC37}"/>
            </c:ext>
          </c:extLst>
        </c:ser>
        <c:ser>
          <c:idx val="10"/>
          <c:order val="10"/>
          <c:tx>
            <c:strRef>
              <c:f>Sheet1!$L$1</c:f>
              <c:strCache>
                <c:ptCount val="1"/>
                <c:pt idx="0">
                  <c:v>2018</c:v>
                </c:pt>
              </c:strCache>
            </c:strRef>
          </c:tx>
          <c:spPr>
            <a:solidFill>
              <a:srgbClr val="6F62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Sheet1!$L$2</c:f>
              <c:numCache>
                <c:formatCode>0.00%</c:formatCode>
                <c:ptCount val="1"/>
                <c:pt idx="0">
                  <c:v>0.55500000000000005</c:v>
                </c:pt>
              </c:numCache>
            </c:numRef>
          </c:val>
          <c:extLst>
            <c:ext xmlns:c16="http://schemas.microsoft.com/office/drawing/2014/chart" uri="{C3380CC4-5D6E-409C-BE32-E72D297353CC}">
              <c16:uniqueId val="{0000000C-0239-2C48-B918-AA596842BC37}"/>
            </c:ext>
          </c:extLst>
        </c:ser>
        <c:ser>
          <c:idx val="11"/>
          <c:order val="11"/>
          <c:tx>
            <c:strRef>
              <c:f>Sheet1!$M$1</c:f>
              <c:strCache>
                <c:ptCount val="1"/>
                <c:pt idx="0">
                  <c:v>2019</c:v>
                </c:pt>
              </c:strCache>
            </c:strRef>
          </c:tx>
          <c:spPr>
            <a:solidFill>
              <a:srgbClr val="FECD1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Sheet1!$M$2</c:f>
              <c:numCache>
                <c:formatCode>0.00%</c:formatCode>
                <c:ptCount val="1"/>
                <c:pt idx="0">
                  <c:v>0.55900000000000005</c:v>
                </c:pt>
              </c:numCache>
            </c:numRef>
          </c:val>
          <c:extLst>
            <c:ext xmlns:c16="http://schemas.microsoft.com/office/drawing/2014/chart" uri="{C3380CC4-5D6E-409C-BE32-E72D297353CC}">
              <c16:uniqueId val="{0000000D-0239-2C48-B918-AA596842BC37}"/>
            </c:ext>
          </c:extLst>
        </c:ser>
        <c:ser>
          <c:idx val="12"/>
          <c:order val="12"/>
          <c:tx>
            <c:strRef>
              <c:f>Sheet1!$N$1</c:f>
              <c:strCache>
                <c:ptCount val="1"/>
                <c:pt idx="0">
                  <c:v>2020</c:v>
                </c:pt>
              </c:strCache>
            </c:strRef>
          </c:tx>
          <c:spPr>
            <a:solidFill>
              <a:srgbClr val="008083"/>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0239-2C48-B918-AA596842BC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Sheet1!$N$2</c:f>
              <c:numCache>
                <c:formatCode>0.00%</c:formatCode>
                <c:ptCount val="1"/>
                <c:pt idx="0">
                  <c:v>0.55000000000000004</c:v>
                </c:pt>
              </c:numCache>
            </c:numRef>
          </c:val>
          <c:extLst>
            <c:ext xmlns:c16="http://schemas.microsoft.com/office/drawing/2014/chart" uri="{C3380CC4-5D6E-409C-BE32-E72D297353CC}">
              <c16:uniqueId val="{0000000F-0239-2C48-B918-AA596842BC37}"/>
            </c:ext>
          </c:extLst>
        </c:ser>
        <c:ser>
          <c:idx val="13"/>
          <c:order val="13"/>
          <c:tx>
            <c:strRef>
              <c:f>Sheet1!$O$1</c:f>
              <c:strCache>
                <c:ptCount val="1"/>
                <c:pt idx="0">
                  <c:v>2021</c:v>
                </c:pt>
              </c:strCache>
            </c:strRef>
          </c:tx>
          <c:spPr>
            <a:solidFill>
              <a:schemeClr val="accent2">
                <a:lumMod val="80000"/>
                <a:lumOff val="20000"/>
              </a:schemeClr>
            </a:solidFill>
            <a:ln>
              <a:noFill/>
            </a:ln>
            <a:effectLst/>
          </c:spPr>
          <c:invertIfNegative val="0"/>
          <c:cat>
            <c:strRef>
              <c:f>Sheet1!$A$2</c:f>
              <c:strCache>
                <c:ptCount val="1"/>
                <c:pt idx="0">
                  <c:v>Category 1</c:v>
                </c:pt>
              </c:strCache>
            </c:strRef>
          </c:cat>
          <c:val>
            <c:numRef>
              <c:f>Sheet1!$O$2</c:f>
              <c:numCache>
                <c:formatCode>0%</c:formatCode>
                <c:ptCount val="1"/>
                <c:pt idx="0">
                  <c:v>0.52</c:v>
                </c:pt>
              </c:numCache>
            </c:numRef>
          </c:val>
          <c:extLst>
            <c:ext xmlns:c16="http://schemas.microsoft.com/office/drawing/2014/chart" uri="{C3380CC4-5D6E-409C-BE32-E72D297353CC}">
              <c16:uniqueId val="{00000010-0239-2C48-B918-AA596842BC37}"/>
            </c:ext>
          </c:extLst>
        </c:ser>
        <c:ser>
          <c:idx val="14"/>
          <c:order val="14"/>
          <c:tx>
            <c:strRef>
              <c:f>Sheet1!$P$1</c:f>
              <c:strCache>
                <c:ptCount val="1"/>
                <c:pt idx="0">
                  <c:v>2022</c:v>
                </c:pt>
              </c:strCache>
            </c:strRef>
          </c:tx>
          <c:spPr>
            <a:solidFill>
              <a:schemeClr val="accent3">
                <a:lumMod val="80000"/>
                <a:lumOff val="20000"/>
              </a:schemeClr>
            </a:solidFill>
            <a:ln>
              <a:noFill/>
            </a:ln>
            <a:effectLst/>
          </c:spPr>
          <c:invertIfNegative val="0"/>
          <c:cat>
            <c:strRef>
              <c:f>Sheet1!$A$2</c:f>
              <c:strCache>
                <c:ptCount val="1"/>
                <c:pt idx="0">
                  <c:v>Category 1</c:v>
                </c:pt>
              </c:strCache>
            </c:strRef>
          </c:cat>
          <c:val>
            <c:numRef>
              <c:f>Sheet1!$P$2</c:f>
              <c:numCache>
                <c:formatCode>0.00%</c:formatCode>
                <c:ptCount val="1"/>
                <c:pt idx="0">
                  <c:v>0.53500000000000003</c:v>
                </c:pt>
              </c:numCache>
            </c:numRef>
          </c:val>
          <c:extLst>
            <c:ext xmlns:c16="http://schemas.microsoft.com/office/drawing/2014/chart" uri="{C3380CC4-5D6E-409C-BE32-E72D297353CC}">
              <c16:uniqueId val="{00000011-0239-2C48-B918-AA596842BC37}"/>
            </c:ext>
          </c:extLst>
        </c:ser>
        <c:dLbls>
          <c:showLegendKey val="0"/>
          <c:showVal val="0"/>
          <c:showCatName val="0"/>
          <c:showSerName val="0"/>
          <c:showPercent val="0"/>
          <c:showBubbleSize val="0"/>
        </c:dLbls>
        <c:gapWidth val="51"/>
        <c:overlap val="-61"/>
        <c:axId val="1134612751"/>
        <c:axId val="1134614447"/>
      </c:barChart>
      <c:catAx>
        <c:axId val="1134612751"/>
        <c:scaling>
          <c:orientation val="minMax"/>
        </c:scaling>
        <c:delete val="1"/>
        <c:axPos val="b"/>
        <c:numFmt formatCode="General" sourceLinked="1"/>
        <c:majorTickMark val="none"/>
        <c:minorTickMark val="none"/>
        <c:tickLblPos val="nextTo"/>
        <c:crossAx val="1134614447"/>
        <c:crosses val="autoZero"/>
        <c:auto val="1"/>
        <c:lblAlgn val="ctr"/>
        <c:lblOffset val="100"/>
        <c:noMultiLvlLbl val="0"/>
      </c:catAx>
      <c:valAx>
        <c:axId val="1134614447"/>
        <c:scaling>
          <c:orientation val="minMax"/>
          <c:max val="0.60000000000000009"/>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4612751"/>
        <c:crosses val="autoZero"/>
        <c:crossBetween val="between"/>
      </c:valAx>
      <c:spPr>
        <a:noFill/>
        <a:ln>
          <a:noFill/>
        </a:ln>
        <a:effectLst/>
      </c:spPr>
    </c:plotArea>
    <c:legend>
      <c:legendPos val="b"/>
      <c:layout>
        <c:manualLayout>
          <c:xMode val="edge"/>
          <c:yMode val="edge"/>
          <c:x val="4.9772099306514946E-2"/>
          <c:y val="0.91235446027250711"/>
          <c:w val="0.94914752039962158"/>
          <c:h val="4.61946441423391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Black</c:v>
                </c:pt>
              </c:strCache>
            </c:strRef>
          </c:tx>
          <c:spPr>
            <a:ln w="28575" cap="rnd">
              <a:solidFill>
                <a:schemeClr val="accent1"/>
              </a:solidFill>
              <a:round/>
            </a:ln>
            <a:effectLst/>
          </c:spPr>
          <c:marker>
            <c:symbol val="none"/>
          </c:marker>
          <c:dLbls>
            <c:dLbl>
              <c:idx val="1"/>
              <c:layout>
                <c:manualLayout>
                  <c:x val="-3.1003937007874016E-2"/>
                  <c:y val="4.9933682951914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FC-F240-A03D-E1F8D17775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 17–18</c:v>
                </c:pt>
                <c:pt idx="1">
                  <c:v>F' 18–19</c:v>
                </c:pt>
                <c:pt idx="2">
                  <c:v>F' 19–20</c:v>
                </c:pt>
                <c:pt idx="3">
                  <c:v>F' 20–21</c:v>
                </c:pt>
                <c:pt idx="4">
                  <c:v>F' 21–22</c:v>
                </c:pt>
              </c:strCache>
            </c:strRef>
          </c:cat>
          <c:val>
            <c:numRef>
              <c:f>Sheet1!$B$2:$B$6</c:f>
              <c:numCache>
                <c:formatCode>0%</c:formatCode>
                <c:ptCount val="5"/>
                <c:pt idx="0">
                  <c:v>0.48</c:v>
                </c:pt>
                <c:pt idx="1">
                  <c:v>0.51</c:v>
                </c:pt>
                <c:pt idx="2">
                  <c:v>0.45</c:v>
                </c:pt>
                <c:pt idx="3">
                  <c:v>0.49</c:v>
                </c:pt>
                <c:pt idx="4">
                  <c:v>0.49</c:v>
                </c:pt>
              </c:numCache>
            </c:numRef>
          </c:val>
          <c:smooth val="0"/>
          <c:extLst>
            <c:ext xmlns:c16="http://schemas.microsoft.com/office/drawing/2014/chart" uri="{C3380CC4-5D6E-409C-BE32-E72D297353CC}">
              <c16:uniqueId val="{00000000-ABFC-F240-A03D-E1F8D1777531}"/>
            </c:ext>
          </c:extLst>
        </c:ser>
        <c:ser>
          <c:idx val="1"/>
          <c:order val="1"/>
          <c:tx>
            <c:strRef>
              <c:f>Sheet1!$C$1</c:f>
              <c:strCache>
                <c:ptCount val="1"/>
                <c:pt idx="0">
                  <c:v>Hispanic</c:v>
                </c:pt>
              </c:strCache>
            </c:strRef>
          </c:tx>
          <c:spPr>
            <a:ln w="28575" cap="rnd">
              <a:solidFill>
                <a:schemeClr val="accent2"/>
              </a:solidFill>
              <a:round/>
            </a:ln>
            <a:effectLst/>
          </c:spPr>
          <c:marker>
            <c:symbol val="none"/>
          </c:marker>
          <c:dLbls>
            <c:dLbl>
              <c:idx val="0"/>
              <c:layout>
                <c:manualLayout>
                  <c:x val="-5.1316437007874027E-2"/>
                  <c:y val="3.05868583546470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FC-F240-A03D-E1F8D1777531}"/>
                </c:ext>
              </c:extLst>
            </c:dLbl>
            <c:dLbl>
              <c:idx val="1"/>
              <c:layout>
                <c:manualLayout>
                  <c:x val="-1.3816437007874074E-2"/>
                  <c:y val="2.1808684682044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FC-F240-A03D-E1F8D1777531}"/>
                </c:ext>
              </c:extLst>
            </c:dLbl>
            <c:dLbl>
              <c:idx val="3"/>
              <c:layout>
                <c:manualLayout>
                  <c:x val="-3.1003937007874016E-2"/>
                  <c:y val="1.2433685258754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FC-F240-A03D-E1F8D1777531}"/>
                </c:ext>
              </c:extLst>
            </c:dLbl>
            <c:dLbl>
              <c:idx val="4"/>
              <c:layout>
                <c:manualLayout>
                  <c:x val="-8.4649360236221625E-3"/>
                  <c:y val="-1.628813876180248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FC-F240-A03D-E1F8D17775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 17–18</c:v>
                </c:pt>
                <c:pt idx="1">
                  <c:v>F' 18–19</c:v>
                </c:pt>
                <c:pt idx="2">
                  <c:v>F' 19–20</c:v>
                </c:pt>
                <c:pt idx="3">
                  <c:v>F' 20–21</c:v>
                </c:pt>
                <c:pt idx="4">
                  <c:v>F' 21–22</c:v>
                </c:pt>
              </c:strCache>
            </c:strRef>
          </c:cat>
          <c:val>
            <c:numRef>
              <c:f>Sheet1!$C$2:$C$6</c:f>
              <c:numCache>
                <c:formatCode>0%</c:formatCode>
                <c:ptCount val="5"/>
                <c:pt idx="0">
                  <c:v>0.52</c:v>
                </c:pt>
                <c:pt idx="1">
                  <c:v>0.54</c:v>
                </c:pt>
                <c:pt idx="2">
                  <c:v>0.51</c:v>
                </c:pt>
                <c:pt idx="3">
                  <c:v>0.52</c:v>
                </c:pt>
                <c:pt idx="4" formatCode="0.00%">
                  <c:v>0.50700000000000001</c:v>
                </c:pt>
              </c:numCache>
            </c:numRef>
          </c:val>
          <c:smooth val="0"/>
          <c:extLst>
            <c:ext xmlns:c16="http://schemas.microsoft.com/office/drawing/2014/chart" uri="{C3380CC4-5D6E-409C-BE32-E72D297353CC}">
              <c16:uniqueId val="{00000001-ABFC-F240-A03D-E1F8D1777531}"/>
            </c:ext>
          </c:extLst>
        </c:ser>
        <c:ser>
          <c:idx val="2"/>
          <c:order val="2"/>
          <c:tx>
            <c:strRef>
              <c:f>Sheet1!$D$1</c:f>
              <c:strCache>
                <c:ptCount val="1"/>
                <c:pt idx="0">
                  <c:v>White</c:v>
                </c:pt>
              </c:strCache>
            </c:strRef>
          </c:tx>
          <c:spPr>
            <a:ln w="28575" cap="rnd">
              <a:solidFill>
                <a:schemeClr val="accent3"/>
              </a:solidFill>
              <a:round/>
            </a:ln>
            <a:effectLst/>
          </c:spPr>
          <c:marker>
            <c:symbol val="none"/>
          </c:marker>
          <c:dLbls>
            <c:dLbl>
              <c:idx val="0"/>
              <c:layout>
                <c:manualLayout>
                  <c:x val="-2.6316437007874015E-2"/>
                  <c:y val="-3.2097562001872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FC-F240-A03D-E1F8D1777531}"/>
                </c:ext>
              </c:extLst>
            </c:dLbl>
            <c:dLbl>
              <c:idx val="1"/>
              <c:layout>
                <c:manualLayout>
                  <c:x val="-2.6316437007874015E-2"/>
                  <c:y val="-2.9753812146049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FC-F240-A03D-E1F8D1777531}"/>
                </c:ext>
              </c:extLst>
            </c:dLbl>
            <c:dLbl>
              <c:idx val="2"/>
              <c:layout>
                <c:manualLayout>
                  <c:x val="-2.9441437007874015E-2"/>
                  <c:y val="-2.7410062290227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FC-F240-A03D-E1F8D1777531}"/>
                </c:ext>
              </c:extLst>
            </c:dLbl>
            <c:dLbl>
              <c:idx val="3"/>
              <c:layout>
                <c:manualLayout>
                  <c:x val="-2.3191437007874016E-2"/>
                  <c:y val="-3.444131185769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FC-F240-A03D-E1F8D1777531}"/>
                </c:ext>
              </c:extLst>
            </c:dLbl>
            <c:dLbl>
              <c:idx val="4"/>
              <c:layout>
                <c:manualLayout>
                  <c:x val="-3.346493602362216E-2"/>
                  <c:y val="-3.4441311857694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FC-F240-A03D-E1F8D17775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 17–18</c:v>
                </c:pt>
                <c:pt idx="1">
                  <c:v>F' 18–19</c:v>
                </c:pt>
                <c:pt idx="2">
                  <c:v>F' 19–20</c:v>
                </c:pt>
                <c:pt idx="3">
                  <c:v>F' 20–21</c:v>
                </c:pt>
                <c:pt idx="4">
                  <c:v>F' 21–22</c:v>
                </c:pt>
              </c:strCache>
            </c:strRef>
          </c:cat>
          <c:val>
            <c:numRef>
              <c:f>Sheet1!$D$2:$D$6</c:f>
              <c:numCache>
                <c:formatCode>0%</c:formatCode>
                <c:ptCount val="5"/>
                <c:pt idx="0">
                  <c:v>0.56999999999999995</c:v>
                </c:pt>
                <c:pt idx="1">
                  <c:v>0.54</c:v>
                </c:pt>
                <c:pt idx="2">
                  <c:v>0.56999999999999995</c:v>
                </c:pt>
                <c:pt idx="3">
                  <c:v>0.54</c:v>
                </c:pt>
                <c:pt idx="4" formatCode="0.00%">
                  <c:v>0.52300000000000002</c:v>
                </c:pt>
              </c:numCache>
            </c:numRef>
          </c:val>
          <c:smooth val="0"/>
          <c:extLst>
            <c:ext xmlns:c16="http://schemas.microsoft.com/office/drawing/2014/chart" uri="{C3380CC4-5D6E-409C-BE32-E72D297353CC}">
              <c16:uniqueId val="{00000002-ABFC-F240-A03D-E1F8D1777531}"/>
            </c:ext>
          </c:extLst>
        </c:ser>
        <c:dLbls>
          <c:dLblPos val="b"/>
          <c:showLegendKey val="0"/>
          <c:showVal val="1"/>
          <c:showCatName val="0"/>
          <c:showSerName val="0"/>
          <c:showPercent val="0"/>
          <c:showBubbleSize val="0"/>
        </c:dLbls>
        <c:smooth val="0"/>
        <c:axId val="220473888"/>
        <c:axId val="220475536"/>
      </c:lineChart>
      <c:catAx>
        <c:axId val="22047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0475536"/>
        <c:crosses val="autoZero"/>
        <c:auto val="0"/>
        <c:lblAlgn val="ctr"/>
        <c:lblOffset val="100"/>
        <c:noMultiLvlLbl val="0"/>
      </c:catAx>
      <c:valAx>
        <c:axId val="220475536"/>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047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ADC5-274F-81A2-7E0BED6A5F8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DC5-274F-81A2-7E0BED6A5F8C}"/>
              </c:ext>
            </c:extLst>
          </c:dPt>
          <c:dPt>
            <c:idx val="2"/>
            <c:invertIfNegative val="0"/>
            <c:bubble3D val="0"/>
            <c:spPr>
              <a:solidFill>
                <a:schemeClr val="tx1"/>
              </a:solidFill>
              <a:ln>
                <a:noFill/>
              </a:ln>
              <a:effectLst/>
            </c:spPr>
            <c:extLst>
              <c:ext xmlns:c16="http://schemas.microsoft.com/office/drawing/2014/chart" uri="{C3380CC4-5D6E-409C-BE32-E72D297353CC}">
                <c16:uniqueId val="{00000005-ADC5-274F-81A2-7E0BED6A5F8C}"/>
              </c:ext>
            </c:extLst>
          </c:dPt>
          <c:dPt>
            <c:idx val="3"/>
            <c:invertIfNegative val="0"/>
            <c:bubble3D val="0"/>
            <c:spPr>
              <a:solidFill>
                <a:srgbClr val="7CB742"/>
              </a:solidFill>
              <a:ln>
                <a:noFill/>
              </a:ln>
              <a:effectLst/>
            </c:spPr>
            <c:extLst>
              <c:ext xmlns:c16="http://schemas.microsoft.com/office/drawing/2014/chart" uri="{C3380CC4-5D6E-409C-BE32-E72D297353CC}">
                <c16:uniqueId val="{00000007-ADC5-274F-81A2-7E0BED6A5F8C}"/>
              </c:ext>
            </c:extLst>
          </c:dPt>
          <c:dPt>
            <c:idx val="4"/>
            <c:invertIfNegative val="0"/>
            <c:bubble3D val="0"/>
            <c:spPr>
              <a:solidFill>
                <a:srgbClr val="D41A68"/>
              </a:solidFill>
              <a:ln>
                <a:noFill/>
              </a:ln>
              <a:effectLst/>
            </c:spPr>
            <c:extLst>
              <c:ext xmlns:c16="http://schemas.microsoft.com/office/drawing/2014/chart" uri="{C3380CC4-5D6E-409C-BE32-E72D297353CC}">
                <c16:uniqueId val="{00000009-ADC5-274F-81A2-7E0BED6A5F8C}"/>
              </c:ext>
            </c:extLst>
          </c:dPt>
          <c:dLbls>
            <c:dLbl>
              <c:idx val="0"/>
              <c:layout>
                <c:manualLayout>
                  <c:x val="0"/>
                  <c:y val="-5.9776574803149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C5-274F-81A2-7E0BED6A5F8C}"/>
                </c:ext>
              </c:extLst>
            </c:dLbl>
            <c:dLbl>
              <c:idx val="1"/>
              <c:layout>
                <c:manualLayout>
                  <c:x val="0"/>
                  <c:y val="-3.7403051181102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C5-274F-81A2-7E0BED6A5F8C}"/>
                </c:ext>
              </c:extLst>
            </c:dLbl>
            <c:dLbl>
              <c:idx val="2"/>
              <c:layout>
                <c:manualLayout>
                  <c:x val="0"/>
                  <c:y val="-2.52952755905508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C5-274F-81A2-7E0BED6A5F8C}"/>
                </c:ext>
              </c:extLst>
            </c:dLbl>
            <c:dLbl>
              <c:idx val="3"/>
              <c:layout>
                <c:manualLayout>
                  <c:x val="-7.638800644811996E-17"/>
                  <c:y val="1.09399606299215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C5-274F-81A2-7E0BED6A5F8C}"/>
                </c:ext>
              </c:extLst>
            </c:dLbl>
            <c:dLbl>
              <c:idx val="4"/>
              <c:layout>
                <c:manualLayout>
                  <c:x val="0"/>
                  <c:y val="2.09104330708664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C5-274F-81A2-7E0BED6A5F8C}"/>
                </c:ext>
              </c:extLst>
            </c:dLbl>
            <c:dLbl>
              <c:idx val="5"/>
              <c:layout>
                <c:manualLayout>
                  <c:x val="0"/>
                  <c:y val="-1.1805664049623268E-2"/>
                </c:manualLayout>
              </c:layout>
              <c:tx>
                <c:rich>
                  <a:bodyPr/>
                  <a:lstStyle/>
                  <a:p>
                    <a:r>
                      <a:rPr lang="en-US" dirty="0"/>
                      <a:t>23.8%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DC5-274F-81A2-7E0BED6A5F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Roboto" panose="02000000000000000000" pitchFamily="2" charset="0"/>
                    <a:ea typeface="Roboto" panose="02000000000000000000" pitchFamily="2" charset="0"/>
                    <a:cs typeface="Roboto" panose="02000000000000000000" pitchFamily="2"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c:formatCode>
                <c:ptCount val="6"/>
                <c:pt idx="0">
                  <c:v>0.18</c:v>
                </c:pt>
                <c:pt idx="1">
                  <c:v>0.19</c:v>
                </c:pt>
                <c:pt idx="2">
                  <c:v>0.2</c:v>
                </c:pt>
                <c:pt idx="3">
                  <c:v>0.21</c:v>
                </c:pt>
                <c:pt idx="4">
                  <c:v>0.23</c:v>
                </c:pt>
                <c:pt idx="5">
                  <c:v>0.23799999999999999</c:v>
                </c:pt>
              </c:numCache>
            </c:numRef>
          </c:val>
          <c:extLst>
            <c:ext xmlns:c16="http://schemas.microsoft.com/office/drawing/2014/chart" uri="{C3380CC4-5D6E-409C-BE32-E72D297353CC}">
              <c16:uniqueId val="{0000000B-ADC5-274F-81A2-7E0BED6A5F8C}"/>
            </c:ext>
          </c:extLst>
        </c:ser>
        <c:dLbls>
          <c:dLblPos val="inBase"/>
          <c:showLegendKey val="0"/>
          <c:showVal val="1"/>
          <c:showCatName val="0"/>
          <c:showSerName val="0"/>
          <c:showPercent val="0"/>
          <c:showBubbleSize val="0"/>
        </c:dLbls>
        <c:gapWidth val="219"/>
        <c:overlap val="-27"/>
        <c:axId val="128320591"/>
        <c:axId val="1944332240"/>
      </c:barChart>
      <c:catAx>
        <c:axId val="12832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solidFill>
                <a:latin typeface="Roboto" panose="02000000000000000000" pitchFamily="2" charset="0"/>
                <a:ea typeface="Roboto" panose="02000000000000000000" pitchFamily="2" charset="0"/>
                <a:cs typeface="Roboto" panose="02000000000000000000" pitchFamily="2" charset="0"/>
              </a:defRPr>
            </a:pPr>
            <a:endParaRPr lang="en-US"/>
          </a:p>
        </c:txPr>
        <c:crossAx val="1944332240"/>
        <c:crosses val="autoZero"/>
        <c:auto val="1"/>
        <c:lblAlgn val="ctr"/>
        <c:lblOffset val="100"/>
        <c:noMultiLvlLbl val="0"/>
      </c:catAx>
      <c:valAx>
        <c:axId val="194433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2"/>
                </a:solidFill>
                <a:latin typeface="Roboto" panose="02000000000000000000" pitchFamily="2" charset="0"/>
                <a:ea typeface="Roboto" panose="02000000000000000000" pitchFamily="2" charset="0"/>
                <a:cs typeface="Roboto" panose="02000000000000000000" pitchFamily="2" charset="0"/>
              </a:defRPr>
            </a:pPr>
            <a:endParaRPr lang="en-US"/>
          </a:p>
        </c:txPr>
        <c:crossAx val="128320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0.95158</cdr:x>
      <cdr:y>0.24791</cdr:y>
    </cdr:from>
    <cdr:to>
      <cdr:x>0.99135</cdr:x>
      <cdr:y>0.30513</cdr:y>
    </cdr:to>
    <cdr:sp macro="" textlink="">
      <cdr:nvSpPr>
        <cdr:cNvPr id="2" name="TextBox 1">
          <a:extLst xmlns:a="http://schemas.openxmlformats.org/drawingml/2006/main">
            <a:ext uri="{FF2B5EF4-FFF2-40B4-BE49-F238E27FC236}">
              <a16:creationId xmlns:a16="http://schemas.microsoft.com/office/drawing/2014/main" id="{F404F591-C26A-808A-BB84-5BF453AAA0BC}"/>
            </a:ext>
          </a:extLst>
        </cdr:cNvPr>
        <cdr:cNvSpPr txBox="1"/>
      </cdr:nvSpPr>
      <cdr:spPr>
        <a:xfrm xmlns:a="http://schemas.openxmlformats.org/drawingml/2006/main">
          <a:off x="10820779" y="1150159"/>
          <a:ext cx="452284" cy="2654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A95825-18F9-2346-597D-5B47CC3DB7C1}"/>
              </a:ext>
            </a:extLst>
          </p:cNvPr>
          <p:cNvSpPr/>
          <p:nvPr userDrawn="1"/>
        </p:nvSpPr>
        <p:spPr>
          <a:xfrm>
            <a:off x="0" y="0"/>
            <a:ext cx="12192000" cy="6858000"/>
          </a:xfrm>
          <a:prstGeom prst="rect">
            <a:avLst/>
          </a:prstGeom>
          <a:solidFill>
            <a:srgbClr val="7CB7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EB3FE-AF8B-49C5-B297-DA4921DB253D}"/>
              </a:ext>
            </a:extLst>
          </p:cNvPr>
          <p:cNvSpPr>
            <a:spLocks noGrp="1"/>
          </p:cNvSpPr>
          <p:nvPr>
            <p:ph type="ctrTitle"/>
          </p:nvPr>
        </p:nvSpPr>
        <p:spPr>
          <a:xfrm>
            <a:off x="1524000" y="1776333"/>
            <a:ext cx="9144000" cy="1733629"/>
          </a:xfrm>
        </p:spPr>
        <p:txBody>
          <a:bodyPr anchor="ctr">
            <a:normAutofit/>
          </a:bodyPr>
          <a:lstStyle>
            <a:lvl1pPr algn="ctr">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021099A-6BAB-4C14-165A-563E526C4E0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93DDE7E2-8A76-900D-BB56-108A846068EC}"/>
              </a:ext>
            </a:extLst>
          </p:cNvPr>
          <p:cNvPicPr>
            <a:picLocks noChangeAspect="1"/>
          </p:cNvPicPr>
          <p:nvPr userDrawn="1"/>
        </p:nvPicPr>
        <p:blipFill>
          <a:blip r:embed="rId2" cstate="screen">
            <a:extLst>
              <a:ext uri="{28A0092B-C50C-407E-A947-70E740481C1C}">
                <a14:useLocalDpi xmlns:a14="http://schemas.microsoft.com/office/drawing/2010/main"/>
              </a:ext>
            </a:extLst>
          </a:blip>
          <a:srcRect t="47489" b="47489"/>
          <a:stretch/>
        </p:blipFill>
        <p:spPr>
          <a:xfrm>
            <a:off x="0" y="6245816"/>
            <a:ext cx="12192000" cy="612183"/>
          </a:xfrm>
          <a:prstGeom prst="rect">
            <a:avLst/>
          </a:prstGeom>
        </p:spPr>
      </p:pic>
      <p:sp>
        <p:nvSpPr>
          <p:cNvPr id="10" name="Rectangle 9">
            <a:extLst>
              <a:ext uri="{FF2B5EF4-FFF2-40B4-BE49-F238E27FC236}">
                <a16:creationId xmlns:a16="http://schemas.microsoft.com/office/drawing/2014/main" id="{EEDFABF9-5540-0B3C-21E6-AEA7F142721D}"/>
              </a:ext>
            </a:extLst>
          </p:cNvPr>
          <p:cNvSpPr/>
          <p:nvPr userDrawn="1"/>
        </p:nvSpPr>
        <p:spPr>
          <a:xfrm>
            <a:off x="0" y="6174563"/>
            <a:ext cx="12192000" cy="14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4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FEFB-6306-280C-5544-27FDCB3B2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553B8-6FCB-67D4-2197-0CC08BC06F1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138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5500F6-54A9-C200-0B68-F31B8D82028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BAB54-73C9-5875-0C15-F70CDE291E2F}"/>
              </a:ext>
            </a:extLst>
          </p:cNvPr>
          <p:cNvSpPr>
            <a:spLocks noGrp="1"/>
          </p:cNvSpPr>
          <p:nvPr>
            <p:ph type="title"/>
          </p:nvPr>
        </p:nvSpPr>
        <p:spPr>
          <a:xfrm>
            <a:off x="831850" y="1709739"/>
            <a:ext cx="10515600" cy="1719262"/>
          </a:xfrm>
        </p:spPr>
        <p:txBody>
          <a:bodyPr anchor="ctr">
            <a:normAutofit/>
          </a:bodyPr>
          <a:lstStyle>
            <a:lvl1pPr algn="ctr">
              <a:defRPr sz="42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05284D8-86FC-529F-8CA6-EC2065AEA470}"/>
              </a:ext>
            </a:extLst>
          </p:cNvPr>
          <p:cNvSpPr>
            <a:spLocks noGrp="1"/>
          </p:cNvSpPr>
          <p:nvPr>
            <p:ph type="body" idx="1"/>
          </p:nvPr>
        </p:nvSpPr>
        <p:spPr>
          <a:xfrm>
            <a:off x="831850" y="3506387"/>
            <a:ext cx="10515600" cy="683873"/>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1E5194EA-0E2B-F5E0-2DB3-E2B89AD6E5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924" t="55418" b="40494"/>
          <a:stretch/>
        </p:blipFill>
        <p:spPr>
          <a:xfrm>
            <a:off x="0" y="6272212"/>
            <a:ext cx="12192000" cy="585788"/>
          </a:xfrm>
          <a:prstGeom prst="rect">
            <a:avLst/>
          </a:prstGeom>
          <a:ln>
            <a:noFill/>
          </a:ln>
        </p:spPr>
      </p:pic>
      <p:sp>
        <p:nvSpPr>
          <p:cNvPr id="4" name="Rectangle 3">
            <a:extLst>
              <a:ext uri="{FF2B5EF4-FFF2-40B4-BE49-F238E27FC236}">
                <a16:creationId xmlns:a16="http://schemas.microsoft.com/office/drawing/2014/main" id="{A5E79AFF-24DC-1943-5A33-FF4F6B28A7C4}"/>
              </a:ext>
            </a:extLst>
          </p:cNvPr>
          <p:cNvSpPr/>
          <p:nvPr userDrawn="1"/>
        </p:nvSpPr>
        <p:spPr>
          <a:xfrm>
            <a:off x="0" y="6205491"/>
            <a:ext cx="12192000" cy="142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08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E489E-F72C-6EB0-0C14-46452831E02D}"/>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7E4AF8F-B738-8600-0C75-F7229BD997C8}"/>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D6C786EB-4BD2-64C6-7B2E-D2982B47770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202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3874-A346-0507-4D2D-023FB12B12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6D8016-C2B5-1EF3-D750-7E2725CFF562}"/>
              </a:ext>
            </a:extLst>
          </p:cNvPr>
          <p:cNvSpPr>
            <a:spLocks noGrp="1"/>
          </p:cNvSpPr>
          <p:nvPr>
            <p:ph type="body" idx="1"/>
          </p:nvPr>
        </p:nvSpPr>
        <p:spPr>
          <a:xfrm>
            <a:off x="839788" y="1681163"/>
            <a:ext cx="5157787" cy="823912"/>
          </a:xfrm>
        </p:spPr>
        <p:txBody>
          <a:bodyPr anchor="ct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EB8C7CA-DAF7-6608-88D6-2675CFDA17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8F7-BAAC-A027-A30E-50567EEC3752}"/>
              </a:ext>
            </a:extLst>
          </p:cNvPr>
          <p:cNvSpPr>
            <a:spLocks noGrp="1"/>
          </p:cNvSpPr>
          <p:nvPr>
            <p:ph type="body" sz="quarter" idx="3"/>
          </p:nvPr>
        </p:nvSpPr>
        <p:spPr>
          <a:xfrm>
            <a:off x="6172200" y="1681163"/>
            <a:ext cx="5183188" cy="823912"/>
          </a:xfrm>
        </p:spPr>
        <p:txBody>
          <a:bodyPr anchor="ct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548D1-A50A-33D2-1D5B-5C0683DC07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56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EE57-F736-6C37-4F9E-E49462B7D0F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801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61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6442B-357F-A81A-A2AD-1B9BE40098B2}"/>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8FE9D44-C3AD-F23B-7534-8FE3AF417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E66533-992E-60CB-6BEC-00A0A4C9A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9012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6A1E-3674-8D0C-E603-13C618BB9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573571-E461-6EF7-C146-AFEB0676B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353CDE-DF56-A716-5387-670F59F09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4720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7CAAEE-FB23-2501-3E99-BFD395027496}"/>
              </a:ext>
            </a:extLst>
          </p:cNvPr>
          <p:cNvPicPr>
            <a:picLocks noChangeAspect="1"/>
          </p:cNvPicPr>
          <p:nvPr userDrawn="1"/>
        </p:nvPicPr>
        <p:blipFill>
          <a:blip r:embed="rId11">
            <a:alphaModFix amt="10000"/>
          </a:blip>
          <a:stretch>
            <a:fillRect/>
          </a:stretch>
        </p:blipFill>
        <p:spPr>
          <a:xfrm>
            <a:off x="5354002" y="2636876"/>
            <a:ext cx="8427560" cy="3789574"/>
          </a:xfrm>
          <a:prstGeom prst="rect">
            <a:avLst/>
          </a:prstGeom>
        </p:spPr>
      </p:pic>
      <p:sp>
        <p:nvSpPr>
          <p:cNvPr id="8" name="Rectangle 7">
            <a:extLst>
              <a:ext uri="{FF2B5EF4-FFF2-40B4-BE49-F238E27FC236}">
                <a16:creationId xmlns:a16="http://schemas.microsoft.com/office/drawing/2014/main" id="{A25011B6-0D93-A3A7-22F4-38FA5C761339}"/>
              </a:ext>
            </a:extLst>
          </p:cNvPr>
          <p:cNvSpPr/>
          <p:nvPr userDrawn="1"/>
        </p:nvSpPr>
        <p:spPr>
          <a:xfrm>
            <a:off x="0" y="6274965"/>
            <a:ext cx="12192000" cy="583035"/>
          </a:xfrm>
          <a:prstGeom prst="rect">
            <a:avLst/>
          </a:prstGeom>
          <a:solidFill>
            <a:srgbClr val="7CB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021E8A7-3CF0-A834-4520-2FD7310A45C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048000" y="6349712"/>
            <a:ext cx="6096000" cy="433541"/>
          </a:xfrm>
          <a:prstGeom prst="rect">
            <a:avLst/>
          </a:prstGeom>
        </p:spPr>
      </p:pic>
      <p:sp>
        <p:nvSpPr>
          <p:cNvPr id="10" name="Rectangle 9">
            <a:extLst>
              <a:ext uri="{FF2B5EF4-FFF2-40B4-BE49-F238E27FC236}">
                <a16:creationId xmlns:a16="http://schemas.microsoft.com/office/drawing/2014/main" id="{4CA3B68B-C8D1-2A06-DA51-DD8F7E006E01}"/>
              </a:ext>
            </a:extLst>
          </p:cNvPr>
          <p:cNvSpPr/>
          <p:nvPr userDrawn="1"/>
        </p:nvSpPr>
        <p:spPr>
          <a:xfrm>
            <a:off x="0" y="0"/>
            <a:ext cx="1658679" cy="233916"/>
          </a:xfrm>
          <a:prstGeom prst="rect">
            <a:avLst/>
          </a:prstGeom>
          <a:solidFill>
            <a:srgbClr val="0B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5F28D10-7B79-756C-E3DA-365EB386B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7FF5D8-6929-28A0-5FFA-46B61F974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682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600" b="0" i="0" kern="1200">
          <a:solidFill>
            <a:srgbClr val="DB4326"/>
          </a:solidFill>
          <a:latin typeface="Sanchez"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torage.3.basecamp.com/3487632/blobs/75110080-7b20-11ed-9ba4-36ef172d8ce0/download/image.png" TargetMode="External"/><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CA4B2E-3180-6C93-0F6A-B0B58DB1BC3F}"/>
              </a:ext>
            </a:extLst>
          </p:cNvPr>
          <p:cNvSpPr/>
          <p:nvPr/>
        </p:nvSpPr>
        <p:spPr>
          <a:xfrm>
            <a:off x="0" y="0"/>
            <a:ext cx="12192000" cy="6858000"/>
          </a:xfrm>
          <a:prstGeom prst="rect">
            <a:avLst/>
          </a:prstGeom>
          <a:blipFill>
            <a:blip r:embed="rId3"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3F1BD2B-3364-B90F-35E1-EBE15C97937B}"/>
              </a:ext>
            </a:extLst>
          </p:cNvPr>
          <p:cNvPicPr>
            <a:picLocks noChangeAspect="1"/>
          </p:cNvPicPr>
          <p:nvPr/>
        </p:nvPicPr>
        <p:blipFill>
          <a:blip r:embed="rId4"/>
          <a:stretch>
            <a:fillRect/>
          </a:stretch>
        </p:blipFill>
        <p:spPr>
          <a:xfrm rot="597764">
            <a:off x="6125823" y="596306"/>
            <a:ext cx="6071255" cy="5913560"/>
          </a:xfrm>
          <a:prstGeom prst="rect">
            <a:avLst/>
          </a:prstGeom>
        </p:spPr>
      </p:pic>
      <p:sp>
        <p:nvSpPr>
          <p:cNvPr id="11" name="TextBox 10">
            <a:extLst>
              <a:ext uri="{FF2B5EF4-FFF2-40B4-BE49-F238E27FC236}">
                <a16:creationId xmlns:a16="http://schemas.microsoft.com/office/drawing/2014/main" id="{AAA32F57-8B86-DBD3-4A3B-7E5DF4A7A96C}"/>
              </a:ext>
            </a:extLst>
          </p:cNvPr>
          <p:cNvSpPr txBox="1"/>
          <p:nvPr/>
        </p:nvSpPr>
        <p:spPr>
          <a:xfrm>
            <a:off x="37153" y="2514565"/>
            <a:ext cx="6426200" cy="1077218"/>
          </a:xfrm>
          <a:prstGeom prst="rect">
            <a:avLst/>
          </a:prstGeom>
          <a:noFill/>
        </p:spPr>
        <p:txBody>
          <a:bodyPr wrap="square" rtlCol="0">
            <a:spAutoFit/>
          </a:bodyPr>
          <a:lstStyle/>
          <a:p>
            <a:pPr algn="ctr"/>
            <a:r>
              <a:rPr lang="en-US" sz="3200" b="1" dirty="0"/>
              <a:t>Professional Development Week</a:t>
            </a:r>
          </a:p>
          <a:p>
            <a:pPr algn="ctr"/>
            <a:r>
              <a:rPr lang="en-US" sz="3200" b="1" dirty="0"/>
              <a:t>President’s Address | Spring 2023</a:t>
            </a:r>
          </a:p>
        </p:txBody>
      </p:sp>
      <p:pic>
        <p:nvPicPr>
          <p:cNvPr id="13" name="Picture 12">
            <a:extLst>
              <a:ext uri="{FF2B5EF4-FFF2-40B4-BE49-F238E27FC236}">
                <a16:creationId xmlns:a16="http://schemas.microsoft.com/office/drawing/2014/main" id="{E22F97F0-9471-65FD-890C-BC5B72D97B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5251" y="1635374"/>
            <a:ext cx="3502662" cy="5222626"/>
          </a:xfrm>
          <a:prstGeom prst="rect">
            <a:avLst/>
          </a:prstGeom>
        </p:spPr>
      </p:pic>
      <p:pic>
        <p:nvPicPr>
          <p:cNvPr id="4" name="Picture 3">
            <a:extLst>
              <a:ext uri="{FF2B5EF4-FFF2-40B4-BE49-F238E27FC236}">
                <a16:creationId xmlns:a16="http://schemas.microsoft.com/office/drawing/2014/main" id="{BAE00215-7EE4-A6A2-36DB-9C843A046A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2766" y="1862055"/>
            <a:ext cx="3728684" cy="4133796"/>
          </a:xfrm>
          <a:prstGeom prst="rect">
            <a:avLst/>
          </a:prstGeom>
        </p:spPr>
      </p:pic>
      <p:pic>
        <p:nvPicPr>
          <p:cNvPr id="9" name="Picture 8">
            <a:extLst>
              <a:ext uri="{FF2B5EF4-FFF2-40B4-BE49-F238E27FC236}">
                <a16:creationId xmlns:a16="http://schemas.microsoft.com/office/drawing/2014/main" id="{5FD64636-81B6-9AFF-D750-E7E707FDDA1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37637" y="2010259"/>
            <a:ext cx="3271782" cy="3985592"/>
          </a:xfrm>
          <a:prstGeom prst="rect">
            <a:avLst/>
          </a:prstGeom>
        </p:spPr>
      </p:pic>
      <p:sp>
        <p:nvSpPr>
          <p:cNvPr id="8" name="Rectangle 7">
            <a:extLst>
              <a:ext uri="{FF2B5EF4-FFF2-40B4-BE49-F238E27FC236}">
                <a16:creationId xmlns:a16="http://schemas.microsoft.com/office/drawing/2014/main" id="{385A4F83-635B-F6C9-D3ED-CC5C18DEA915}"/>
              </a:ext>
            </a:extLst>
          </p:cNvPr>
          <p:cNvSpPr/>
          <p:nvPr/>
        </p:nvSpPr>
        <p:spPr>
          <a:xfrm>
            <a:off x="-87086" y="5914209"/>
            <a:ext cx="12366172" cy="952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D437CE7-14B7-A89E-5F0B-F4E5A8F86F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5101" y="6126558"/>
            <a:ext cx="2882900" cy="585392"/>
          </a:xfrm>
          <a:prstGeom prst="rect">
            <a:avLst/>
          </a:prstGeom>
        </p:spPr>
      </p:pic>
    </p:spTree>
    <p:extLst>
      <p:ext uri="{BB962C8B-B14F-4D97-AF65-F5344CB8AC3E}">
        <p14:creationId xmlns:p14="http://schemas.microsoft.com/office/powerpoint/2010/main" val="389997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D09A1E5-DE09-0174-4BA0-A92206E84B76}"/>
              </a:ext>
            </a:extLst>
          </p:cNvPr>
          <p:cNvSpPr txBox="1">
            <a:spLocks/>
          </p:cNvSpPr>
          <p:nvPr/>
        </p:nvSpPr>
        <p:spPr>
          <a:xfrm>
            <a:off x="475292" y="459729"/>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i="0" dirty="0">
                <a:solidFill>
                  <a:srgbClr val="DB4326"/>
                </a:solidFill>
                <a:effectLst/>
                <a:latin typeface="+mn-lt"/>
              </a:rPr>
              <a:t>Why the Budget Remains Tight</a:t>
            </a:r>
            <a:endParaRPr lang="en-US" sz="3600" dirty="0">
              <a:solidFill>
                <a:srgbClr val="DB4326"/>
              </a:solidFill>
              <a:latin typeface="+mn-lt"/>
            </a:endParaRPr>
          </a:p>
        </p:txBody>
      </p:sp>
      <p:sp>
        <p:nvSpPr>
          <p:cNvPr id="3" name="TextBox 2">
            <a:extLst>
              <a:ext uri="{FF2B5EF4-FFF2-40B4-BE49-F238E27FC236}">
                <a16:creationId xmlns:a16="http://schemas.microsoft.com/office/drawing/2014/main" id="{047F7D9C-AC82-EBAB-3FC5-29BBD350F8FD}"/>
              </a:ext>
            </a:extLst>
          </p:cNvPr>
          <p:cNvSpPr txBox="1"/>
          <p:nvPr/>
        </p:nvSpPr>
        <p:spPr>
          <a:xfrm>
            <a:off x="569422" y="1326777"/>
            <a:ext cx="5163670" cy="3170099"/>
          </a:xfrm>
          <a:prstGeom prst="rect">
            <a:avLst/>
          </a:prstGeom>
          <a:noFill/>
        </p:spPr>
        <p:txBody>
          <a:bodyPr wrap="square" rtlCol="0">
            <a:spAutoFit/>
          </a:bodyPr>
          <a:lstStyle/>
          <a:p>
            <a:pPr>
              <a:buFont typeface="Arial" panose="020B0604020202020204" pitchFamily="34" charset="0"/>
              <a:buChar char="•"/>
            </a:pPr>
            <a:r>
              <a:rPr lang="en-US" sz="2000" dirty="0">
                <a:effectLst/>
              </a:rPr>
              <a:t>Huge increases in operational costs.</a:t>
            </a:r>
          </a:p>
          <a:p>
            <a:pPr>
              <a:buFont typeface="Arial" panose="020B0604020202020204" pitchFamily="34" charset="0"/>
              <a:buChar char="•"/>
            </a:pPr>
            <a:r>
              <a:rPr lang="en-US" sz="2000" b="1" dirty="0">
                <a:effectLst/>
              </a:rPr>
              <a:t>We planned for a more than 10% increase in operating in our initial budget,</a:t>
            </a:r>
            <a:r>
              <a:rPr lang="en-US" sz="2000" dirty="0">
                <a:effectLst/>
              </a:rPr>
              <a:t> but real expenditures are outpacing that estimate.</a:t>
            </a:r>
          </a:p>
          <a:p>
            <a:pPr>
              <a:buFont typeface="Arial" panose="020B0604020202020204" pitchFamily="34" charset="0"/>
              <a:buChar char="•"/>
            </a:pPr>
            <a:r>
              <a:rPr lang="en-US" sz="2000" b="1" dirty="0">
                <a:effectLst/>
              </a:rPr>
              <a:t>General Operating expense</a:t>
            </a:r>
            <a:r>
              <a:rPr lang="en-US" sz="2000" dirty="0">
                <a:effectLst/>
              </a:rPr>
              <a:t> is projected to </a:t>
            </a:r>
            <a:r>
              <a:rPr lang="en-US" sz="2000" b="1" dirty="0">
                <a:effectLst/>
              </a:rPr>
              <a:t>increase by 16% </a:t>
            </a:r>
            <a:endParaRPr lang="en-US" sz="2000" dirty="0">
              <a:effectLst/>
            </a:endParaRPr>
          </a:p>
          <a:p>
            <a:pPr>
              <a:buFont typeface="Arial" panose="020B0604020202020204" pitchFamily="34" charset="0"/>
              <a:buChar char="•"/>
            </a:pPr>
            <a:r>
              <a:rPr lang="en-US" sz="2000" dirty="0">
                <a:effectLst/>
              </a:rPr>
              <a:t> Utilities are </a:t>
            </a:r>
            <a:r>
              <a:rPr lang="en-US" sz="2000" b="1" dirty="0">
                <a:effectLst/>
              </a:rPr>
              <a:t>increasing by 19% </a:t>
            </a:r>
            <a:endParaRPr lang="en-US" sz="2000" dirty="0">
              <a:effectLst/>
            </a:endParaRPr>
          </a:p>
          <a:p>
            <a:pPr>
              <a:buFont typeface="Arial" panose="020B0604020202020204" pitchFamily="34" charset="0"/>
              <a:buChar char="•"/>
            </a:pPr>
            <a:r>
              <a:rPr lang="en-US" sz="2000" dirty="0">
                <a:effectLst/>
              </a:rPr>
              <a:t>Travel expense is projected to more than double year over year. </a:t>
            </a:r>
          </a:p>
          <a:p>
            <a:pPr>
              <a:buFont typeface="Arial" panose="020B0604020202020204" pitchFamily="34" charset="0"/>
              <a:buChar char="•"/>
            </a:pPr>
            <a:r>
              <a:rPr lang="en-US" sz="2000" dirty="0"/>
              <a:t>Expect travel restrictions next year</a:t>
            </a:r>
            <a:endParaRPr lang="en-US" sz="2000" dirty="0">
              <a:effectLst/>
            </a:endParaRPr>
          </a:p>
        </p:txBody>
      </p:sp>
      <p:pic>
        <p:nvPicPr>
          <p:cNvPr id="7" name="Picture 6">
            <a:extLst>
              <a:ext uri="{FF2B5EF4-FFF2-40B4-BE49-F238E27FC236}">
                <a16:creationId xmlns:a16="http://schemas.microsoft.com/office/drawing/2014/main" id="{A99A06F7-42A9-DB93-1F8F-A19D609C0186}"/>
              </a:ext>
            </a:extLst>
          </p:cNvPr>
          <p:cNvPicPr>
            <a:picLocks noChangeAspect="1"/>
          </p:cNvPicPr>
          <p:nvPr/>
        </p:nvPicPr>
        <p:blipFill>
          <a:blip r:embed="rId2"/>
          <a:stretch>
            <a:fillRect/>
          </a:stretch>
        </p:blipFill>
        <p:spPr>
          <a:xfrm>
            <a:off x="6553038" y="602551"/>
            <a:ext cx="5163670" cy="5071735"/>
          </a:xfrm>
          <a:prstGeom prst="rect">
            <a:avLst/>
          </a:prstGeom>
        </p:spPr>
      </p:pic>
      <p:pic>
        <p:nvPicPr>
          <p:cNvPr id="5" name="Picture 4">
            <a:extLst>
              <a:ext uri="{FF2B5EF4-FFF2-40B4-BE49-F238E27FC236}">
                <a16:creationId xmlns:a16="http://schemas.microsoft.com/office/drawing/2014/main" id="{80D303BB-17C5-EBFB-55CB-69453B21D6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6584" y="1434962"/>
            <a:ext cx="4211017" cy="2809710"/>
          </a:xfrm>
          <a:prstGeom prst="rect">
            <a:avLst/>
          </a:prstGeom>
        </p:spPr>
      </p:pic>
    </p:spTree>
    <p:extLst>
      <p:ext uri="{BB962C8B-B14F-4D97-AF65-F5344CB8AC3E}">
        <p14:creationId xmlns:p14="http://schemas.microsoft.com/office/powerpoint/2010/main" val="357106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68A22E-8CA5-60AD-4AE7-2118C8BC71AE}"/>
              </a:ext>
            </a:extLst>
          </p:cNvPr>
          <p:cNvSpPr txBox="1">
            <a:spLocks/>
          </p:cNvSpPr>
          <p:nvPr/>
        </p:nvSpPr>
        <p:spPr>
          <a:xfrm>
            <a:off x="838200" y="110755"/>
            <a:ext cx="10515600" cy="4583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0" dirty="0">
                <a:solidFill>
                  <a:srgbClr val="DB4326"/>
                </a:solidFill>
                <a:effectLst/>
                <a:latin typeface="+mn-lt"/>
              </a:rPr>
              <a:t>Academic Organizational Structure | Campus &amp; Program Alignment</a:t>
            </a:r>
            <a:endParaRPr lang="en-US" sz="2000" dirty="0">
              <a:solidFill>
                <a:srgbClr val="DB4326"/>
              </a:solidFill>
              <a:latin typeface="+mn-lt"/>
            </a:endParaRPr>
          </a:p>
        </p:txBody>
      </p:sp>
      <p:graphicFrame>
        <p:nvGraphicFramePr>
          <p:cNvPr id="5" name="Table 4">
            <a:extLst>
              <a:ext uri="{FF2B5EF4-FFF2-40B4-BE49-F238E27FC236}">
                <a16:creationId xmlns:a16="http://schemas.microsoft.com/office/drawing/2014/main" id="{D15B2617-D1B7-D661-229B-86DB9242C024}"/>
              </a:ext>
            </a:extLst>
          </p:cNvPr>
          <p:cNvGraphicFramePr>
            <a:graphicFrameLocks noGrp="1"/>
          </p:cNvGraphicFramePr>
          <p:nvPr>
            <p:extLst>
              <p:ext uri="{D42A27DB-BD31-4B8C-83A1-F6EECF244321}">
                <p14:modId xmlns:p14="http://schemas.microsoft.com/office/powerpoint/2010/main" val="1752801744"/>
              </p:ext>
            </p:extLst>
          </p:nvPr>
        </p:nvGraphicFramePr>
        <p:xfrm>
          <a:off x="516926" y="569120"/>
          <a:ext cx="10908324" cy="5653892"/>
        </p:xfrm>
        <a:graphic>
          <a:graphicData uri="http://schemas.openxmlformats.org/drawingml/2006/table">
            <a:tbl>
              <a:tblPr/>
              <a:tblGrid>
                <a:gridCol w="2727081">
                  <a:extLst>
                    <a:ext uri="{9D8B030D-6E8A-4147-A177-3AD203B41FA5}">
                      <a16:colId xmlns:a16="http://schemas.microsoft.com/office/drawing/2014/main" val="1619000625"/>
                    </a:ext>
                  </a:extLst>
                </a:gridCol>
                <a:gridCol w="2727081">
                  <a:extLst>
                    <a:ext uri="{9D8B030D-6E8A-4147-A177-3AD203B41FA5}">
                      <a16:colId xmlns:a16="http://schemas.microsoft.com/office/drawing/2014/main" val="2297506771"/>
                    </a:ext>
                  </a:extLst>
                </a:gridCol>
                <a:gridCol w="2727081">
                  <a:extLst>
                    <a:ext uri="{9D8B030D-6E8A-4147-A177-3AD203B41FA5}">
                      <a16:colId xmlns:a16="http://schemas.microsoft.com/office/drawing/2014/main" val="427154859"/>
                    </a:ext>
                  </a:extLst>
                </a:gridCol>
                <a:gridCol w="2727081">
                  <a:extLst>
                    <a:ext uri="{9D8B030D-6E8A-4147-A177-3AD203B41FA5}">
                      <a16:colId xmlns:a16="http://schemas.microsoft.com/office/drawing/2014/main" val="2862712136"/>
                    </a:ext>
                  </a:extLst>
                </a:gridCol>
              </a:tblGrid>
              <a:tr h="278532">
                <a:tc>
                  <a:txBody>
                    <a:bodyPr/>
                    <a:lstStyle/>
                    <a:p>
                      <a:pPr algn="ctr" fontAlgn="ctr"/>
                      <a:r>
                        <a:rPr lang="en-US" sz="1200" b="1" i="0" u="none" strike="noStrike" dirty="0">
                          <a:solidFill>
                            <a:schemeClr val="bg1"/>
                          </a:solidFill>
                          <a:effectLst/>
                          <a:latin typeface="Calibri" panose="020F0502020204030204" pitchFamily="34" charset="0"/>
                        </a:rPr>
                        <a:t>CENTENNIAL CAMPUS</a:t>
                      </a:r>
                    </a:p>
                    <a:p>
                      <a:pPr algn="ctr" fontAlgn="ctr"/>
                      <a:r>
                        <a:rPr lang="en-US" sz="1200" b="1" i="0" u="none" strike="noStrike" dirty="0">
                          <a:solidFill>
                            <a:schemeClr val="bg1"/>
                          </a:solidFill>
                          <a:effectLst/>
                          <a:latin typeface="Calibri" panose="020F0502020204030204" pitchFamily="34" charset="0"/>
                        </a:rPr>
                        <a:t>Business, Public Service</a:t>
                      </a:r>
                      <a:br>
                        <a:rPr lang="en-US" sz="1200" b="1" i="0" u="none" strike="noStrike" dirty="0">
                          <a:solidFill>
                            <a:schemeClr val="bg1"/>
                          </a:solidFill>
                          <a:effectLst/>
                          <a:latin typeface="Calibri" panose="020F0502020204030204" pitchFamily="34" charset="0"/>
                        </a:rPr>
                      </a:br>
                      <a:r>
                        <a:rPr lang="en-US" sz="1200" b="1" i="0" u="none" strike="noStrike" dirty="0">
                          <a:solidFill>
                            <a:schemeClr val="bg1"/>
                          </a:solidFill>
                          <a:effectLst/>
                          <a:latin typeface="Calibri" panose="020F0502020204030204" pitchFamily="34" charset="0"/>
                        </a:rPr>
                        <a:t>&amp; Applied Technology</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200" b="1" i="0" u="none" strike="noStrike" dirty="0">
                          <a:solidFill>
                            <a:schemeClr val="bg1"/>
                          </a:solidFill>
                          <a:effectLst/>
                          <a:latin typeface="Calibri" panose="020F0502020204030204" pitchFamily="34" charset="0"/>
                        </a:rPr>
                        <a:t>DOWNTOWN CAMPUS</a:t>
                      </a:r>
                    </a:p>
                    <a:p>
                      <a:pPr algn="ctr" fontAlgn="ctr"/>
                      <a:r>
                        <a:rPr lang="en-US" sz="1200" b="1" i="0" u="none" strike="noStrike" dirty="0">
                          <a:solidFill>
                            <a:schemeClr val="bg1"/>
                          </a:solidFill>
                          <a:effectLst/>
                          <a:latin typeface="Calibri" panose="020F0502020204030204" pitchFamily="34" charset="0"/>
                        </a:rPr>
                        <a:t>Art, Humanities, and Social Sciences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200" b="1" i="0" u="none" strike="noStrike" dirty="0">
                          <a:solidFill>
                            <a:schemeClr val="bg1"/>
                          </a:solidFill>
                          <a:effectLst/>
                          <a:latin typeface="Calibri" panose="020F0502020204030204" pitchFamily="34" charset="0"/>
                        </a:rPr>
                        <a:t>RAMPART CAMPUS</a:t>
                      </a:r>
                    </a:p>
                    <a:p>
                      <a:pPr algn="ctr" fontAlgn="ctr"/>
                      <a:r>
                        <a:rPr lang="en-US" sz="1200" b="1" i="0" u="none" strike="noStrike" dirty="0">
                          <a:solidFill>
                            <a:schemeClr val="bg1"/>
                          </a:solidFill>
                          <a:effectLst/>
                          <a:latin typeface="Calibri" panose="020F0502020204030204" pitchFamily="34" charset="0"/>
                        </a:rPr>
                        <a:t>Science, Engineering and Math</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200" b="1" i="0" u="none" strike="noStrike" dirty="0">
                          <a:solidFill>
                            <a:schemeClr val="bg1"/>
                          </a:solidFill>
                          <a:effectLst/>
                          <a:latin typeface="Calibri" panose="020F0502020204030204" pitchFamily="34" charset="0"/>
                        </a:rPr>
                        <a:t>CHES CAMPUS</a:t>
                      </a:r>
                    </a:p>
                    <a:p>
                      <a:pPr algn="ctr" fontAlgn="ctr"/>
                      <a:r>
                        <a:rPr lang="en-US" sz="1200" b="1" i="0" u="none" strike="noStrike" dirty="0">
                          <a:solidFill>
                            <a:schemeClr val="bg1"/>
                          </a:solidFill>
                          <a:effectLst/>
                          <a:latin typeface="Calibri" panose="020F0502020204030204" pitchFamily="34" charset="0"/>
                        </a:rPr>
                        <a:t>Medical Science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597163743"/>
                  </a:ext>
                </a:extLst>
              </a:tr>
              <a:tr h="116984">
                <a:tc>
                  <a:txBody>
                    <a:bodyPr/>
                    <a:lstStyle/>
                    <a:p>
                      <a:pPr algn="ctr" fontAlgn="ctr"/>
                      <a:r>
                        <a:rPr lang="en-US" sz="800" b="0" i="0" u="none" strike="noStrike" dirty="0">
                          <a:solidFill>
                            <a:srgbClr val="000000"/>
                          </a:solidFill>
                          <a:effectLst/>
                          <a:latin typeface="Calibri" panose="020F0502020204030204" pitchFamily="34" charset="0"/>
                        </a:rPr>
                        <a:t>Accounting (ACC)</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333333"/>
                          </a:solidFill>
                          <a:effectLst/>
                          <a:latin typeface="Calibri" panose="020F0502020204030204" pitchFamily="34" charset="0"/>
                        </a:rPr>
                        <a:t>American Sign Language (ASL)</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Agriculture (AGY)</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Dental Assisting (DEA)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117583"/>
                  </a:ext>
                </a:extLst>
              </a:tr>
              <a:tr h="116984">
                <a:tc>
                  <a:txBody>
                    <a:bodyPr/>
                    <a:lstStyle/>
                    <a:p>
                      <a:pPr algn="ctr" fontAlgn="ctr"/>
                      <a:r>
                        <a:rPr lang="en-US" sz="800" b="0" i="0" u="none" strike="noStrike">
                          <a:solidFill>
                            <a:srgbClr val="000000"/>
                          </a:solidFill>
                          <a:effectLst/>
                          <a:latin typeface="Calibri" panose="020F0502020204030204" pitchFamily="34" charset="0"/>
                        </a:rPr>
                        <a:t>Business (BUS)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Art (ART)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Astronomy (AST)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Emeregncy Medcial Services (EMS)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357997"/>
                  </a:ext>
                </a:extLst>
              </a:tr>
              <a:tr h="116984">
                <a:tc>
                  <a:txBody>
                    <a:bodyPr/>
                    <a:lstStyle/>
                    <a:p>
                      <a:pPr algn="ctr" fontAlgn="ctr"/>
                      <a:r>
                        <a:rPr lang="en-US" sz="800" b="0" i="0" u="none" strike="noStrike">
                          <a:solidFill>
                            <a:srgbClr val="000000"/>
                          </a:solidFill>
                          <a:effectLst/>
                          <a:latin typeface="Calibri" panose="020F0502020204030204" pitchFamily="34" charset="0"/>
                        </a:rPr>
                        <a:t>Busines (Technology)BTE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Communication (COM)</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Bioology (BIO)</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Health Professional (HPR)</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719644"/>
                  </a:ext>
                </a:extLst>
              </a:tr>
              <a:tr h="116984">
                <a:tc>
                  <a:txBody>
                    <a:bodyPr/>
                    <a:lstStyle/>
                    <a:p>
                      <a:pPr algn="ctr" fontAlgn="ctr"/>
                      <a:r>
                        <a:rPr lang="en-US" sz="800" b="0" i="0" u="none" strike="noStrike">
                          <a:solidFill>
                            <a:srgbClr val="000000"/>
                          </a:solidFill>
                          <a:effectLst/>
                          <a:latin typeface="Calibri" panose="020F0502020204030204" pitchFamily="34" charset="0"/>
                        </a:rPr>
                        <a:t>Computer and Networking Technology (CNG)</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Dance (DAN)</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Chemistry (CHE)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Medical Assisting Professional (MAP)</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363593"/>
                  </a:ext>
                </a:extLst>
              </a:tr>
              <a:tr h="116984">
                <a:tc>
                  <a:txBody>
                    <a:bodyPr/>
                    <a:lstStyle/>
                    <a:p>
                      <a:pPr algn="ctr" fontAlgn="ctr"/>
                      <a:r>
                        <a:rPr lang="en-US" sz="800" b="0" i="0" u="none" strike="noStrike">
                          <a:solidFill>
                            <a:srgbClr val="000000"/>
                          </a:solidFill>
                          <a:effectLst/>
                          <a:latin typeface="Calibri" panose="020F0502020204030204" pitchFamily="34" charset="0"/>
                        </a:rPr>
                        <a:t>Computer Information Systems (CIS)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French (FRE)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Dietetic Technology (DIT)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Medical Office Technology (MOT)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785383"/>
                  </a:ext>
                </a:extLst>
              </a:tr>
              <a:tr h="116984">
                <a:tc>
                  <a:txBody>
                    <a:bodyPr/>
                    <a:lstStyle/>
                    <a:p>
                      <a:pPr algn="ctr" fontAlgn="ctr"/>
                      <a:r>
                        <a:rPr lang="en-US" sz="800" b="0" i="0" u="none" strike="noStrike">
                          <a:solidFill>
                            <a:srgbClr val="000000"/>
                          </a:solidFill>
                          <a:effectLst/>
                          <a:latin typeface="Calibri" panose="020F0502020204030204" pitchFamily="34" charset="0"/>
                        </a:rPr>
                        <a:t>Computer Web-Based (CWB)</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German (GER)</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Environmental Science (ENV)</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Nursing (NUR)</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996726"/>
                  </a:ext>
                </a:extLst>
              </a:tr>
              <a:tr h="116984">
                <a:tc>
                  <a:txBody>
                    <a:bodyPr/>
                    <a:lstStyle/>
                    <a:p>
                      <a:pPr algn="ctr" fontAlgn="ctr"/>
                      <a:r>
                        <a:rPr lang="en-US" sz="800" b="0" i="0" u="none" strike="noStrike">
                          <a:solidFill>
                            <a:srgbClr val="000000"/>
                          </a:solidFill>
                          <a:effectLst/>
                          <a:latin typeface="Calibri" panose="020F0502020204030204" pitchFamily="34" charset="0"/>
                        </a:rPr>
                        <a:t>Criminal Justice (CRJ)</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History (HIS)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Geography (GEO)</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Nursing Assistant (NUA)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763308"/>
                  </a:ext>
                </a:extLst>
              </a:tr>
              <a:tr h="116984">
                <a:tc>
                  <a:txBody>
                    <a:bodyPr/>
                    <a:lstStyle/>
                    <a:p>
                      <a:pPr algn="ctr" fontAlgn="ctr"/>
                      <a:r>
                        <a:rPr lang="en-US" sz="800" b="0" i="0" u="none" strike="noStrike">
                          <a:solidFill>
                            <a:srgbClr val="000000"/>
                          </a:solidFill>
                          <a:effectLst/>
                          <a:latin typeface="Calibri" panose="020F0502020204030204" pitchFamily="34" charset="0"/>
                        </a:rPr>
                        <a:t>Culinary Arts (CUA)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Humanities (HUM)</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Geology (GEY)</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Pharmacy Technician (PHT)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20076"/>
                  </a:ext>
                </a:extLst>
              </a:tr>
              <a:tr h="116984">
                <a:tc>
                  <a:txBody>
                    <a:bodyPr/>
                    <a:lstStyle/>
                    <a:p>
                      <a:pPr algn="ctr" fontAlgn="ctr"/>
                      <a:r>
                        <a:rPr lang="en-US" sz="800" b="0" i="0" u="none" strike="noStrike">
                          <a:solidFill>
                            <a:srgbClr val="000000"/>
                          </a:solidFill>
                          <a:effectLst/>
                          <a:latin typeface="Calibri" panose="020F0502020204030204" pitchFamily="34" charset="0"/>
                        </a:rPr>
                        <a:t>Early Childhood Education (ECE)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Interior Design (IND)</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Meteorology (MET)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Physical Therapist Assistant (PTA)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230490"/>
                  </a:ext>
                </a:extLst>
              </a:tr>
              <a:tr h="116984">
                <a:tc>
                  <a:txBody>
                    <a:bodyPr/>
                    <a:lstStyle/>
                    <a:p>
                      <a:pPr algn="ctr" fontAlgn="ctr"/>
                      <a:r>
                        <a:rPr lang="en-US" sz="800" b="0" i="0" u="none" strike="noStrike">
                          <a:solidFill>
                            <a:srgbClr val="000000"/>
                          </a:solidFill>
                          <a:effectLst/>
                          <a:latin typeface="Calibri" panose="020F0502020204030204" pitchFamily="34" charset="0"/>
                        </a:rPr>
                        <a:t>Education (EDU)</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Interpreter Prep Program (IPP)</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Natural Resources (NRE)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Radiologic Technology (RTE)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681179"/>
                  </a:ext>
                </a:extLst>
              </a:tr>
              <a:tr h="116984">
                <a:tc>
                  <a:txBody>
                    <a:bodyPr/>
                    <a:lstStyle/>
                    <a:p>
                      <a:pPr algn="ctr" fontAlgn="ctr"/>
                      <a:r>
                        <a:rPr lang="en-US" sz="800" b="0" i="0" u="none" strike="noStrike">
                          <a:solidFill>
                            <a:srgbClr val="000000"/>
                          </a:solidFill>
                          <a:effectLst/>
                          <a:latin typeface="Calibri" panose="020F0502020204030204" pitchFamily="34" charset="0"/>
                        </a:rPr>
                        <a:t>Emergency Management and Planning (EMP)</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Japanese (JPN)</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Outdoor Studies (OUT)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Surgical Technology (STE)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069682"/>
                  </a:ext>
                </a:extLst>
              </a:tr>
              <a:tr h="116984">
                <a:tc>
                  <a:txBody>
                    <a:bodyPr/>
                    <a:lstStyle/>
                    <a:p>
                      <a:pPr algn="ctr" fontAlgn="ctr"/>
                      <a:r>
                        <a:rPr lang="en-US" sz="800" b="0" i="0" u="none" strike="noStrike">
                          <a:solidFill>
                            <a:srgbClr val="000000"/>
                          </a:solidFill>
                          <a:effectLst/>
                          <a:latin typeface="Calibri" panose="020F0502020204030204" pitchFamily="34" charset="0"/>
                        </a:rPr>
                        <a:t>Emergency Services Admin (ESA)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Multimedia Graphic Design (MGD)</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Physics (PHY)</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837890"/>
                  </a:ext>
                </a:extLst>
              </a:tr>
              <a:tr h="116984">
                <a:tc>
                  <a:txBody>
                    <a:bodyPr/>
                    <a:lstStyle/>
                    <a:p>
                      <a:pPr algn="ctr" fontAlgn="ctr"/>
                      <a:r>
                        <a:rPr lang="en-US" sz="800" b="0" i="0" u="none" strike="noStrike">
                          <a:solidFill>
                            <a:srgbClr val="000000"/>
                          </a:solidFill>
                          <a:effectLst/>
                          <a:latin typeface="Calibri" panose="020F0502020204030204" pitchFamily="34" charset="0"/>
                        </a:rPr>
                        <a:t>Finance (FIN)</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Music (MUS)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Recreation (REC)</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bg1"/>
                          </a:solidFill>
                          <a:effectLst/>
                          <a:latin typeface="Calibri" panose="020F0502020204030204" pitchFamily="34" charset="0"/>
                        </a:rPr>
                        <a:t>Health and Wellness (HWE)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7191225"/>
                  </a:ext>
                </a:extLst>
              </a:tr>
              <a:tr h="116984">
                <a:tc>
                  <a:txBody>
                    <a:bodyPr/>
                    <a:lstStyle/>
                    <a:p>
                      <a:pPr algn="ctr" fontAlgn="ctr"/>
                      <a:r>
                        <a:rPr lang="en-US" sz="800" b="0" i="0" u="none" strike="noStrike">
                          <a:solidFill>
                            <a:srgbClr val="000000"/>
                          </a:solidFill>
                          <a:effectLst/>
                          <a:latin typeface="Calibri" panose="020F0502020204030204" pitchFamily="34" charset="0"/>
                        </a:rPr>
                        <a:t>Fire Science Technology (FST)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Philosophy (PHI)</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Science (SCI)</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bg1"/>
                          </a:solidFill>
                          <a:effectLst/>
                          <a:latin typeface="Calibri" panose="020F0502020204030204" pitchFamily="34" charset="0"/>
                        </a:rPr>
                        <a:t>Integrative Health Professions (IHP)</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731210665"/>
                  </a:ext>
                </a:extLst>
              </a:tr>
              <a:tr h="116984">
                <a:tc>
                  <a:txBody>
                    <a:bodyPr/>
                    <a:lstStyle/>
                    <a:p>
                      <a:pPr algn="ctr" fontAlgn="ctr"/>
                      <a:r>
                        <a:rPr lang="en-US" sz="800" b="0" i="0" u="none" strike="noStrike">
                          <a:solidFill>
                            <a:srgbClr val="000000"/>
                          </a:solidFill>
                          <a:effectLst/>
                          <a:latin typeface="Calibri" panose="020F0502020204030204" pitchFamily="34" charset="0"/>
                        </a:rPr>
                        <a:t>Fire Science Wildland (FSW)</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Photography (PHO)</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Veterinary Technology (VET)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bg1"/>
                          </a:solidFill>
                          <a:effectLst/>
                          <a:latin typeface="Calibri" panose="020F0502020204030204" pitchFamily="34" charset="0"/>
                        </a:rPr>
                        <a:t>Physical Education (PED)</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496247450"/>
                  </a:ext>
                </a:extLst>
              </a:tr>
              <a:tr h="116984">
                <a:tc>
                  <a:txBody>
                    <a:bodyPr/>
                    <a:lstStyle/>
                    <a:p>
                      <a:pPr algn="ctr" fontAlgn="ctr"/>
                      <a:r>
                        <a:rPr lang="en-US" sz="800" b="0" i="0" u="none" strike="noStrike">
                          <a:solidFill>
                            <a:srgbClr val="000000"/>
                          </a:solidFill>
                          <a:effectLst/>
                          <a:latin typeface="Calibri" panose="020F0502020204030204" pitchFamily="34" charset="0"/>
                        </a:rPr>
                        <a:t>Hospitality (HOS)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Radio and Television (RTV)</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Water Quality Management (WQM)</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7230505"/>
                  </a:ext>
                </a:extLst>
              </a:tr>
              <a:tr h="116984">
                <a:tc>
                  <a:txBody>
                    <a:bodyPr/>
                    <a:lstStyle/>
                    <a:p>
                      <a:pPr algn="ctr" fontAlgn="ctr"/>
                      <a:r>
                        <a:rPr lang="en-US" sz="800" b="0" i="0" u="none" strike="noStrike">
                          <a:solidFill>
                            <a:srgbClr val="000000"/>
                          </a:solidFill>
                          <a:effectLst/>
                          <a:latin typeface="Calibri" panose="020F0502020204030204" pitchFamily="34" charset="0"/>
                        </a:rPr>
                        <a:t>Law Enforcement Academy (LEA)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Russian  (RUS)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Zoo Keeping (ZOO)</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9546150"/>
                  </a:ext>
                </a:extLst>
              </a:tr>
              <a:tr h="116984">
                <a:tc>
                  <a:txBody>
                    <a:bodyPr/>
                    <a:lstStyle/>
                    <a:p>
                      <a:pPr algn="ctr" fontAlgn="ctr"/>
                      <a:r>
                        <a:rPr lang="en-US" sz="800" b="0" i="0" u="none" strike="noStrike">
                          <a:solidFill>
                            <a:srgbClr val="000000"/>
                          </a:solidFill>
                          <a:effectLst/>
                          <a:latin typeface="Calibri" panose="020F0502020204030204" pitchFamily="34" charset="0"/>
                        </a:rPr>
                        <a:t>Management (MAN)</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Spanish (SPA)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3420759055"/>
                  </a:ext>
                </a:extLst>
              </a:tr>
              <a:tr h="116984">
                <a:tc>
                  <a:txBody>
                    <a:bodyPr/>
                    <a:lstStyle/>
                    <a:p>
                      <a:pPr algn="ctr" fontAlgn="ctr"/>
                      <a:r>
                        <a:rPr lang="en-US" sz="800" b="0" i="0" u="none" strike="noStrike">
                          <a:solidFill>
                            <a:srgbClr val="000000"/>
                          </a:solidFill>
                          <a:effectLst/>
                          <a:latin typeface="Calibri" panose="020F0502020204030204" pitchFamily="34" charset="0"/>
                        </a:rPr>
                        <a:t>Marketing (MAR)</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333333"/>
                          </a:solidFill>
                          <a:effectLst/>
                          <a:latin typeface="Calibri" panose="020F0502020204030204" pitchFamily="34" charset="0"/>
                        </a:rPr>
                        <a:t>Theatre (THE)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bg1"/>
                          </a:solidFill>
                          <a:effectLst/>
                          <a:latin typeface="Calibri" panose="020F0502020204030204" pitchFamily="34" charset="0"/>
                        </a:rPr>
                        <a:t>Computer Science (CSC)</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4326"/>
                    </a:solidFill>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80717217"/>
                  </a:ext>
                </a:extLst>
              </a:tr>
              <a:tr h="116984">
                <a:tc>
                  <a:txBody>
                    <a:bodyPr/>
                    <a:lstStyle/>
                    <a:p>
                      <a:pPr algn="ctr" fontAlgn="ctr"/>
                      <a:r>
                        <a:rPr lang="en-US" sz="800" b="0" i="0" u="none" strike="noStrike">
                          <a:solidFill>
                            <a:srgbClr val="000000"/>
                          </a:solidFill>
                          <a:effectLst/>
                          <a:latin typeface="Calibri" panose="020F0502020204030204" pitchFamily="34" charset="0"/>
                        </a:rPr>
                        <a:t>Paralegal (PAR)</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2949729620"/>
                  </a:ext>
                </a:extLst>
              </a:tr>
              <a:tr h="116984">
                <a:tc>
                  <a:txBody>
                    <a:bodyPr/>
                    <a:lstStyle/>
                    <a:p>
                      <a:pPr algn="ctr" fontAlgn="ctr"/>
                      <a:r>
                        <a:rPr lang="en-US" sz="800" b="0" i="0" u="none" strike="noStrike">
                          <a:solidFill>
                            <a:srgbClr val="000000"/>
                          </a:solidFill>
                          <a:effectLst/>
                          <a:latin typeface="Calibri" panose="020F0502020204030204" pitchFamily="34" charset="0"/>
                        </a:rPr>
                        <a:t>Public Security Management (PSM)</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err="1">
                          <a:solidFill>
                            <a:schemeClr val="bg1"/>
                          </a:solidFill>
                          <a:effectLst/>
                          <a:latin typeface="Calibri" panose="020F0502020204030204" pitchFamily="34" charset="0"/>
                        </a:rPr>
                        <a:t>Anthrothopology</a:t>
                      </a:r>
                      <a:r>
                        <a:rPr lang="en-US" sz="800" b="0" i="0" u="none" strike="noStrike" dirty="0">
                          <a:solidFill>
                            <a:schemeClr val="bg1"/>
                          </a:solidFill>
                          <a:effectLst/>
                          <a:latin typeface="Calibri" panose="020F0502020204030204" pitchFamily="34" charset="0"/>
                        </a:rPr>
                        <a:t> (ANT)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333333"/>
                          </a:solidFill>
                          <a:effectLst/>
                          <a:latin typeface="Calibri" panose="020F0502020204030204" pitchFamily="34" charset="0"/>
                        </a:rPr>
                        <a:t>Math (MAT)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75647016"/>
                  </a:ext>
                </a:extLst>
              </a:tr>
              <a:tr h="116984">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bg1"/>
                          </a:solidFill>
                          <a:effectLst/>
                          <a:latin typeface="Calibri" panose="020F0502020204030204" pitchFamily="34" charset="0"/>
                        </a:rPr>
                        <a:t>Counselling (CSL)</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641435592"/>
                  </a:ext>
                </a:extLst>
              </a:tr>
              <a:tr h="116984">
                <a:tc>
                  <a:txBody>
                    <a:bodyPr/>
                    <a:lstStyle/>
                    <a:p>
                      <a:pPr algn="ctr" fontAlgn="ctr"/>
                      <a:r>
                        <a:rPr lang="en-US" sz="800" b="0" i="0" u="none" strike="noStrike" dirty="0">
                          <a:solidFill>
                            <a:srgbClr val="000000"/>
                          </a:solidFill>
                          <a:effectLst/>
                          <a:latin typeface="Calibri" panose="020F0502020204030204" pitchFamily="34" charset="0"/>
                        </a:rPr>
                        <a:t>Architectural Engineer/Construction Management (AEC)</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dirty="0">
                          <a:solidFill>
                            <a:schemeClr val="bg1"/>
                          </a:solidFill>
                          <a:effectLst/>
                          <a:latin typeface="Calibri" panose="020F0502020204030204" pitchFamily="34" charset="0"/>
                        </a:rPr>
                        <a:t>Economics (ECO)</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US" sz="800" b="0" i="0" u="none" strike="noStrike">
                        <a:solidFill>
                          <a:srgbClr val="333333"/>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3275102515"/>
                  </a:ext>
                </a:extLst>
              </a:tr>
              <a:tr h="116984">
                <a:tc>
                  <a:txBody>
                    <a:bodyPr/>
                    <a:lstStyle/>
                    <a:p>
                      <a:pPr algn="ctr" fontAlgn="ctr"/>
                      <a:r>
                        <a:rPr lang="en-US" sz="800" b="0" i="0" u="none" strike="noStrike" dirty="0">
                          <a:solidFill>
                            <a:srgbClr val="333333"/>
                          </a:solidFill>
                          <a:effectLst/>
                          <a:latin typeface="Calibri" panose="020F0502020204030204" pitchFamily="34" charset="0"/>
                        </a:rPr>
                        <a:t>Automotive Collision </a:t>
                      </a:r>
                      <a:r>
                        <a:rPr lang="en-US" sz="800" b="0" i="0" u="none" strike="noStrike" dirty="0" err="1">
                          <a:solidFill>
                            <a:srgbClr val="333333"/>
                          </a:solidFill>
                          <a:effectLst/>
                          <a:latin typeface="Calibri" panose="020F0502020204030204" pitchFamily="34" charset="0"/>
                        </a:rPr>
                        <a:t>Trechnology</a:t>
                      </a:r>
                      <a:r>
                        <a:rPr lang="en-US" sz="800" b="0" i="0" u="none" strike="noStrike" dirty="0">
                          <a:solidFill>
                            <a:srgbClr val="333333"/>
                          </a:solidFill>
                          <a:effectLst/>
                          <a:latin typeface="Calibri" panose="020F0502020204030204" pitchFamily="34" charset="0"/>
                        </a:rPr>
                        <a:t> (ACT)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dirty="0">
                          <a:solidFill>
                            <a:schemeClr val="bg1"/>
                          </a:solidFill>
                          <a:effectLst/>
                          <a:latin typeface="Calibri" panose="020F0502020204030204" pitchFamily="34" charset="0"/>
                        </a:rPr>
                        <a:t>Entrepreneurship (ENP)</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1683471776"/>
                  </a:ext>
                </a:extLst>
              </a:tr>
              <a:tr h="116984">
                <a:tc>
                  <a:txBody>
                    <a:bodyPr/>
                    <a:lstStyle/>
                    <a:p>
                      <a:pPr algn="ctr" fontAlgn="ctr"/>
                      <a:r>
                        <a:rPr lang="en-US" sz="800" b="0" i="0" u="none" strike="noStrike" dirty="0">
                          <a:solidFill>
                            <a:srgbClr val="333333"/>
                          </a:solidFill>
                          <a:effectLst/>
                          <a:latin typeface="Calibri" panose="020F0502020204030204" pitchFamily="34" charset="0"/>
                        </a:rPr>
                        <a:t>Automotive Service Technology (ASE)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dirty="0">
                          <a:solidFill>
                            <a:schemeClr val="bg1"/>
                          </a:solidFill>
                          <a:effectLst/>
                          <a:latin typeface="Calibri" panose="020F0502020204030204" pitchFamily="34" charset="0"/>
                        </a:rPr>
                        <a:t>Political Science (POS)</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2965392472"/>
                  </a:ext>
                </a:extLst>
              </a:tr>
              <a:tr h="116984">
                <a:tc>
                  <a:txBody>
                    <a:bodyPr/>
                    <a:lstStyle/>
                    <a:p>
                      <a:pPr algn="ctr" fontAlgn="ctr"/>
                      <a:r>
                        <a:rPr lang="en-US" sz="800" b="0" i="0" u="none" strike="noStrike" dirty="0" err="1">
                          <a:solidFill>
                            <a:srgbClr val="333333"/>
                          </a:solidFill>
                          <a:effectLst/>
                          <a:latin typeface="Calibri" panose="020F0502020204030204" pitchFamily="34" charset="0"/>
                        </a:rPr>
                        <a:t>Carpenty</a:t>
                      </a:r>
                      <a:r>
                        <a:rPr lang="en-US" sz="800" b="0" i="0" u="none" strike="noStrike" dirty="0">
                          <a:solidFill>
                            <a:srgbClr val="333333"/>
                          </a:solidFill>
                          <a:effectLst/>
                          <a:latin typeface="Calibri" panose="020F0502020204030204" pitchFamily="34" charset="0"/>
                        </a:rPr>
                        <a:t> (CAR)</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dirty="0">
                          <a:solidFill>
                            <a:schemeClr val="bg1"/>
                          </a:solidFill>
                          <a:effectLst/>
                          <a:latin typeface="Calibri" panose="020F0502020204030204" pitchFamily="34" charset="0"/>
                        </a:rPr>
                        <a:t>Psychology (PSY)</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3255529434"/>
                  </a:ext>
                </a:extLst>
              </a:tr>
              <a:tr h="116984">
                <a:tc>
                  <a:txBody>
                    <a:bodyPr/>
                    <a:lstStyle/>
                    <a:p>
                      <a:pPr algn="ctr" fontAlgn="ctr"/>
                      <a:r>
                        <a:rPr lang="en-US" sz="800" b="0" i="0" u="none" strike="noStrike" dirty="0">
                          <a:solidFill>
                            <a:srgbClr val="333333"/>
                          </a:solidFill>
                          <a:effectLst/>
                          <a:latin typeface="Calibri" panose="020F0502020204030204" pitchFamily="34" charset="0"/>
                        </a:rPr>
                        <a:t>Computer Aided Drafting (CAD)</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dirty="0">
                          <a:solidFill>
                            <a:schemeClr val="bg1"/>
                          </a:solidFill>
                          <a:effectLst/>
                          <a:latin typeface="Calibri" panose="020F0502020204030204" pitchFamily="34" charset="0"/>
                        </a:rPr>
                        <a:t>Social Work (SWK)</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2822726212"/>
                  </a:ext>
                </a:extLst>
              </a:tr>
              <a:tr h="116984">
                <a:tc>
                  <a:txBody>
                    <a:bodyPr/>
                    <a:lstStyle/>
                    <a:p>
                      <a:pPr algn="ctr" fontAlgn="ctr"/>
                      <a:r>
                        <a:rPr lang="en-US" sz="800" b="0" i="0" u="none" strike="noStrike" dirty="0">
                          <a:solidFill>
                            <a:srgbClr val="333333"/>
                          </a:solidFill>
                          <a:effectLst/>
                          <a:latin typeface="Calibri" panose="020F0502020204030204" pitchFamily="34" charset="0"/>
                        </a:rPr>
                        <a:t>Construction Technology (CON)</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dirty="0">
                          <a:solidFill>
                            <a:schemeClr val="bg1"/>
                          </a:solidFill>
                          <a:effectLst/>
                          <a:latin typeface="Calibri" panose="020F0502020204030204" pitchFamily="34" charset="0"/>
                        </a:rPr>
                        <a:t>Sociology (SOC)</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461319805"/>
                  </a:ext>
                </a:extLst>
              </a:tr>
              <a:tr h="116984">
                <a:tc>
                  <a:txBody>
                    <a:bodyPr/>
                    <a:lstStyle/>
                    <a:p>
                      <a:pPr algn="ctr" fontAlgn="ctr"/>
                      <a:r>
                        <a:rPr lang="en-US" sz="800" b="0" i="0" u="none" strike="noStrike" dirty="0">
                          <a:solidFill>
                            <a:srgbClr val="333333"/>
                          </a:solidFill>
                          <a:effectLst/>
                          <a:latin typeface="Calibri" panose="020F0502020204030204" pitchFamily="34" charset="0"/>
                        </a:rPr>
                        <a:t>Diesel Power Mechanics (DPM)</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dirty="0">
                          <a:solidFill>
                            <a:schemeClr val="bg1"/>
                          </a:solidFill>
                          <a:effectLst/>
                          <a:latin typeface="Calibri" panose="020F0502020204030204" pitchFamily="34" charset="0"/>
                        </a:rPr>
                        <a:t>Women and Gender Studies (WST)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3483551930"/>
                  </a:ext>
                </a:extLst>
              </a:tr>
              <a:tr h="116984">
                <a:tc>
                  <a:txBody>
                    <a:bodyPr/>
                    <a:lstStyle/>
                    <a:p>
                      <a:pPr algn="ctr" fontAlgn="ctr"/>
                      <a:r>
                        <a:rPr lang="en-US" sz="800" b="0" i="0" u="none" strike="noStrike" dirty="0">
                          <a:solidFill>
                            <a:srgbClr val="333333"/>
                          </a:solidFill>
                          <a:effectLst/>
                          <a:latin typeface="Calibri" panose="020F0502020204030204" pitchFamily="34" charset="0"/>
                        </a:rPr>
                        <a:t>Electricity Industrial Commercial (EIC)</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1191135900"/>
                  </a:ext>
                </a:extLst>
              </a:tr>
              <a:tr h="116984">
                <a:tc>
                  <a:txBody>
                    <a:bodyPr/>
                    <a:lstStyle/>
                    <a:p>
                      <a:pPr algn="ctr" fontAlgn="ctr"/>
                      <a:r>
                        <a:rPr lang="en-US" sz="800" b="0" i="0" u="none" strike="noStrike" dirty="0">
                          <a:solidFill>
                            <a:srgbClr val="333333"/>
                          </a:solidFill>
                          <a:effectLst/>
                          <a:latin typeface="Calibri" panose="020F0502020204030204" pitchFamily="34" charset="0"/>
                        </a:rPr>
                        <a:t>Electronics (ELT)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dirty="0">
                          <a:solidFill>
                            <a:srgbClr val="333333"/>
                          </a:solidFill>
                          <a:effectLst/>
                          <a:latin typeface="Calibri" panose="020F0502020204030204" pitchFamily="34" charset="0"/>
                        </a:rPr>
                        <a:t>Advancing Academic Achievement (AAA)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endParaRPr lang="en-US" sz="800" b="0" i="0" u="none" strike="noStrike">
                        <a:solidFill>
                          <a:srgbClr val="333333"/>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2295377267"/>
                  </a:ext>
                </a:extLst>
              </a:tr>
              <a:tr h="116984">
                <a:tc>
                  <a:txBody>
                    <a:bodyPr/>
                    <a:lstStyle/>
                    <a:p>
                      <a:pPr algn="ctr" fontAlgn="ctr"/>
                      <a:r>
                        <a:rPr lang="en-US" sz="800" b="0" i="0" u="none" strike="noStrike" dirty="0">
                          <a:solidFill>
                            <a:srgbClr val="333333"/>
                          </a:solidFill>
                          <a:effectLst/>
                          <a:latin typeface="Calibri" panose="020F0502020204030204" pitchFamily="34" charset="0"/>
                        </a:rPr>
                        <a:t>Engineering Technology (EGT) </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333333"/>
                          </a:solidFill>
                          <a:effectLst/>
                          <a:latin typeface="Calibri" panose="020F0502020204030204" pitchFamily="34" charset="0"/>
                        </a:rPr>
                        <a:t>English (ENG)</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5572" marR="5572" marT="55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572" marR="5572" marT="5572" marB="0" anchor="b">
                    <a:lnL>
                      <a:noFill/>
                    </a:lnL>
                    <a:lnR>
                      <a:noFill/>
                    </a:lnR>
                    <a:lnT>
                      <a:noFill/>
                    </a:lnT>
                    <a:lnB>
                      <a:noFill/>
                    </a:lnB>
                  </a:tcPr>
                </a:tc>
                <a:extLst>
                  <a:ext uri="{0D108BD9-81ED-4DB2-BD59-A6C34878D82A}">
                    <a16:rowId xmlns:a16="http://schemas.microsoft.com/office/drawing/2014/main" val="2291705617"/>
                  </a:ext>
                </a:extLst>
              </a:tr>
              <a:tr h="116984">
                <a:tc>
                  <a:txBody>
                    <a:bodyPr/>
                    <a:lstStyle/>
                    <a:p>
                      <a:pPr algn="ctr" fontAlgn="ctr"/>
                      <a:r>
                        <a:rPr lang="en-US" sz="800" b="0" i="0" u="none" strike="noStrike">
                          <a:solidFill>
                            <a:srgbClr val="333333"/>
                          </a:solidFill>
                          <a:effectLst/>
                          <a:latin typeface="Calibri" panose="020F0502020204030204" pitchFamily="34" charset="0"/>
                        </a:rPr>
                        <a:t>Heating and Air Conditioning (HVA)</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333333"/>
                          </a:solidFill>
                          <a:effectLst/>
                          <a:latin typeface="Calibri" panose="020F0502020204030204" pitchFamily="34" charset="0"/>
                        </a:rPr>
                        <a:t>English as a Second Language (ESL)</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endParaRPr lang="en-US" sz="800" b="0" i="0" u="none" strike="noStrike">
                        <a:solidFill>
                          <a:srgbClr val="333333"/>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82130521"/>
                  </a:ext>
                </a:extLst>
              </a:tr>
              <a:tr h="116984">
                <a:tc>
                  <a:txBody>
                    <a:bodyPr/>
                    <a:lstStyle/>
                    <a:p>
                      <a:pPr algn="ctr" fontAlgn="ctr"/>
                      <a:r>
                        <a:rPr lang="en-US" sz="800" b="0" i="0" u="none" strike="noStrike" dirty="0">
                          <a:solidFill>
                            <a:srgbClr val="333333"/>
                          </a:solidFill>
                          <a:effectLst/>
                          <a:latin typeface="Calibri" panose="020F0502020204030204" pitchFamily="34" charset="0"/>
                        </a:rPr>
                        <a:t>Machining (MAC)</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333333"/>
                          </a:solidFill>
                          <a:effectLst/>
                          <a:latin typeface="Calibri" panose="020F0502020204030204" pitchFamily="34" charset="0"/>
                        </a:rPr>
                        <a:t>Journalism (JOU)</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endParaRPr lang="en-US" sz="800" b="0" i="0" u="none" strike="noStrike">
                        <a:solidFill>
                          <a:srgbClr val="333333"/>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3994517169"/>
                  </a:ext>
                </a:extLst>
              </a:tr>
              <a:tr h="116984">
                <a:tc>
                  <a:txBody>
                    <a:bodyPr/>
                    <a:lstStyle/>
                    <a:p>
                      <a:pPr algn="ctr" fontAlgn="ctr"/>
                      <a:r>
                        <a:rPr lang="en-US" sz="800" b="0" i="0" u="none" strike="noStrike" dirty="0">
                          <a:solidFill>
                            <a:srgbClr val="333333"/>
                          </a:solidFill>
                          <a:effectLst/>
                          <a:latin typeface="Calibri" panose="020F0502020204030204" pitchFamily="34" charset="0"/>
                        </a:rPr>
                        <a:t>Manufacturing Technology (MTE)</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333333"/>
                          </a:solidFill>
                          <a:effectLst/>
                          <a:latin typeface="Calibri" panose="020F0502020204030204" pitchFamily="34" charset="0"/>
                        </a:rPr>
                        <a:t>Literature (LIT)</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endParaRPr lang="en-US" sz="800" b="0" i="0" u="none" strike="noStrike">
                        <a:solidFill>
                          <a:srgbClr val="333333"/>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3423718541"/>
                  </a:ext>
                </a:extLst>
              </a:tr>
              <a:tr h="116984">
                <a:tc>
                  <a:txBody>
                    <a:bodyPr/>
                    <a:lstStyle/>
                    <a:p>
                      <a:pPr algn="ctr" fontAlgn="ctr"/>
                      <a:r>
                        <a:rPr lang="en-US" sz="800" b="0" i="0" u="none" strike="noStrike" dirty="0">
                          <a:solidFill>
                            <a:srgbClr val="333333"/>
                          </a:solidFill>
                          <a:effectLst/>
                          <a:latin typeface="Calibri" panose="020F0502020204030204" pitchFamily="34" charset="0"/>
                        </a:rPr>
                        <a:t>Occupational Safety Technician (OSH)</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2363510093"/>
                  </a:ext>
                </a:extLst>
              </a:tr>
              <a:tr h="116984">
                <a:tc>
                  <a:txBody>
                    <a:bodyPr/>
                    <a:lstStyle/>
                    <a:p>
                      <a:pPr algn="ctr" fontAlgn="ctr"/>
                      <a:r>
                        <a:rPr lang="en-US" sz="800" b="0" i="0" u="none" strike="noStrike" dirty="0">
                          <a:solidFill>
                            <a:srgbClr val="333333"/>
                          </a:solidFill>
                          <a:effectLst/>
                          <a:latin typeface="Calibri" panose="020F0502020204030204" pitchFamily="34" charset="0"/>
                        </a:rPr>
                        <a:t>Plumbing (PLU)</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3145245151"/>
                  </a:ext>
                </a:extLst>
              </a:tr>
              <a:tr h="116984">
                <a:tc>
                  <a:txBody>
                    <a:bodyPr/>
                    <a:lstStyle/>
                    <a:p>
                      <a:pPr algn="ctr" fontAlgn="ctr"/>
                      <a:r>
                        <a:rPr lang="en-US" sz="800" b="0" i="0" u="none" strike="noStrike" dirty="0">
                          <a:solidFill>
                            <a:srgbClr val="333333"/>
                          </a:solidFill>
                          <a:effectLst/>
                          <a:latin typeface="Calibri" panose="020F0502020204030204" pitchFamily="34" charset="0"/>
                        </a:rPr>
                        <a:t>Welding (WEL)</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4161807531"/>
                  </a:ext>
                </a:extLst>
              </a:tr>
              <a:tr h="112103">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2323998808"/>
                  </a:ext>
                </a:extLst>
              </a:tr>
              <a:tr h="116984">
                <a:tc>
                  <a:txBody>
                    <a:bodyPr/>
                    <a:lstStyle/>
                    <a:p>
                      <a:pPr algn="ctr" fontAlgn="ctr"/>
                      <a:r>
                        <a:rPr lang="en-US" sz="800" b="0" i="0" u="none" strike="noStrike" dirty="0">
                          <a:solidFill>
                            <a:srgbClr val="333333"/>
                          </a:solidFill>
                          <a:effectLst/>
                          <a:latin typeface="Calibri" panose="020F0502020204030204" pitchFamily="34" charset="0"/>
                        </a:rPr>
                        <a:t>Engineering (EGG)</a:t>
                      </a:r>
                    </a:p>
                  </a:txBody>
                  <a:tcPr marL="5572" marR="5572" marT="5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5572" marR="5572" marT="5572" marB="0" anchor="ctr">
                    <a:lnL>
                      <a:noFill/>
                    </a:lnL>
                    <a:lnR>
                      <a:noFill/>
                    </a:lnR>
                    <a:lnT>
                      <a:noFill/>
                    </a:lnT>
                    <a:lnB>
                      <a:noFill/>
                    </a:lnB>
                  </a:tcPr>
                </a:tc>
                <a:extLst>
                  <a:ext uri="{0D108BD9-81ED-4DB2-BD59-A6C34878D82A}">
                    <a16:rowId xmlns:a16="http://schemas.microsoft.com/office/drawing/2014/main" val="636379252"/>
                  </a:ext>
                </a:extLst>
              </a:tr>
            </a:tbl>
          </a:graphicData>
        </a:graphic>
      </p:graphicFrame>
    </p:spTree>
    <p:extLst>
      <p:ext uri="{BB962C8B-B14F-4D97-AF65-F5344CB8AC3E}">
        <p14:creationId xmlns:p14="http://schemas.microsoft.com/office/powerpoint/2010/main" val="322313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815A0F-C727-D594-C548-44129D561886}"/>
              </a:ext>
            </a:extLst>
          </p:cNvPr>
          <p:cNvSpPr>
            <a:spLocks noGrp="1"/>
          </p:cNvSpPr>
          <p:nvPr>
            <p:ph sz="half" idx="1"/>
          </p:nvPr>
        </p:nvSpPr>
        <p:spPr>
          <a:xfrm>
            <a:off x="712694" y="1678548"/>
            <a:ext cx="5181600" cy="4351338"/>
          </a:xfrm>
        </p:spPr>
        <p:txBody>
          <a:bodyPr>
            <a:normAutofit/>
          </a:bodyPr>
          <a:lstStyle/>
          <a:p>
            <a:pPr algn="l">
              <a:buFont typeface="Arial" panose="020B0604020202020204" pitchFamily="34" charset="0"/>
              <a:buChar char="•"/>
            </a:pPr>
            <a:r>
              <a:rPr lang="en-US" sz="1800" b="0" i="0" dirty="0">
                <a:effectLst/>
                <a:latin typeface="+mn-lt"/>
              </a:rPr>
              <a:t>Draft plan distributed in mid-October</a:t>
            </a:r>
          </a:p>
          <a:p>
            <a:pPr algn="l">
              <a:buFont typeface="Arial" panose="020B0604020202020204" pitchFamily="34" charset="0"/>
              <a:buChar char="•"/>
            </a:pPr>
            <a:r>
              <a:rPr lang="en-US" sz="1800" b="0" i="0" dirty="0">
                <a:effectLst/>
                <a:latin typeface="+mn-lt"/>
              </a:rPr>
              <a:t>We had six listening sessions with faculty/instructors, staff and the SGA to gather feedback.</a:t>
            </a:r>
          </a:p>
          <a:p>
            <a:pPr algn="l">
              <a:buFont typeface="Arial" panose="020B0604020202020204" pitchFamily="34" charset="0"/>
              <a:buChar char="•"/>
            </a:pPr>
            <a:r>
              <a:rPr lang="en-US" sz="1800" b="0" i="0" dirty="0">
                <a:effectLst/>
                <a:latin typeface="+mn-lt"/>
              </a:rPr>
              <a:t>Based on that feedback, revised the plan. The revised plan will be published next week.</a:t>
            </a:r>
          </a:p>
          <a:p>
            <a:pPr algn="l">
              <a:buFont typeface="Arial" panose="020B0604020202020204" pitchFamily="34" charset="0"/>
              <a:buChar char="•"/>
            </a:pPr>
            <a:r>
              <a:rPr lang="en-US" sz="1800" b="0" i="0" dirty="0">
                <a:effectLst/>
                <a:latin typeface="+mn-lt"/>
              </a:rPr>
              <a:t>As with the last strategic plan, we will begin a focus goal process. Focus Goal task force will be assembled to determine the first focus goals, and new working groups will be formed for those goals. That work will start this spring.</a:t>
            </a:r>
          </a:p>
        </p:txBody>
      </p:sp>
      <p:sp>
        <p:nvSpPr>
          <p:cNvPr id="3" name="Content Placeholder 2">
            <a:extLst>
              <a:ext uri="{FF2B5EF4-FFF2-40B4-BE49-F238E27FC236}">
                <a16:creationId xmlns:a16="http://schemas.microsoft.com/office/drawing/2014/main" id="{C9F48F38-3CA5-BFE1-8B97-EEB292D00F3C}"/>
              </a:ext>
            </a:extLst>
          </p:cNvPr>
          <p:cNvSpPr>
            <a:spLocks noGrp="1"/>
          </p:cNvSpPr>
          <p:nvPr>
            <p:ph sz="half" idx="2"/>
          </p:nvPr>
        </p:nvSpPr>
        <p:spPr>
          <a:xfrm>
            <a:off x="6172200" y="1678548"/>
            <a:ext cx="5181600" cy="4351338"/>
          </a:xfrm>
        </p:spPr>
        <p:txBody>
          <a:bodyPr/>
          <a:lstStyle/>
          <a:p>
            <a:pPr marL="0" indent="0">
              <a:buNone/>
            </a:pPr>
            <a:r>
              <a:rPr lang="en-US" b="1" i="1" dirty="0">
                <a:solidFill>
                  <a:schemeClr val="accent4"/>
                </a:solidFill>
              </a:rPr>
              <a:t>Strategic Plan in Broad Strokes</a:t>
            </a:r>
          </a:p>
          <a:p>
            <a:pPr marL="457200" indent="-457200">
              <a:buFont typeface="+mj-lt"/>
              <a:buAutoNum type="arabicPeriod"/>
            </a:pPr>
            <a:r>
              <a:rPr lang="en-US" sz="1800" b="0" i="0" dirty="0">
                <a:effectLst/>
                <a:latin typeface="+mn-lt"/>
              </a:rPr>
              <a:t>First Year Experience</a:t>
            </a:r>
          </a:p>
          <a:p>
            <a:pPr marL="457200" indent="-457200">
              <a:buFont typeface="+mj-lt"/>
              <a:buAutoNum type="arabicPeriod"/>
            </a:pPr>
            <a:r>
              <a:rPr lang="en-US" sz="1800" b="0" i="0" dirty="0">
                <a:effectLst/>
                <a:latin typeface="+mn-lt"/>
              </a:rPr>
              <a:t>Workforce Development/Adult Learners</a:t>
            </a:r>
          </a:p>
          <a:p>
            <a:pPr marL="457200" indent="-457200">
              <a:buFont typeface="+mj-lt"/>
              <a:buAutoNum type="arabicPeriod"/>
            </a:pPr>
            <a:r>
              <a:rPr lang="en-US" sz="1800" b="0" i="0" dirty="0">
                <a:effectLst/>
                <a:latin typeface="+mn-lt"/>
              </a:rPr>
              <a:t>E&amp;I</a:t>
            </a:r>
          </a:p>
          <a:p>
            <a:pPr marL="457200" indent="-457200">
              <a:buFont typeface="+mj-lt"/>
              <a:buAutoNum type="arabicPeriod"/>
            </a:pPr>
            <a:r>
              <a:rPr lang="en-US" sz="1800" b="0" i="0" dirty="0">
                <a:effectLst/>
                <a:latin typeface="+mn-lt"/>
              </a:rPr>
              <a:t>Thriving and Energizing Employee Environment</a:t>
            </a:r>
            <a:endParaRPr lang="en-US" sz="1800" b="1" i="1" dirty="0">
              <a:latin typeface="+mn-lt"/>
            </a:endParaRPr>
          </a:p>
        </p:txBody>
      </p:sp>
      <p:sp>
        <p:nvSpPr>
          <p:cNvPr id="4" name="Title 3">
            <a:extLst>
              <a:ext uri="{FF2B5EF4-FFF2-40B4-BE49-F238E27FC236}">
                <a16:creationId xmlns:a16="http://schemas.microsoft.com/office/drawing/2014/main" id="{DB848B41-6734-0ABD-1D29-E49CF247A5D4}"/>
              </a:ext>
            </a:extLst>
          </p:cNvPr>
          <p:cNvSpPr>
            <a:spLocks noGrp="1"/>
          </p:cNvSpPr>
          <p:nvPr>
            <p:ph type="title"/>
          </p:nvPr>
        </p:nvSpPr>
        <p:spPr/>
        <p:txBody>
          <a:bodyPr/>
          <a:lstStyle/>
          <a:p>
            <a:r>
              <a:rPr lang="en-US" dirty="0"/>
              <a:t>Strategic Plan Update</a:t>
            </a:r>
          </a:p>
        </p:txBody>
      </p:sp>
    </p:spTree>
    <p:extLst>
      <p:ext uri="{BB962C8B-B14F-4D97-AF65-F5344CB8AC3E}">
        <p14:creationId xmlns:p14="http://schemas.microsoft.com/office/powerpoint/2010/main" val="59934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92A83E4-C38E-1D81-46C5-20FB858E1E37}"/>
              </a:ext>
            </a:extLst>
          </p:cNvPr>
          <p:cNvPicPr>
            <a:picLocks noChangeAspect="1"/>
          </p:cNvPicPr>
          <p:nvPr/>
        </p:nvPicPr>
        <p:blipFill>
          <a:blip r:embed="rId2"/>
          <a:stretch>
            <a:fillRect/>
          </a:stretch>
        </p:blipFill>
        <p:spPr>
          <a:xfrm rot="9825924">
            <a:off x="12617" y="654436"/>
            <a:ext cx="5444428" cy="5347495"/>
          </a:xfrm>
          <a:prstGeom prst="rect">
            <a:avLst/>
          </a:prstGeom>
        </p:spPr>
      </p:pic>
      <p:sp>
        <p:nvSpPr>
          <p:cNvPr id="4" name="TextBox 3">
            <a:extLst>
              <a:ext uri="{FF2B5EF4-FFF2-40B4-BE49-F238E27FC236}">
                <a16:creationId xmlns:a16="http://schemas.microsoft.com/office/drawing/2014/main" id="{8C832800-A607-A890-3139-7F5EC833A4C9}"/>
              </a:ext>
            </a:extLst>
          </p:cNvPr>
          <p:cNvSpPr txBox="1"/>
          <p:nvPr/>
        </p:nvSpPr>
        <p:spPr>
          <a:xfrm>
            <a:off x="5696417" y="3304432"/>
            <a:ext cx="5006898" cy="1569660"/>
          </a:xfrm>
          <a:prstGeom prst="rect">
            <a:avLst/>
          </a:prstGeom>
          <a:noFill/>
        </p:spPr>
        <p:txBody>
          <a:bodyPr wrap="square" rtlCol="0">
            <a:spAutoFit/>
          </a:bodyPr>
          <a:lstStyle/>
          <a:p>
            <a:pPr algn="l"/>
            <a:r>
              <a:rPr lang="en-US" sz="2400" b="0" i="0" dirty="0">
                <a:effectLst/>
              </a:rPr>
              <a:t>Plans to Extend and Expand</a:t>
            </a:r>
          </a:p>
          <a:p>
            <a:pPr algn="l">
              <a:buFont typeface="Arial" panose="020B0604020202020204" pitchFamily="34" charset="0"/>
              <a:buChar char="•"/>
            </a:pPr>
            <a:r>
              <a:rPr lang="en-US" sz="2400" b="0" i="0" dirty="0">
                <a:effectLst/>
              </a:rPr>
              <a:t> D2 extension</a:t>
            </a:r>
          </a:p>
          <a:p>
            <a:pPr algn="l">
              <a:buFont typeface="Arial" panose="020B0604020202020204" pitchFamily="34" charset="0"/>
              <a:buChar char="•"/>
            </a:pPr>
            <a:r>
              <a:rPr lang="en-US" sz="2400" b="0" i="0" dirty="0">
                <a:effectLst/>
              </a:rPr>
              <a:t> Michell High School</a:t>
            </a:r>
          </a:p>
          <a:p>
            <a:pPr algn="l">
              <a:buFont typeface="Arial" panose="020B0604020202020204" pitchFamily="34" charset="0"/>
              <a:buChar char="•"/>
            </a:pPr>
            <a:r>
              <a:rPr lang="en-US" sz="2400" b="0" i="0" dirty="0">
                <a:effectLst/>
              </a:rPr>
              <a:t> What's next?</a:t>
            </a:r>
          </a:p>
        </p:txBody>
      </p:sp>
      <p:pic>
        <p:nvPicPr>
          <p:cNvPr id="6" name="Picture 5">
            <a:extLst>
              <a:ext uri="{FF2B5EF4-FFF2-40B4-BE49-F238E27FC236}">
                <a16:creationId xmlns:a16="http://schemas.microsoft.com/office/drawing/2014/main" id="{EB89E621-CF13-D23A-33D7-1C67D0C7A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893" y="1447168"/>
            <a:ext cx="2924313" cy="3899084"/>
          </a:xfrm>
          <a:prstGeom prst="rect">
            <a:avLst/>
          </a:prstGeom>
        </p:spPr>
      </p:pic>
      <p:pic>
        <p:nvPicPr>
          <p:cNvPr id="8" name="Picture 7">
            <a:extLst>
              <a:ext uri="{FF2B5EF4-FFF2-40B4-BE49-F238E27FC236}">
                <a16:creationId xmlns:a16="http://schemas.microsoft.com/office/drawing/2014/main" id="{C29104F9-9445-D013-11E1-647A3EA79434}"/>
              </a:ext>
            </a:extLst>
          </p:cNvPr>
          <p:cNvPicPr>
            <a:picLocks noChangeAspect="1"/>
          </p:cNvPicPr>
          <p:nvPr/>
        </p:nvPicPr>
        <p:blipFill>
          <a:blip r:embed="rId4"/>
          <a:stretch>
            <a:fillRect/>
          </a:stretch>
        </p:blipFill>
        <p:spPr>
          <a:xfrm>
            <a:off x="6190320" y="661806"/>
            <a:ext cx="4019092" cy="2352259"/>
          </a:xfrm>
          <a:prstGeom prst="rect">
            <a:avLst/>
          </a:prstGeom>
        </p:spPr>
      </p:pic>
    </p:spTree>
    <p:extLst>
      <p:ext uri="{BB962C8B-B14F-4D97-AF65-F5344CB8AC3E}">
        <p14:creationId xmlns:p14="http://schemas.microsoft.com/office/powerpoint/2010/main" val="310380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48990A-C717-EE3E-D952-130DF0CD5243}"/>
              </a:ext>
            </a:extLst>
          </p:cNvPr>
          <p:cNvSpPr/>
          <p:nvPr/>
        </p:nvSpPr>
        <p:spPr>
          <a:xfrm>
            <a:off x="0" y="0"/>
            <a:ext cx="12192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6" name="Picture 5">
            <a:extLst>
              <a:ext uri="{FF2B5EF4-FFF2-40B4-BE49-F238E27FC236}">
                <a16:creationId xmlns:a16="http://schemas.microsoft.com/office/drawing/2014/main" id="{E3C60771-0BBC-75EB-DB19-D1668B3E54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6749985" cy="3796867"/>
          </a:xfrm>
          <a:prstGeom prst="rect">
            <a:avLst/>
          </a:prstGeom>
        </p:spPr>
      </p:pic>
      <p:sp>
        <p:nvSpPr>
          <p:cNvPr id="8" name="TextBox 7">
            <a:extLst>
              <a:ext uri="{FF2B5EF4-FFF2-40B4-BE49-F238E27FC236}">
                <a16:creationId xmlns:a16="http://schemas.microsoft.com/office/drawing/2014/main" id="{2D100949-0980-BB21-78F3-5A971A1F3C45}"/>
              </a:ext>
            </a:extLst>
          </p:cNvPr>
          <p:cNvSpPr txBox="1"/>
          <p:nvPr/>
        </p:nvSpPr>
        <p:spPr>
          <a:xfrm>
            <a:off x="7078313" y="2807030"/>
            <a:ext cx="4785360" cy="1200329"/>
          </a:xfrm>
          <a:prstGeom prst="rect">
            <a:avLst/>
          </a:prstGeom>
          <a:noFill/>
        </p:spPr>
        <p:txBody>
          <a:bodyPr wrap="square" rtlCol="0">
            <a:spAutoFit/>
          </a:bodyPr>
          <a:lstStyle/>
          <a:p>
            <a:pPr algn="ctr"/>
            <a:r>
              <a:rPr lang="en-US" sz="3600" b="1" dirty="0"/>
              <a:t>FIRST RESPONDER</a:t>
            </a:r>
          </a:p>
          <a:p>
            <a:pPr algn="ctr"/>
            <a:r>
              <a:rPr lang="en-US" sz="3600" b="1" dirty="0"/>
              <a:t>TRAINING COMPLEX</a:t>
            </a:r>
          </a:p>
        </p:txBody>
      </p:sp>
      <p:pic>
        <p:nvPicPr>
          <p:cNvPr id="9" name="Picture 8">
            <a:extLst>
              <a:ext uri="{FF2B5EF4-FFF2-40B4-BE49-F238E27FC236}">
                <a16:creationId xmlns:a16="http://schemas.microsoft.com/office/drawing/2014/main" id="{8EC2E113-62C9-C0D0-6136-882CB7FB4D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5556" b="45556"/>
          <a:stretch/>
        </p:blipFill>
        <p:spPr>
          <a:xfrm>
            <a:off x="5334001" y="6268721"/>
            <a:ext cx="6858000" cy="609600"/>
          </a:xfrm>
          <a:prstGeom prst="rect">
            <a:avLst/>
          </a:prstGeom>
        </p:spPr>
      </p:pic>
      <p:sp>
        <p:nvSpPr>
          <p:cNvPr id="10" name="Rectangle 9">
            <a:extLst>
              <a:ext uri="{FF2B5EF4-FFF2-40B4-BE49-F238E27FC236}">
                <a16:creationId xmlns:a16="http://schemas.microsoft.com/office/drawing/2014/main" id="{DA4EC37B-D573-B544-7DB0-9FA87C218BE5}"/>
              </a:ext>
            </a:extLst>
          </p:cNvPr>
          <p:cNvSpPr/>
          <p:nvPr/>
        </p:nvSpPr>
        <p:spPr>
          <a:xfrm>
            <a:off x="6629401" y="6153913"/>
            <a:ext cx="5562600" cy="192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E61D7C-5D97-2A20-8AC5-36772E73CE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061133"/>
            <a:ext cx="6749985" cy="3796867"/>
          </a:xfrm>
          <a:prstGeom prst="rect">
            <a:avLst/>
          </a:prstGeom>
        </p:spPr>
      </p:pic>
    </p:spTree>
    <p:extLst>
      <p:ext uri="{BB962C8B-B14F-4D97-AF65-F5344CB8AC3E}">
        <p14:creationId xmlns:p14="http://schemas.microsoft.com/office/powerpoint/2010/main" val="66503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DC16F9-E519-7C1B-3AB9-4E742966B5E8}"/>
              </a:ext>
            </a:extLst>
          </p:cNvPr>
          <p:cNvGrpSpPr/>
          <p:nvPr/>
        </p:nvGrpSpPr>
        <p:grpSpPr>
          <a:xfrm>
            <a:off x="2438713" y="471181"/>
            <a:ext cx="7554097" cy="1073329"/>
            <a:chOff x="823784" y="1054443"/>
            <a:chExt cx="7554097" cy="1073329"/>
          </a:xfrm>
        </p:grpSpPr>
        <p:cxnSp>
          <p:nvCxnSpPr>
            <p:cNvPr id="3" name="Straight Connector 2">
              <a:extLst>
                <a:ext uri="{FF2B5EF4-FFF2-40B4-BE49-F238E27FC236}">
                  <a16:creationId xmlns:a16="http://schemas.microsoft.com/office/drawing/2014/main" id="{2B597AE0-DE53-87FC-97A4-963967591A32}"/>
                </a:ext>
              </a:extLst>
            </p:cNvPr>
            <p:cNvCxnSpPr>
              <a:cxnSpLocks/>
            </p:cNvCxnSpPr>
            <p:nvPr/>
          </p:nvCxnSpPr>
          <p:spPr>
            <a:xfrm>
              <a:off x="823784" y="1462216"/>
              <a:ext cx="755409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AF02BBD-D34A-DF2B-07B9-2103FA9B7D8C}"/>
                </a:ext>
              </a:extLst>
            </p:cNvPr>
            <p:cNvGrpSpPr/>
            <p:nvPr/>
          </p:nvGrpSpPr>
          <p:grpSpPr>
            <a:xfrm>
              <a:off x="4193059" y="1054443"/>
              <a:ext cx="815546" cy="1073329"/>
              <a:chOff x="4085968" y="749643"/>
              <a:chExt cx="815546" cy="1073329"/>
            </a:xfrm>
          </p:grpSpPr>
          <p:sp>
            <p:nvSpPr>
              <p:cNvPr id="5" name="Oval 4">
                <a:extLst>
                  <a:ext uri="{FF2B5EF4-FFF2-40B4-BE49-F238E27FC236}">
                    <a16:creationId xmlns:a16="http://schemas.microsoft.com/office/drawing/2014/main" id="{DB1273E4-8F02-19EB-5CA8-4BA9A47C9744}"/>
                  </a:ext>
                </a:extLst>
              </p:cNvPr>
              <p:cNvSpPr/>
              <p:nvPr/>
            </p:nvSpPr>
            <p:spPr>
              <a:xfrm>
                <a:off x="4085968" y="749643"/>
                <a:ext cx="815546" cy="815546"/>
              </a:xfrm>
              <a:prstGeom prst="ellipse">
                <a:avLst/>
              </a:prstGeom>
              <a:solidFill>
                <a:srgbClr val="00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23D35A-F10F-90A6-9228-C8097F3A5145}"/>
                  </a:ext>
                </a:extLst>
              </p:cNvPr>
              <p:cNvSpPr txBox="1"/>
              <p:nvPr/>
            </p:nvSpPr>
            <p:spPr>
              <a:xfrm>
                <a:off x="4336842" y="807309"/>
                <a:ext cx="280846" cy="1015663"/>
              </a:xfrm>
              <a:prstGeom prst="rect">
                <a:avLst/>
              </a:prstGeom>
              <a:noFill/>
            </p:spPr>
            <p:txBody>
              <a:bodyPr wrap="square" rtlCol="0">
                <a:spAutoFit/>
              </a:bodyPr>
              <a:lstStyle/>
              <a:p>
                <a:pPr algn="ctr"/>
                <a:r>
                  <a:rPr lang="en-US" sz="6000" dirty="0">
                    <a:solidFill>
                      <a:schemeClr val="bg1"/>
                    </a:solidFill>
                  </a:rPr>
                  <a:t>“</a:t>
                </a:r>
              </a:p>
            </p:txBody>
          </p:sp>
        </p:grpSp>
      </p:grpSp>
      <p:sp>
        <p:nvSpPr>
          <p:cNvPr id="7" name="TextBox 6">
            <a:extLst>
              <a:ext uri="{FF2B5EF4-FFF2-40B4-BE49-F238E27FC236}">
                <a16:creationId xmlns:a16="http://schemas.microsoft.com/office/drawing/2014/main" id="{C28F3654-90D0-50C8-6736-6022C165127E}"/>
              </a:ext>
            </a:extLst>
          </p:cNvPr>
          <p:cNvSpPr txBox="1"/>
          <p:nvPr/>
        </p:nvSpPr>
        <p:spPr>
          <a:xfrm>
            <a:off x="433349" y="2033716"/>
            <a:ext cx="5374639" cy="3477875"/>
          </a:xfrm>
          <a:prstGeom prst="rect">
            <a:avLst/>
          </a:prstGeom>
          <a:noFill/>
        </p:spPr>
        <p:txBody>
          <a:bodyPr wrap="square" rtlCol="0">
            <a:spAutoFit/>
          </a:bodyPr>
          <a:lstStyle/>
          <a:p>
            <a:r>
              <a:rPr lang="en-US" sz="2000" b="0" i="0" dirty="0">
                <a:effectLst/>
              </a:rPr>
              <a:t>"As the Fire Chief of the Colorado Springs Fire Department, I would like to share our support for the proposed First-Responder Training Complex at  PPSC. Being the largest department in southern Colorado, we have over 600 employees and hire at least 60 new firefighters per year. This facility will be a valuable addition not only for meeting our needs as a department, but will also be a benefit to the City of Colorado Springs, and El Paso County, as well as, southern Colorado, as a whole.</a:t>
            </a:r>
            <a:endParaRPr lang="en-US" sz="2000" dirty="0"/>
          </a:p>
        </p:txBody>
      </p:sp>
      <p:sp>
        <p:nvSpPr>
          <p:cNvPr id="8" name="TextBox 7">
            <a:extLst>
              <a:ext uri="{FF2B5EF4-FFF2-40B4-BE49-F238E27FC236}">
                <a16:creationId xmlns:a16="http://schemas.microsoft.com/office/drawing/2014/main" id="{53C9DB6F-9124-6BE4-5A28-46D70BEA3D6E}"/>
              </a:ext>
            </a:extLst>
          </p:cNvPr>
          <p:cNvSpPr txBox="1"/>
          <p:nvPr/>
        </p:nvSpPr>
        <p:spPr>
          <a:xfrm>
            <a:off x="2124111" y="1425889"/>
            <a:ext cx="8183301" cy="400110"/>
          </a:xfrm>
          <a:prstGeom prst="rect">
            <a:avLst/>
          </a:prstGeom>
          <a:noFill/>
        </p:spPr>
        <p:txBody>
          <a:bodyPr wrap="square" rtlCol="0">
            <a:spAutoFit/>
          </a:bodyPr>
          <a:lstStyle/>
          <a:p>
            <a:pPr algn="ctr"/>
            <a:r>
              <a:rPr lang="en-US" sz="2000" b="1" i="1" dirty="0">
                <a:solidFill>
                  <a:srgbClr val="005663"/>
                </a:solidFill>
                <a:effectLst/>
              </a:rPr>
              <a:t>Colorado Springs Fire Chief Randolph Royal</a:t>
            </a:r>
            <a:endParaRPr lang="en-US" sz="2000" b="1" i="1" dirty="0">
              <a:solidFill>
                <a:srgbClr val="005663"/>
              </a:solidFill>
            </a:endParaRPr>
          </a:p>
        </p:txBody>
      </p:sp>
      <p:sp>
        <p:nvSpPr>
          <p:cNvPr id="9" name="TextBox 8">
            <a:extLst>
              <a:ext uri="{FF2B5EF4-FFF2-40B4-BE49-F238E27FC236}">
                <a16:creationId xmlns:a16="http://schemas.microsoft.com/office/drawing/2014/main" id="{C5B76D2A-AD80-40EA-C85C-8F9D62C1554C}"/>
              </a:ext>
            </a:extLst>
          </p:cNvPr>
          <p:cNvSpPr txBox="1"/>
          <p:nvPr/>
        </p:nvSpPr>
        <p:spPr>
          <a:xfrm>
            <a:off x="6522864" y="2033716"/>
            <a:ext cx="5374639" cy="2862322"/>
          </a:xfrm>
          <a:prstGeom prst="rect">
            <a:avLst/>
          </a:prstGeom>
          <a:noFill/>
        </p:spPr>
        <p:txBody>
          <a:bodyPr wrap="square" rtlCol="0">
            <a:spAutoFit/>
          </a:bodyPr>
          <a:lstStyle/>
          <a:p>
            <a:r>
              <a:rPr lang="en-US" sz="2000" b="0" i="0" dirty="0">
                <a:effectLst/>
              </a:rPr>
              <a:t>Within El Paso County alone, there are over 25 smaller fire departments and districts, that are constantly looking for new staff and volunteers. These smaller fire agencies don’t have the facilities and equipment to provide the needed training to their staff. This facility would greatly increase their capabilities, and would positively impact departments all across southern Colorado, helping both with recruitment and sustainability."</a:t>
            </a:r>
            <a:endParaRPr lang="en-US" sz="2000" dirty="0"/>
          </a:p>
        </p:txBody>
      </p:sp>
    </p:spTree>
    <p:extLst>
      <p:ext uri="{BB962C8B-B14F-4D97-AF65-F5344CB8AC3E}">
        <p14:creationId xmlns:p14="http://schemas.microsoft.com/office/powerpoint/2010/main" val="370843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1CD3FC-F972-07F3-4365-E661D97AAFB9}"/>
              </a:ext>
            </a:extLst>
          </p:cNvPr>
          <p:cNvSpPr txBox="1"/>
          <p:nvPr/>
        </p:nvSpPr>
        <p:spPr>
          <a:xfrm>
            <a:off x="430190" y="425430"/>
            <a:ext cx="11331615" cy="646331"/>
          </a:xfrm>
          <a:prstGeom prst="rect">
            <a:avLst/>
          </a:prstGeom>
          <a:noFill/>
        </p:spPr>
        <p:txBody>
          <a:bodyPr wrap="square" rtlCol="0">
            <a:spAutoFit/>
          </a:bodyPr>
          <a:lstStyle/>
          <a:p>
            <a:pPr algn="ctr"/>
            <a:r>
              <a:rPr lang="en-US" sz="3600" b="1" dirty="0"/>
              <a:t>Details About the First Responder Complex</a:t>
            </a:r>
          </a:p>
        </p:txBody>
      </p:sp>
      <p:sp>
        <p:nvSpPr>
          <p:cNvPr id="3" name="TextBox 2">
            <a:extLst>
              <a:ext uri="{FF2B5EF4-FFF2-40B4-BE49-F238E27FC236}">
                <a16:creationId xmlns:a16="http://schemas.microsoft.com/office/drawing/2014/main" id="{07AD33CA-D577-7B56-7426-760E0058FF43}"/>
              </a:ext>
            </a:extLst>
          </p:cNvPr>
          <p:cNvSpPr txBox="1"/>
          <p:nvPr/>
        </p:nvSpPr>
        <p:spPr>
          <a:xfrm>
            <a:off x="492369" y="1122937"/>
            <a:ext cx="11331615" cy="1569660"/>
          </a:xfrm>
          <a:prstGeom prst="rect">
            <a:avLst/>
          </a:prstGeom>
          <a:noFill/>
        </p:spPr>
        <p:txBody>
          <a:bodyPr wrap="square" rtlCol="0">
            <a:spAutoFit/>
          </a:bodyPr>
          <a:lstStyle/>
          <a:p>
            <a:pPr algn="ctr"/>
            <a:r>
              <a:rPr lang="en-US" sz="2400" dirty="0"/>
              <a:t>Serve over 1,000 students per year.</a:t>
            </a:r>
          </a:p>
          <a:p>
            <a:pPr algn="ctr"/>
            <a:endParaRPr lang="en-US" sz="2400" dirty="0"/>
          </a:p>
          <a:p>
            <a:pPr algn="ctr"/>
            <a:r>
              <a:rPr lang="en-US" sz="2400" b="0" i="0" u="none" strike="noStrike" dirty="0">
                <a:solidFill>
                  <a:srgbClr val="000000"/>
                </a:solidFill>
                <a:effectLst/>
                <a:latin typeface="Calibri" panose="020F0502020204030204" pitchFamily="34" charset="0"/>
              </a:rPr>
              <a:t>The numbers below represent how many students we serve now/ </a:t>
            </a:r>
            <a:br>
              <a:rPr lang="en-US" sz="2400" b="0" i="0" u="none" strike="noStrike"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and how many we’ll be able to serve with the new complex.</a:t>
            </a:r>
            <a:endParaRPr lang="en-US" sz="2400" dirty="0"/>
          </a:p>
        </p:txBody>
      </p:sp>
      <p:grpSp>
        <p:nvGrpSpPr>
          <p:cNvPr id="4" name="Group 3">
            <a:extLst>
              <a:ext uri="{FF2B5EF4-FFF2-40B4-BE49-F238E27FC236}">
                <a16:creationId xmlns:a16="http://schemas.microsoft.com/office/drawing/2014/main" id="{23E09DB6-2664-6C60-926D-701CD5477CF7}"/>
              </a:ext>
            </a:extLst>
          </p:cNvPr>
          <p:cNvGrpSpPr/>
          <p:nvPr/>
        </p:nvGrpSpPr>
        <p:grpSpPr>
          <a:xfrm>
            <a:off x="1420243" y="2692597"/>
            <a:ext cx="9351513" cy="2456297"/>
            <a:chOff x="1235123" y="2247212"/>
            <a:chExt cx="9351513" cy="2456297"/>
          </a:xfrm>
        </p:grpSpPr>
        <p:grpSp>
          <p:nvGrpSpPr>
            <p:cNvPr id="5" name="Group 4">
              <a:extLst>
                <a:ext uri="{FF2B5EF4-FFF2-40B4-BE49-F238E27FC236}">
                  <a16:creationId xmlns:a16="http://schemas.microsoft.com/office/drawing/2014/main" id="{77476847-D977-AAE6-92DE-F3B72CDC8033}"/>
                </a:ext>
              </a:extLst>
            </p:cNvPr>
            <p:cNvGrpSpPr/>
            <p:nvPr/>
          </p:nvGrpSpPr>
          <p:grpSpPr>
            <a:xfrm>
              <a:off x="3726228" y="2290477"/>
              <a:ext cx="2369769" cy="2369769"/>
              <a:chOff x="3383106" y="2479881"/>
              <a:chExt cx="2369769" cy="2369769"/>
            </a:xfrm>
          </p:grpSpPr>
          <p:sp>
            <p:nvSpPr>
              <p:cNvPr id="15" name="Rectangle 14">
                <a:extLst>
                  <a:ext uri="{FF2B5EF4-FFF2-40B4-BE49-F238E27FC236}">
                    <a16:creationId xmlns:a16="http://schemas.microsoft.com/office/drawing/2014/main" id="{0CD12809-2E7E-8964-BF0A-B8691C2DFD29}"/>
                  </a:ext>
                </a:extLst>
              </p:cNvPr>
              <p:cNvSpPr/>
              <p:nvPr/>
            </p:nvSpPr>
            <p:spPr>
              <a:xfrm>
                <a:off x="3914894" y="3066437"/>
                <a:ext cx="1196658" cy="1196658"/>
              </a:xfrm>
              <a:prstGeom prst="rect">
                <a:avLst/>
              </a:prstGeom>
              <a:solidFill>
                <a:srgbClr val="00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DCE24BB-4D72-B9CB-D296-D5E0A85DF87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83106" y="2479881"/>
                <a:ext cx="2369769" cy="2369769"/>
              </a:xfrm>
              <a:prstGeom prst="rect">
                <a:avLst/>
              </a:prstGeom>
            </p:spPr>
          </p:pic>
        </p:grpSp>
        <p:grpSp>
          <p:nvGrpSpPr>
            <p:cNvPr id="6" name="Group 5">
              <a:extLst>
                <a:ext uri="{FF2B5EF4-FFF2-40B4-BE49-F238E27FC236}">
                  <a16:creationId xmlns:a16="http://schemas.microsoft.com/office/drawing/2014/main" id="{CF678CDE-F674-5DF8-4B5D-BA8C0E770EF9}"/>
                </a:ext>
              </a:extLst>
            </p:cNvPr>
            <p:cNvGrpSpPr/>
            <p:nvPr/>
          </p:nvGrpSpPr>
          <p:grpSpPr>
            <a:xfrm>
              <a:off x="9389979" y="2860767"/>
              <a:ext cx="1196657" cy="1196658"/>
              <a:chOff x="2174625" y="4838082"/>
              <a:chExt cx="868680" cy="868680"/>
            </a:xfrm>
          </p:grpSpPr>
          <p:sp>
            <p:nvSpPr>
              <p:cNvPr id="13" name="Rectangle 12">
                <a:extLst>
                  <a:ext uri="{FF2B5EF4-FFF2-40B4-BE49-F238E27FC236}">
                    <a16:creationId xmlns:a16="http://schemas.microsoft.com/office/drawing/2014/main" id="{E9E29907-9267-8553-BA3C-3EB675A444EF}"/>
                  </a:ext>
                </a:extLst>
              </p:cNvPr>
              <p:cNvSpPr/>
              <p:nvPr/>
            </p:nvSpPr>
            <p:spPr>
              <a:xfrm>
                <a:off x="2174625" y="4838082"/>
                <a:ext cx="868680" cy="868680"/>
              </a:xfrm>
              <a:prstGeom prst="rect">
                <a:avLst/>
              </a:prstGeom>
              <a:solidFill>
                <a:srgbClr val="00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38CBD49-1C6B-3CFA-3973-1CCBF372F7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4625" y="4838082"/>
                <a:ext cx="868680" cy="868680"/>
              </a:xfrm>
              <a:prstGeom prst="rect">
                <a:avLst/>
              </a:prstGeom>
            </p:spPr>
          </p:pic>
        </p:grpSp>
        <p:grpSp>
          <p:nvGrpSpPr>
            <p:cNvPr id="7" name="Group 6">
              <a:extLst>
                <a:ext uri="{FF2B5EF4-FFF2-40B4-BE49-F238E27FC236}">
                  <a16:creationId xmlns:a16="http://schemas.microsoft.com/office/drawing/2014/main" id="{827E208A-DA93-4C8E-9A91-A3CE91064D94}"/>
                </a:ext>
              </a:extLst>
            </p:cNvPr>
            <p:cNvGrpSpPr/>
            <p:nvPr/>
          </p:nvGrpSpPr>
          <p:grpSpPr>
            <a:xfrm>
              <a:off x="1235123" y="2344429"/>
              <a:ext cx="2283240" cy="2283240"/>
              <a:chOff x="2930446" y="4455023"/>
              <a:chExt cx="1657454" cy="1657454"/>
            </a:xfrm>
          </p:grpSpPr>
          <p:sp>
            <p:nvSpPr>
              <p:cNvPr id="11" name="Rectangle 10">
                <a:extLst>
                  <a:ext uri="{FF2B5EF4-FFF2-40B4-BE49-F238E27FC236}">
                    <a16:creationId xmlns:a16="http://schemas.microsoft.com/office/drawing/2014/main" id="{F99F72FA-870B-3C58-193B-78A9625FC738}"/>
                  </a:ext>
                </a:extLst>
              </p:cNvPr>
              <p:cNvSpPr/>
              <p:nvPr/>
            </p:nvSpPr>
            <p:spPr>
              <a:xfrm>
                <a:off x="3319685" y="4829844"/>
                <a:ext cx="868680" cy="868680"/>
              </a:xfrm>
              <a:prstGeom prst="rect">
                <a:avLst/>
              </a:prstGeom>
              <a:solidFill>
                <a:srgbClr val="00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2A96C-D2E5-CEF1-7649-0AF0E0F236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30446" y="4455023"/>
                <a:ext cx="1657454" cy="1657454"/>
              </a:xfrm>
              <a:prstGeom prst="rect">
                <a:avLst/>
              </a:prstGeom>
            </p:spPr>
          </p:pic>
        </p:grpSp>
        <p:grpSp>
          <p:nvGrpSpPr>
            <p:cNvPr id="8" name="Group 7">
              <a:extLst>
                <a:ext uri="{FF2B5EF4-FFF2-40B4-BE49-F238E27FC236}">
                  <a16:creationId xmlns:a16="http://schemas.microsoft.com/office/drawing/2014/main" id="{07750C04-CFE6-D576-ECA8-684B87ED3C92}"/>
                </a:ext>
              </a:extLst>
            </p:cNvPr>
            <p:cNvGrpSpPr/>
            <p:nvPr/>
          </p:nvGrpSpPr>
          <p:grpSpPr>
            <a:xfrm>
              <a:off x="6303862" y="2247212"/>
              <a:ext cx="2456297" cy="2456297"/>
              <a:chOff x="621792" y="4389120"/>
              <a:chExt cx="1783080" cy="1783080"/>
            </a:xfrm>
          </p:grpSpPr>
          <p:sp>
            <p:nvSpPr>
              <p:cNvPr id="9" name="Rectangle 8">
                <a:extLst>
                  <a:ext uri="{FF2B5EF4-FFF2-40B4-BE49-F238E27FC236}">
                    <a16:creationId xmlns:a16="http://schemas.microsoft.com/office/drawing/2014/main" id="{D8E2A8E2-AE2C-111A-F43F-AD74CF009043}"/>
                  </a:ext>
                </a:extLst>
              </p:cNvPr>
              <p:cNvSpPr/>
              <p:nvPr/>
            </p:nvSpPr>
            <p:spPr>
              <a:xfrm>
                <a:off x="1078992" y="4846320"/>
                <a:ext cx="868680" cy="868680"/>
              </a:xfrm>
              <a:prstGeom prst="rect">
                <a:avLst/>
              </a:prstGeom>
              <a:solidFill>
                <a:srgbClr val="00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BB06A3B-DEA1-7A91-EE90-A30213826B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92" y="4389120"/>
                <a:ext cx="1783080" cy="1783080"/>
              </a:xfrm>
              <a:prstGeom prst="rect">
                <a:avLst/>
              </a:prstGeom>
            </p:spPr>
          </p:pic>
        </p:grpSp>
      </p:grpSp>
      <p:sp>
        <p:nvSpPr>
          <p:cNvPr id="17" name="TextBox 16">
            <a:extLst>
              <a:ext uri="{FF2B5EF4-FFF2-40B4-BE49-F238E27FC236}">
                <a16:creationId xmlns:a16="http://schemas.microsoft.com/office/drawing/2014/main" id="{3A08853C-C506-24AA-8E46-54FA97A6C574}"/>
              </a:ext>
            </a:extLst>
          </p:cNvPr>
          <p:cNvSpPr txBox="1"/>
          <p:nvPr/>
        </p:nvSpPr>
        <p:spPr>
          <a:xfrm>
            <a:off x="1369878" y="4820615"/>
            <a:ext cx="2383969" cy="646331"/>
          </a:xfrm>
          <a:prstGeom prst="rect">
            <a:avLst/>
          </a:prstGeom>
          <a:noFill/>
        </p:spPr>
        <p:txBody>
          <a:bodyPr wrap="square" rtlCol="0">
            <a:spAutoFit/>
          </a:bodyPr>
          <a:lstStyle/>
          <a:p>
            <a:pPr algn="ctr"/>
            <a:r>
              <a:rPr lang="en-US" b="0" i="0" dirty="0">
                <a:effectLst/>
              </a:rPr>
              <a:t>170/300</a:t>
            </a:r>
            <a:br>
              <a:rPr lang="en-US" b="0" i="0" dirty="0">
                <a:effectLst/>
              </a:rPr>
            </a:br>
            <a:r>
              <a:rPr lang="en-US" b="0" i="0" dirty="0">
                <a:effectLst/>
              </a:rPr>
              <a:t>fire science students</a:t>
            </a:r>
          </a:p>
        </p:txBody>
      </p:sp>
      <p:sp>
        <p:nvSpPr>
          <p:cNvPr id="18" name="TextBox 17">
            <a:extLst>
              <a:ext uri="{FF2B5EF4-FFF2-40B4-BE49-F238E27FC236}">
                <a16:creationId xmlns:a16="http://schemas.microsoft.com/office/drawing/2014/main" id="{3B372DDF-F59A-E56B-0547-61292ED5C03F}"/>
              </a:ext>
            </a:extLst>
          </p:cNvPr>
          <p:cNvSpPr txBox="1"/>
          <p:nvPr/>
        </p:nvSpPr>
        <p:spPr>
          <a:xfrm>
            <a:off x="3849480" y="4820615"/>
            <a:ext cx="2383969" cy="646331"/>
          </a:xfrm>
          <a:prstGeom prst="rect">
            <a:avLst/>
          </a:prstGeom>
          <a:noFill/>
        </p:spPr>
        <p:txBody>
          <a:bodyPr wrap="square" rtlCol="0">
            <a:spAutoFit/>
          </a:bodyPr>
          <a:lstStyle/>
          <a:p>
            <a:pPr algn="ctr"/>
            <a:r>
              <a:rPr lang="en-US" b="0" i="0" dirty="0">
                <a:effectLst/>
              </a:rPr>
              <a:t>500/1,000 in</a:t>
            </a:r>
          </a:p>
          <a:p>
            <a:pPr algn="ctr"/>
            <a:r>
              <a:rPr lang="en-US" dirty="0"/>
              <a:t>criminal justice</a:t>
            </a:r>
            <a:endParaRPr lang="en-US" b="0" i="0" dirty="0">
              <a:effectLst/>
            </a:endParaRPr>
          </a:p>
        </p:txBody>
      </p:sp>
      <p:sp>
        <p:nvSpPr>
          <p:cNvPr id="19" name="TextBox 18">
            <a:extLst>
              <a:ext uri="{FF2B5EF4-FFF2-40B4-BE49-F238E27FC236}">
                <a16:creationId xmlns:a16="http://schemas.microsoft.com/office/drawing/2014/main" id="{56238DCB-1B96-D27E-696E-80D13B42CF86}"/>
              </a:ext>
            </a:extLst>
          </p:cNvPr>
          <p:cNvSpPr txBox="1"/>
          <p:nvPr/>
        </p:nvSpPr>
        <p:spPr>
          <a:xfrm>
            <a:off x="6525145" y="4782465"/>
            <a:ext cx="2383969" cy="646331"/>
          </a:xfrm>
          <a:prstGeom prst="rect">
            <a:avLst/>
          </a:prstGeom>
          <a:noFill/>
        </p:spPr>
        <p:txBody>
          <a:bodyPr wrap="square" rtlCol="0">
            <a:spAutoFit/>
          </a:bodyPr>
          <a:lstStyle/>
          <a:p>
            <a:pPr algn="ctr"/>
            <a:r>
              <a:rPr lang="en-US" b="0" i="0" dirty="0">
                <a:effectLst/>
              </a:rPr>
              <a:t>75/100</a:t>
            </a:r>
          </a:p>
          <a:p>
            <a:pPr algn="ctr"/>
            <a:r>
              <a:rPr lang="en-US" dirty="0"/>
              <a:t>police cadets</a:t>
            </a:r>
            <a:endParaRPr lang="en-US" b="0" i="0" dirty="0">
              <a:effectLst/>
            </a:endParaRPr>
          </a:p>
        </p:txBody>
      </p:sp>
      <p:sp>
        <p:nvSpPr>
          <p:cNvPr id="20" name="TextBox 19">
            <a:extLst>
              <a:ext uri="{FF2B5EF4-FFF2-40B4-BE49-F238E27FC236}">
                <a16:creationId xmlns:a16="http://schemas.microsoft.com/office/drawing/2014/main" id="{DE1F770F-6ECB-C630-0DC0-68EF983C42EB}"/>
              </a:ext>
            </a:extLst>
          </p:cNvPr>
          <p:cNvSpPr txBox="1"/>
          <p:nvPr/>
        </p:nvSpPr>
        <p:spPr>
          <a:xfrm>
            <a:off x="8995664" y="4763312"/>
            <a:ext cx="2383969" cy="646331"/>
          </a:xfrm>
          <a:prstGeom prst="rect">
            <a:avLst/>
          </a:prstGeom>
          <a:noFill/>
        </p:spPr>
        <p:txBody>
          <a:bodyPr wrap="square" rtlCol="0">
            <a:spAutoFit/>
          </a:bodyPr>
          <a:lstStyle/>
          <a:p>
            <a:pPr algn="ctr"/>
            <a:r>
              <a:rPr lang="en-US" b="0" i="0" dirty="0">
                <a:effectLst/>
              </a:rPr>
              <a:t>50/105 in</a:t>
            </a:r>
          </a:p>
          <a:p>
            <a:pPr algn="ctr"/>
            <a:r>
              <a:rPr lang="en-US" b="0" i="0" dirty="0">
                <a:effectLst/>
              </a:rPr>
              <a:t>emergency services</a:t>
            </a:r>
          </a:p>
        </p:txBody>
      </p:sp>
    </p:spTree>
    <p:extLst>
      <p:ext uri="{BB962C8B-B14F-4D97-AF65-F5344CB8AC3E}">
        <p14:creationId xmlns:p14="http://schemas.microsoft.com/office/powerpoint/2010/main" val="31169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59125E-B47F-A557-DC16-186C2FB652D4}"/>
              </a:ext>
            </a:extLst>
          </p:cNvPr>
          <p:cNvPicPr>
            <a:picLocks noChangeAspect="1"/>
          </p:cNvPicPr>
          <p:nvPr/>
        </p:nvPicPr>
        <p:blipFill>
          <a:blip r:embed="rId2"/>
          <a:stretch>
            <a:fillRect/>
          </a:stretch>
        </p:blipFill>
        <p:spPr>
          <a:xfrm>
            <a:off x="331579" y="585472"/>
            <a:ext cx="5521192" cy="5422892"/>
          </a:xfrm>
          <a:prstGeom prst="rect">
            <a:avLst/>
          </a:prstGeom>
        </p:spPr>
      </p:pic>
      <p:sp>
        <p:nvSpPr>
          <p:cNvPr id="2" name="Subtitle 2">
            <a:extLst>
              <a:ext uri="{FF2B5EF4-FFF2-40B4-BE49-F238E27FC236}">
                <a16:creationId xmlns:a16="http://schemas.microsoft.com/office/drawing/2014/main" id="{F2CF225A-8EB2-FB1E-EE20-3A7ED28E36FE}"/>
              </a:ext>
            </a:extLst>
          </p:cNvPr>
          <p:cNvSpPr txBox="1">
            <a:spLocks/>
          </p:cNvSpPr>
          <p:nvPr/>
        </p:nvSpPr>
        <p:spPr>
          <a:xfrm>
            <a:off x="6096000" y="4054972"/>
            <a:ext cx="2999362" cy="8122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Project Cost</a:t>
            </a:r>
          </a:p>
          <a:p>
            <a:pPr marL="0" indent="0" algn="ctr">
              <a:buNone/>
            </a:pPr>
            <a:r>
              <a:rPr lang="en-US" sz="2000" dirty="0"/>
              <a:t>$39 million plus</a:t>
            </a:r>
          </a:p>
        </p:txBody>
      </p:sp>
      <p:grpSp>
        <p:nvGrpSpPr>
          <p:cNvPr id="3" name="Group 2">
            <a:extLst>
              <a:ext uri="{FF2B5EF4-FFF2-40B4-BE49-F238E27FC236}">
                <a16:creationId xmlns:a16="http://schemas.microsoft.com/office/drawing/2014/main" id="{56356E31-5206-F08E-2FF6-FFA72F62B03D}"/>
              </a:ext>
            </a:extLst>
          </p:cNvPr>
          <p:cNvGrpSpPr/>
          <p:nvPr/>
        </p:nvGrpSpPr>
        <p:grpSpPr>
          <a:xfrm>
            <a:off x="6632644" y="1905120"/>
            <a:ext cx="1926075" cy="1926075"/>
            <a:chOff x="2782109" y="1459149"/>
            <a:chExt cx="1264596" cy="1264596"/>
          </a:xfrm>
        </p:grpSpPr>
        <p:sp>
          <p:nvSpPr>
            <p:cNvPr id="4" name="Rectangle 3">
              <a:extLst>
                <a:ext uri="{FF2B5EF4-FFF2-40B4-BE49-F238E27FC236}">
                  <a16:creationId xmlns:a16="http://schemas.microsoft.com/office/drawing/2014/main" id="{3664415A-B8EE-C639-1EDC-0D0E206CDD9F}"/>
                </a:ext>
              </a:extLst>
            </p:cNvPr>
            <p:cNvSpPr/>
            <p:nvPr/>
          </p:nvSpPr>
          <p:spPr>
            <a:xfrm>
              <a:off x="2782109" y="1459149"/>
              <a:ext cx="1264596" cy="1264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6CA362-BE2D-94D9-C8E6-4CC7CC806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1805" y="1618845"/>
              <a:ext cx="945204" cy="945204"/>
            </a:xfrm>
            <a:prstGeom prst="rect">
              <a:avLst/>
            </a:prstGeom>
          </p:spPr>
        </p:pic>
      </p:grpSp>
      <p:grpSp>
        <p:nvGrpSpPr>
          <p:cNvPr id="7" name="Group 6">
            <a:extLst>
              <a:ext uri="{FF2B5EF4-FFF2-40B4-BE49-F238E27FC236}">
                <a16:creationId xmlns:a16="http://schemas.microsoft.com/office/drawing/2014/main" id="{ADFA9D3A-5EE0-78C3-62E8-3C1C2AD81FB6}"/>
              </a:ext>
            </a:extLst>
          </p:cNvPr>
          <p:cNvGrpSpPr/>
          <p:nvPr/>
        </p:nvGrpSpPr>
        <p:grpSpPr>
          <a:xfrm>
            <a:off x="9411507" y="1905120"/>
            <a:ext cx="1926075" cy="1926075"/>
            <a:chOff x="5077836" y="1449421"/>
            <a:chExt cx="1264596" cy="1264596"/>
          </a:xfrm>
        </p:grpSpPr>
        <p:sp>
          <p:nvSpPr>
            <p:cNvPr id="9" name="Rectangle 8">
              <a:extLst>
                <a:ext uri="{FF2B5EF4-FFF2-40B4-BE49-F238E27FC236}">
                  <a16:creationId xmlns:a16="http://schemas.microsoft.com/office/drawing/2014/main" id="{717EEF74-F2F9-15E9-FF2E-19639BB82A53}"/>
                </a:ext>
              </a:extLst>
            </p:cNvPr>
            <p:cNvSpPr/>
            <p:nvPr/>
          </p:nvSpPr>
          <p:spPr>
            <a:xfrm>
              <a:off x="5077836" y="1449421"/>
              <a:ext cx="1264596" cy="1264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5A18F64-0DBE-C76D-3769-39BFA14610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85406" y="1609117"/>
              <a:ext cx="849456" cy="945204"/>
            </a:xfrm>
            <a:prstGeom prst="rect">
              <a:avLst/>
            </a:prstGeom>
          </p:spPr>
        </p:pic>
      </p:grpSp>
      <p:sp>
        <p:nvSpPr>
          <p:cNvPr id="8" name="Subtitle 2">
            <a:extLst>
              <a:ext uri="{FF2B5EF4-FFF2-40B4-BE49-F238E27FC236}">
                <a16:creationId xmlns:a16="http://schemas.microsoft.com/office/drawing/2014/main" id="{26C172BC-E923-0B89-1A78-AF2C7A2C2598}"/>
              </a:ext>
            </a:extLst>
          </p:cNvPr>
          <p:cNvSpPr txBox="1">
            <a:spLocks/>
          </p:cNvSpPr>
          <p:nvPr/>
        </p:nvSpPr>
        <p:spPr>
          <a:xfrm>
            <a:off x="8874863" y="4054972"/>
            <a:ext cx="2999362" cy="81226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Source Sans 3"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ource Sans 3"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ource Sans 3"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ource Sans 3"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ource Sans 3"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1"/>
                </a:solidFill>
              </a:rPr>
              <a:t>Tentative Completion Date</a:t>
            </a:r>
          </a:p>
          <a:p>
            <a:r>
              <a:rPr lang="en-US" dirty="0">
                <a:solidFill>
                  <a:schemeClr val="tx1"/>
                </a:solidFill>
              </a:rPr>
              <a:t>February 2027</a:t>
            </a:r>
          </a:p>
        </p:txBody>
      </p:sp>
      <p:pic>
        <p:nvPicPr>
          <p:cNvPr id="11" name="Picture 10">
            <a:extLst>
              <a:ext uri="{FF2B5EF4-FFF2-40B4-BE49-F238E27FC236}">
                <a16:creationId xmlns:a16="http://schemas.microsoft.com/office/drawing/2014/main" id="{6CC683F2-5ADE-0986-78D5-97E3C1BDF0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066" y="1686531"/>
            <a:ext cx="5347789" cy="3008132"/>
          </a:xfrm>
          <a:prstGeom prst="rect">
            <a:avLst/>
          </a:prstGeom>
        </p:spPr>
      </p:pic>
    </p:spTree>
    <p:extLst>
      <p:ext uri="{BB962C8B-B14F-4D97-AF65-F5344CB8AC3E}">
        <p14:creationId xmlns:p14="http://schemas.microsoft.com/office/powerpoint/2010/main" val="388841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73ED2F-76A4-2AB3-41FB-DC32BEAD0C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813" y="1605775"/>
            <a:ext cx="5489188" cy="3659459"/>
          </a:xfrm>
          <a:prstGeom prst="rect">
            <a:avLst/>
          </a:prstGeom>
        </p:spPr>
      </p:pic>
      <p:sp>
        <p:nvSpPr>
          <p:cNvPr id="4" name="Title 3">
            <a:extLst>
              <a:ext uri="{FF2B5EF4-FFF2-40B4-BE49-F238E27FC236}">
                <a16:creationId xmlns:a16="http://schemas.microsoft.com/office/drawing/2014/main" id="{93447A08-AADA-5A6B-CF0F-C9F9AD4E426F}"/>
              </a:ext>
            </a:extLst>
          </p:cNvPr>
          <p:cNvSpPr txBox="1">
            <a:spLocks/>
          </p:cNvSpPr>
          <p:nvPr/>
        </p:nvSpPr>
        <p:spPr>
          <a:xfrm>
            <a:off x="606812" y="458052"/>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Delta Dental Oral Health Career Center</a:t>
            </a:r>
          </a:p>
        </p:txBody>
      </p:sp>
      <p:sp>
        <p:nvSpPr>
          <p:cNvPr id="5" name="TextBox 4">
            <a:extLst>
              <a:ext uri="{FF2B5EF4-FFF2-40B4-BE49-F238E27FC236}">
                <a16:creationId xmlns:a16="http://schemas.microsoft.com/office/drawing/2014/main" id="{216860C8-D8C0-09F4-23E5-AF77F9F5A489}"/>
              </a:ext>
            </a:extLst>
          </p:cNvPr>
          <p:cNvSpPr txBox="1"/>
          <p:nvPr/>
        </p:nvSpPr>
        <p:spPr>
          <a:xfrm>
            <a:off x="6409163" y="1605774"/>
            <a:ext cx="5489188" cy="3416320"/>
          </a:xfrm>
          <a:prstGeom prst="rect">
            <a:avLst/>
          </a:prstGeom>
          <a:noFill/>
        </p:spPr>
        <p:txBody>
          <a:bodyPr wrap="square" rtlCol="0">
            <a:spAutoFit/>
          </a:bodyPr>
          <a:lstStyle/>
          <a:p>
            <a:pPr algn="l">
              <a:buFont typeface="Arial" panose="020B0604020202020204" pitchFamily="34" charset="0"/>
              <a:buChar char="•"/>
            </a:pPr>
            <a:r>
              <a:rPr lang="en-US" sz="2400" b="0" i="0" dirty="0">
                <a:effectLst/>
              </a:rPr>
              <a:t>$2.5 million from the Delta Dental of Colorado Foundation</a:t>
            </a:r>
          </a:p>
          <a:p>
            <a:pPr algn="l">
              <a:buFont typeface="Arial" panose="020B0604020202020204" pitchFamily="34" charset="0"/>
              <a:buChar char="•"/>
            </a:pPr>
            <a:r>
              <a:rPr lang="en-US" sz="2400" b="0" i="0" dirty="0">
                <a:effectLst/>
              </a:rPr>
              <a:t>Total cost: $9–$10 million </a:t>
            </a:r>
            <a:r>
              <a:rPr lang="en-US" sz="2400" b="0" i="1" dirty="0">
                <a:effectLst/>
              </a:rPr>
              <a:t>(fundraising and college reserves)</a:t>
            </a:r>
            <a:r>
              <a:rPr lang="en-US" sz="2400" b="0" i="0" dirty="0">
                <a:effectLst/>
              </a:rPr>
              <a:t>  </a:t>
            </a:r>
          </a:p>
          <a:p>
            <a:pPr algn="l">
              <a:buFont typeface="Arial" panose="020B0604020202020204" pitchFamily="34" charset="0"/>
              <a:buChar char="•"/>
            </a:pPr>
            <a:r>
              <a:rPr lang="en-US" sz="2400" b="0" i="0" dirty="0">
                <a:effectLst/>
              </a:rPr>
              <a:t>Housing a new Dental Hygiene program at Rampart Range in former Child Development Center</a:t>
            </a:r>
          </a:p>
          <a:p>
            <a:pPr algn="l">
              <a:buFont typeface="Arial" panose="020B0604020202020204" pitchFamily="34" charset="0"/>
              <a:buChar char="•"/>
            </a:pPr>
            <a:r>
              <a:rPr lang="en-US" sz="2400" b="0" i="0" dirty="0">
                <a:effectLst/>
              </a:rPr>
              <a:t>Feeding urgent need for hygienists</a:t>
            </a:r>
          </a:p>
          <a:p>
            <a:pPr algn="l">
              <a:buFont typeface="Arial" panose="020B0604020202020204" pitchFamily="34" charset="0"/>
              <a:buChar char="•"/>
            </a:pPr>
            <a:r>
              <a:rPr lang="en-US" sz="2400" b="0" i="0" dirty="0">
                <a:effectLst/>
              </a:rPr>
              <a:t>Target completion: August 2024</a:t>
            </a:r>
          </a:p>
        </p:txBody>
      </p:sp>
    </p:spTree>
    <p:extLst>
      <p:ext uri="{BB962C8B-B14F-4D97-AF65-F5344CB8AC3E}">
        <p14:creationId xmlns:p14="http://schemas.microsoft.com/office/powerpoint/2010/main" val="114843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9BCD42-B45D-E791-D747-AAA6003FF0F9}"/>
              </a:ext>
            </a:extLst>
          </p:cNvPr>
          <p:cNvPicPr>
            <a:picLocks noChangeAspect="1"/>
          </p:cNvPicPr>
          <p:nvPr/>
        </p:nvPicPr>
        <p:blipFill>
          <a:blip r:embed="rId2"/>
          <a:stretch>
            <a:fillRect/>
          </a:stretch>
        </p:blipFill>
        <p:spPr>
          <a:xfrm rot="6808304">
            <a:off x="5973645" y="350126"/>
            <a:ext cx="5527907" cy="5384325"/>
          </a:xfrm>
          <a:prstGeom prst="rect">
            <a:avLst/>
          </a:prstGeom>
        </p:spPr>
      </p:pic>
      <p:sp>
        <p:nvSpPr>
          <p:cNvPr id="2" name="Title 3">
            <a:extLst>
              <a:ext uri="{FF2B5EF4-FFF2-40B4-BE49-F238E27FC236}">
                <a16:creationId xmlns:a16="http://schemas.microsoft.com/office/drawing/2014/main" id="{BFA1CB1D-2445-ADB7-1014-2991EFF460FC}"/>
              </a:ext>
            </a:extLst>
          </p:cNvPr>
          <p:cNvSpPr txBox="1">
            <a:spLocks/>
          </p:cNvSpPr>
          <p:nvPr/>
        </p:nvSpPr>
        <p:spPr>
          <a:xfrm>
            <a:off x="617963" y="603018"/>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CSU-Pueblo Partnership</a:t>
            </a:r>
          </a:p>
        </p:txBody>
      </p:sp>
      <p:sp>
        <p:nvSpPr>
          <p:cNvPr id="3" name="TextBox 2">
            <a:extLst>
              <a:ext uri="{FF2B5EF4-FFF2-40B4-BE49-F238E27FC236}">
                <a16:creationId xmlns:a16="http://schemas.microsoft.com/office/drawing/2014/main" id="{306893FD-85ED-AE25-AE40-365C647B59D2}"/>
              </a:ext>
            </a:extLst>
          </p:cNvPr>
          <p:cNvSpPr txBox="1"/>
          <p:nvPr/>
        </p:nvSpPr>
        <p:spPr>
          <a:xfrm>
            <a:off x="853828" y="2512138"/>
            <a:ext cx="3902927" cy="1200329"/>
          </a:xfrm>
          <a:prstGeom prst="rect">
            <a:avLst/>
          </a:prstGeom>
          <a:noFill/>
        </p:spPr>
        <p:txBody>
          <a:bodyPr wrap="square" rtlCol="0">
            <a:spAutoFit/>
          </a:bodyPr>
          <a:lstStyle/>
          <a:p>
            <a:pPr algn="l"/>
            <a:r>
              <a:rPr lang="en-US" sz="2400" b="0" i="0" dirty="0">
                <a:effectLst/>
              </a:rPr>
              <a:t>Win win for students:</a:t>
            </a:r>
          </a:p>
          <a:p>
            <a:pPr algn="l">
              <a:buFont typeface="Arial" panose="020B0604020202020204" pitchFamily="34" charset="0"/>
              <a:buChar char="•"/>
            </a:pPr>
            <a:r>
              <a:rPr lang="en-US" sz="2400" b="0" i="0" dirty="0">
                <a:effectLst/>
              </a:rPr>
              <a:t>More choices</a:t>
            </a:r>
          </a:p>
          <a:p>
            <a:pPr algn="l">
              <a:buFont typeface="Arial" panose="020B0604020202020204" pitchFamily="34" charset="0"/>
              <a:buChar char="•"/>
            </a:pPr>
            <a:r>
              <a:rPr lang="en-US" sz="2400" b="0" i="0" dirty="0">
                <a:effectLst/>
              </a:rPr>
              <a:t>More conveniences</a:t>
            </a:r>
          </a:p>
        </p:txBody>
      </p:sp>
      <p:pic>
        <p:nvPicPr>
          <p:cNvPr id="5" name="Picture 4">
            <a:extLst>
              <a:ext uri="{FF2B5EF4-FFF2-40B4-BE49-F238E27FC236}">
                <a16:creationId xmlns:a16="http://schemas.microsoft.com/office/drawing/2014/main" id="{801C35ED-DEE1-EFAE-81AA-614BB4784E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9115" y="1152293"/>
            <a:ext cx="2884448" cy="4322388"/>
          </a:xfrm>
          <a:prstGeom prst="rect">
            <a:avLst/>
          </a:prstGeom>
        </p:spPr>
      </p:pic>
      <p:pic>
        <p:nvPicPr>
          <p:cNvPr id="6" name="Picture 5">
            <a:extLst>
              <a:ext uri="{FF2B5EF4-FFF2-40B4-BE49-F238E27FC236}">
                <a16:creationId xmlns:a16="http://schemas.microsoft.com/office/drawing/2014/main" id="{51D9881C-A3BC-A120-23C7-A5D0C393CA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963" y="1311809"/>
            <a:ext cx="4736298" cy="1200329"/>
          </a:xfrm>
          <a:prstGeom prst="rect">
            <a:avLst/>
          </a:prstGeom>
        </p:spPr>
      </p:pic>
    </p:spTree>
    <p:extLst>
      <p:ext uri="{BB962C8B-B14F-4D97-AF65-F5344CB8AC3E}">
        <p14:creationId xmlns:p14="http://schemas.microsoft.com/office/powerpoint/2010/main" val="20893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1905186-1118-DFCD-F441-97A1934E88A2}"/>
              </a:ext>
            </a:extLst>
          </p:cNvPr>
          <p:cNvGraphicFramePr/>
          <p:nvPr>
            <p:extLst>
              <p:ext uri="{D42A27DB-BD31-4B8C-83A1-F6EECF244321}">
                <p14:modId xmlns:p14="http://schemas.microsoft.com/office/powerpoint/2010/main" val="1862919427"/>
              </p:ext>
            </p:extLst>
          </p:nvPr>
        </p:nvGraphicFramePr>
        <p:xfrm>
          <a:off x="2198522" y="1023582"/>
          <a:ext cx="7794955" cy="519663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3">
            <a:extLst>
              <a:ext uri="{FF2B5EF4-FFF2-40B4-BE49-F238E27FC236}">
                <a16:creationId xmlns:a16="http://schemas.microsoft.com/office/drawing/2014/main" id="{D726AF48-E5CD-CA68-E9F1-0CB400E7A4C7}"/>
              </a:ext>
            </a:extLst>
          </p:cNvPr>
          <p:cNvSpPr txBox="1">
            <a:spLocks/>
          </p:cNvSpPr>
          <p:nvPr/>
        </p:nvSpPr>
        <p:spPr>
          <a:xfrm>
            <a:off x="196755" y="363143"/>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DB4326"/>
                </a:solidFill>
                <a:latin typeface="Sanchez" panose="02000000000000000000" pitchFamily="2" charset="77"/>
              </a:rPr>
              <a:t>Enrollment | AFTE</a:t>
            </a:r>
          </a:p>
        </p:txBody>
      </p:sp>
    </p:spTree>
    <p:extLst>
      <p:ext uri="{BB962C8B-B14F-4D97-AF65-F5344CB8AC3E}">
        <p14:creationId xmlns:p14="http://schemas.microsoft.com/office/powerpoint/2010/main" val="348219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8D9E-40C9-6DB0-ACC1-90E468A7F27B}"/>
              </a:ext>
            </a:extLst>
          </p:cNvPr>
          <p:cNvSpPr>
            <a:spLocks noGrp="1"/>
          </p:cNvSpPr>
          <p:nvPr>
            <p:ph type="title"/>
          </p:nvPr>
        </p:nvSpPr>
        <p:spPr>
          <a:xfrm>
            <a:off x="838200" y="298261"/>
            <a:ext cx="10515600" cy="604934"/>
          </a:xfrm>
        </p:spPr>
        <p:txBody>
          <a:bodyPr/>
          <a:lstStyle/>
          <a:p>
            <a:r>
              <a:rPr lang="en-US" dirty="0"/>
              <a:t>SB 18-086 Cybersecurity Summary</a:t>
            </a:r>
          </a:p>
        </p:txBody>
      </p:sp>
      <p:sp>
        <p:nvSpPr>
          <p:cNvPr id="3" name="Content Placeholder 2">
            <a:extLst>
              <a:ext uri="{FF2B5EF4-FFF2-40B4-BE49-F238E27FC236}">
                <a16:creationId xmlns:a16="http://schemas.microsoft.com/office/drawing/2014/main" id="{DC247854-1529-347C-2727-B00023CCF8B4}"/>
              </a:ext>
            </a:extLst>
          </p:cNvPr>
          <p:cNvSpPr>
            <a:spLocks noGrp="1"/>
          </p:cNvSpPr>
          <p:nvPr>
            <p:ph idx="1"/>
          </p:nvPr>
        </p:nvSpPr>
        <p:spPr>
          <a:xfrm>
            <a:off x="838200" y="882858"/>
            <a:ext cx="10515600" cy="2189783"/>
          </a:xfrm>
        </p:spPr>
        <p:txBody>
          <a:bodyPr>
            <a:normAutofit/>
          </a:bodyPr>
          <a:lstStyle/>
          <a:p>
            <a:pPr marL="0" marR="0" indent="0" algn="l">
              <a:spcBef>
                <a:spcPts val="0"/>
              </a:spcBef>
              <a:spcAft>
                <a:spcPts val="0"/>
              </a:spcAft>
              <a:buNone/>
            </a:pPr>
            <a:r>
              <a:rPr lang="en-US" sz="1800" b="0" i="0" u="none" strike="noStrike" dirty="0">
                <a:solidFill>
                  <a:srgbClr val="000000"/>
                </a:solidFill>
                <a:effectLst/>
                <a:latin typeface="+mn-lt"/>
              </a:rPr>
              <a:t>For Fiscal Year 2022, PPSC received $300,000 from the legislature as part of the college’s fee for service allocation to support our efforts in offering Cybersecurity degrees and certificates. </a:t>
            </a:r>
          </a:p>
          <a:p>
            <a:pPr marL="0" indent="0">
              <a:spcBef>
                <a:spcPts val="0"/>
              </a:spcBef>
              <a:buNone/>
            </a:pPr>
            <a:endParaRPr lang="en-US" sz="1800" b="0" i="0" u="none" strike="noStrike" dirty="0">
              <a:solidFill>
                <a:srgbClr val="000000"/>
              </a:solidFill>
              <a:effectLst/>
              <a:latin typeface="+mn-lt"/>
            </a:endParaRPr>
          </a:p>
          <a:p>
            <a:pPr marL="0" marR="0" indent="0" algn="l">
              <a:spcBef>
                <a:spcPts val="200"/>
              </a:spcBef>
              <a:spcAft>
                <a:spcPts val="0"/>
              </a:spcAft>
              <a:buNone/>
            </a:pPr>
            <a:r>
              <a:rPr lang="en-US" sz="1800" b="1" i="0" u="none" strike="noStrike" dirty="0">
                <a:solidFill>
                  <a:schemeClr val="accent4"/>
                </a:solidFill>
                <a:effectLst/>
                <a:latin typeface="+mn-lt"/>
              </a:rPr>
              <a:t>FY22 Funding Highlights:</a:t>
            </a: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mn-lt"/>
              </a:rPr>
              <a:t>PPSC awarded 12 $2,500 scholarships </a:t>
            </a: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mn-lt"/>
              </a:rPr>
              <a:t>All other monies funded salaries for three full-time Cybersecurity faculty. </a:t>
            </a: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mn-lt"/>
              </a:rPr>
              <a:t>PPSC Awarded </a:t>
            </a:r>
            <a:r>
              <a:rPr lang="en-US" sz="1800" b="1" i="0" u="none" strike="noStrike" dirty="0">
                <a:solidFill>
                  <a:srgbClr val="000000"/>
                </a:solidFill>
                <a:effectLst/>
                <a:latin typeface="+mn-lt"/>
              </a:rPr>
              <a:t>27 Associate of Applied Science (AAS) degrees</a:t>
            </a:r>
            <a:r>
              <a:rPr lang="en-US" sz="1800" b="0" i="0" u="none" strike="noStrike" dirty="0">
                <a:solidFill>
                  <a:srgbClr val="000000"/>
                </a:solidFill>
                <a:effectLst/>
                <a:latin typeface="+mn-lt"/>
              </a:rPr>
              <a:t> in Cybersecurity and </a:t>
            </a:r>
            <a:r>
              <a:rPr lang="en-US" sz="1800" b="1" i="0" u="none" strike="noStrike" dirty="0">
                <a:solidFill>
                  <a:srgbClr val="000000"/>
                </a:solidFill>
                <a:effectLst/>
                <a:latin typeface="+mn-lt"/>
              </a:rPr>
              <a:t>61 Certificates</a:t>
            </a:r>
            <a:r>
              <a:rPr lang="en-US" sz="1800" i="0" u="none" strike="noStrike" dirty="0">
                <a:solidFill>
                  <a:srgbClr val="000000"/>
                </a:solidFill>
                <a:effectLst/>
                <a:latin typeface="+mn-lt"/>
              </a:rPr>
              <a:t>—</a:t>
            </a:r>
            <a:r>
              <a:rPr lang="en-US" sz="1800" b="0" i="0" u="none" strike="noStrike" dirty="0">
                <a:solidFill>
                  <a:srgbClr val="000000"/>
                </a:solidFill>
                <a:effectLst/>
                <a:latin typeface="+mn-lt"/>
              </a:rPr>
              <a:t>all a result of increased capacity of instruction.</a:t>
            </a:r>
          </a:p>
        </p:txBody>
      </p:sp>
      <p:graphicFrame>
        <p:nvGraphicFramePr>
          <p:cNvPr id="6" name="Table 6">
            <a:extLst>
              <a:ext uri="{FF2B5EF4-FFF2-40B4-BE49-F238E27FC236}">
                <a16:creationId xmlns:a16="http://schemas.microsoft.com/office/drawing/2014/main" id="{2DC52832-0F57-2554-1F9D-26A8D6EF9D2D}"/>
              </a:ext>
            </a:extLst>
          </p:cNvPr>
          <p:cNvGraphicFramePr>
            <a:graphicFrameLocks noGrp="1"/>
          </p:cNvGraphicFramePr>
          <p:nvPr>
            <p:extLst>
              <p:ext uri="{D42A27DB-BD31-4B8C-83A1-F6EECF244321}">
                <p14:modId xmlns:p14="http://schemas.microsoft.com/office/powerpoint/2010/main" val="4193849805"/>
              </p:ext>
            </p:extLst>
          </p:nvPr>
        </p:nvGraphicFramePr>
        <p:xfrm>
          <a:off x="1905978" y="3578409"/>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750351218"/>
                    </a:ext>
                  </a:extLst>
                </a:gridCol>
                <a:gridCol w="2709333">
                  <a:extLst>
                    <a:ext uri="{9D8B030D-6E8A-4147-A177-3AD203B41FA5}">
                      <a16:colId xmlns:a16="http://schemas.microsoft.com/office/drawing/2014/main" val="3717054791"/>
                    </a:ext>
                  </a:extLst>
                </a:gridCol>
                <a:gridCol w="2709333">
                  <a:extLst>
                    <a:ext uri="{9D8B030D-6E8A-4147-A177-3AD203B41FA5}">
                      <a16:colId xmlns:a16="http://schemas.microsoft.com/office/drawing/2014/main" val="2099886686"/>
                    </a:ext>
                  </a:extLst>
                </a:gridCol>
              </a:tblGrid>
              <a:tr h="370840">
                <a:tc>
                  <a:txBody>
                    <a:bodyPr/>
                    <a:lstStyle/>
                    <a:p>
                      <a:pPr algn="ctr"/>
                      <a:r>
                        <a:rPr lang="en-US" dirty="0"/>
                        <a:t>Academic Period</a:t>
                      </a:r>
                    </a:p>
                  </a:txBody>
                  <a:tcPr>
                    <a:solidFill>
                      <a:schemeClr val="accent2"/>
                    </a:solidFill>
                  </a:tcPr>
                </a:tc>
                <a:tc>
                  <a:txBody>
                    <a:bodyPr/>
                    <a:lstStyle/>
                    <a:p>
                      <a:pPr algn="ctr"/>
                      <a:r>
                        <a:rPr lang="en-US" dirty="0"/>
                        <a:t>Degree Completers</a:t>
                      </a:r>
                    </a:p>
                  </a:txBody>
                  <a:tcPr>
                    <a:solidFill>
                      <a:schemeClr val="accent2"/>
                    </a:solidFill>
                  </a:tcPr>
                </a:tc>
                <a:tc>
                  <a:txBody>
                    <a:bodyPr/>
                    <a:lstStyle/>
                    <a:p>
                      <a:pPr algn="ctr"/>
                      <a:r>
                        <a:rPr lang="en-US" dirty="0"/>
                        <a:t>Certificate Completers</a:t>
                      </a:r>
                    </a:p>
                  </a:txBody>
                  <a:tcPr>
                    <a:solidFill>
                      <a:schemeClr val="accent2"/>
                    </a:solidFill>
                  </a:tcPr>
                </a:tc>
                <a:extLst>
                  <a:ext uri="{0D108BD9-81ED-4DB2-BD59-A6C34878D82A}">
                    <a16:rowId xmlns:a16="http://schemas.microsoft.com/office/drawing/2014/main" val="3464660825"/>
                  </a:ext>
                </a:extLst>
              </a:tr>
              <a:tr h="370840">
                <a:tc>
                  <a:txBody>
                    <a:bodyPr/>
                    <a:lstStyle/>
                    <a:p>
                      <a:pPr algn="ctr"/>
                      <a:r>
                        <a:rPr lang="en-US" dirty="0"/>
                        <a:t>AY 21–22</a:t>
                      </a:r>
                    </a:p>
                  </a:txBody>
                  <a:tcPr>
                    <a:noFill/>
                  </a:tcPr>
                </a:tc>
                <a:tc>
                  <a:txBody>
                    <a:bodyPr/>
                    <a:lstStyle/>
                    <a:p>
                      <a:pPr algn="ctr"/>
                      <a:r>
                        <a:rPr lang="en-US" dirty="0"/>
                        <a:t>27</a:t>
                      </a:r>
                    </a:p>
                  </a:txBody>
                  <a:tcPr>
                    <a:noFill/>
                  </a:tcPr>
                </a:tc>
                <a:tc>
                  <a:txBody>
                    <a:bodyPr/>
                    <a:lstStyle/>
                    <a:p>
                      <a:pPr algn="ctr"/>
                      <a:r>
                        <a:rPr lang="en-US" dirty="0"/>
                        <a:t>61</a:t>
                      </a:r>
                    </a:p>
                  </a:txBody>
                  <a:tcPr>
                    <a:noFill/>
                  </a:tcPr>
                </a:tc>
                <a:extLst>
                  <a:ext uri="{0D108BD9-81ED-4DB2-BD59-A6C34878D82A}">
                    <a16:rowId xmlns:a16="http://schemas.microsoft.com/office/drawing/2014/main" val="3397540960"/>
                  </a:ext>
                </a:extLst>
              </a:tr>
              <a:tr h="370840">
                <a:tc>
                  <a:txBody>
                    <a:bodyPr/>
                    <a:lstStyle/>
                    <a:p>
                      <a:pPr algn="ctr"/>
                      <a:r>
                        <a:rPr lang="en-US" dirty="0"/>
                        <a:t>AY 20–21</a:t>
                      </a:r>
                    </a:p>
                  </a:txBody>
                  <a:tcPr>
                    <a:noFill/>
                  </a:tcPr>
                </a:tc>
                <a:tc>
                  <a:txBody>
                    <a:bodyPr/>
                    <a:lstStyle/>
                    <a:p>
                      <a:pPr algn="ctr"/>
                      <a:r>
                        <a:rPr lang="en-US" dirty="0"/>
                        <a:t>29</a:t>
                      </a:r>
                    </a:p>
                  </a:txBody>
                  <a:tcPr>
                    <a:noFill/>
                  </a:tcPr>
                </a:tc>
                <a:tc>
                  <a:txBody>
                    <a:bodyPr/>
                    <a:lstStyle/>
                    <a:p>
                      <a:pPr algn="ctr"/>
                      <a:r>
                        <a:rPr lang="en-US" dirty="0"/>
                        <a:t>30</a:t>
                      </a:r>
                    </a:p>
                  </a:txBody>
                  <a:tcPr>
                    <a:noFill/>
                  </a:tcPr>
                </a:tc>
                <a:extLst>
                  <a:ext uri="{0D108BD9-81ED-4DB2-BD59-A6C34878D82A}">
                    <a16:rowId xmlns:a16="http://schemas.microsoft.com/office/drawing/2014/main" val="3208346903"/>
                  </a:ext>
                </a:extLst>
              </a:tr>
              <a:tr h="370840">
                <a:tc>
                  <a:txBody>
                    <a:bodyPr/>
                    <a:lstStyle/>
                    <a:p>
                      <a:pPr algn="ctr"/>
                      <a:r>
                        <a:rPr lang="en-US" dirty="0"/>
                        <a:t>AY 19–20</a:t>
                      </a:r>
                    </a:p>
                  </a:txBody>
                  <a:tcPr>
                    <a:solidFill>
                      <a:schemeClr val="accent1"/>
                    </a:solidFill>
                  </a:tcPr>
                </a:tc>
                <a:tc>
                  <a:txBody>
                    <a:bodyPr/>
                    <a:lstStyle/>
                    <a:p>
                      <a:pPr algn="ctr"/>
                      <a:r>
                        <a:rPr lang="en-US" dirty="0"/>
                        <a:t>10</a:t>
                      </a:r>
                    </a:p>
                  </a:txBody>
                  <a:tcPr>
                    <a:solidFill>
                      <a:schemeClr val="accent1"/>
                    </a:solidFill>
                  </a:tcPr>
                </a:tc>
                <a:tc>
                  <a:txBody>
                    <a:bodyPr/>
                    <a:lstStyle/>
                    <a:p>
                      <a:pPr algn="ctr"/>
                      <a:r>
                        <a:rPr lang="en-US" dirty="0"/>
                        <a:t>35</a:t>
                      </a:r>
                    </a:p>
                  </a:txBody>
                  <a:tcPr>
                    <a:solidFill>
                      <a:schemeClr val="accent1"/>
                    </a:solidFill>
                  </a:tcPr>
                </a:tc>
                <a:extLst>
                  <a:ext uri="{0D108BD9-81ED-4DB2-BD59-A6C34878D82A}">
                    <a16:rowId xmlns:a16="http://schemas.microsoft.com/office/drawing/2014/main" val="2461359066"/>
                  </a:ext>
                </a:extLst>
              </a:tr>
              <a:tr h="370840">
                <a:tc>
                  <a:txBody>
                    <a:bodyPr/>
                    <a:lstStyle/>
                    <a:p>
                      <a:pPr algn="ctr"/>
                      <a:r>
                        <a:rPr lang="en-US" dirty="0"/>
                        <a:t>AY 18–19</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28</a:t>
                      </a:r>
                    </a:p>
                  </a:txBody>
                  <a:tcPr>
                    <a:solidFill>
                      <a:schemeClr val="accent1"/>
                    </a:solidFill>
                  </a:tcPr>
                </a:tc>
                <a:extLst>
                  <a:ext uri="{0D108BD9-81ED-4DB2-BD59-A6C34878D82A}">
                    <a16:rowId xmlns:a16="http://schemas.microsoft.com/office/drawing/2014/main" val="122633691"/>
                  </a:ext>
                </a:extLst>
              </a:tr>
              <a:tr h="370840">
                <a:tc>
                  <a:txBody>
                    <a:bodyPr/>
                    <a:lstStyle/>
                    <a:p>
                      <a:pPr algn="ctr"/>
                      <a:r>
                        <a:rPr lang="en-US" dirty="0"/>
                        <a:t>AY 17–18</a:t>
                      </a:r>
                    </a:p>
                  </a:txBody>
                  <a:tcPr>
                    <a:noFill/>
                  </a:tcPr>
                </a:tc>
                <a:tc>
                  <a:txBody>
                    <a:bodyPr/>
                    <a:lstStyle/>
                    <a:p>
                      <a:pPr algn="ctr"/>
                      <a:r>
                        <a:rPr lang="en-US" dirty="0"/>
                        <a:t>0</a:t>
                      </a:r>
                    </a:p>
                  </a:txBody>
                  <a:tcPr>
                    <a:noFill/>
                  </a:tcPr>
                </a:tc>
                <a:tc>
                  <a:txBody>
                    <a:bodyPr/>
                    <a:lstStyle/>
                    <a:p>
                      <a:pPr algn="ctr"/>
                      <a:r>
                        <a:rPr lang="en-US" dirty="0"/>
                        <a:t>15</a:t>
                      </a:r>
                    </a:p>
                  </a:txBody>
                  <a:tcPr>
                    <a:noFill/>
                  </a:tcPr>
                </a:tc>
                <a:extLst>
                  <a:ext uri="{0D108BD9-81ED-4DB2-BD59-A6C34878D82A}">
                    <a16:rowId xmlns:a16="http://schemas.microsoft.com/office/drawing/2014/main" val="2693356443"/>
                  </a:ext>
                </a:extLst>
              </a:tr>
            </a:tbl>
          </a:graphicData>
        </a:graphic>
      </p:graphicFrame>
      <p:sp>
        <p:nvSpPr>
          <p:cNvPr id="7" name="TextBox 6">
            <a:extLst>
              <a:ext uri="{FF2B5EF4-FFF2-40B4-BE49-F238E27FC236}">
                <a16:creationId xmlns:a16="http://schemas.microsoft.com/office/drawing/2014/main" id="{F10B5219-1898-1095-6416-387D73C1813D}"/>
              </a:ext>
            </a:extLst>
          </p:cNvPr>
          <p:cNvSpPr txBox="1"/>
          <p:nvPr/>
        </p:nvSpPr>
        <p:spPr>
          <a:xfrm>
            <a:off x="1411166" y="3159843"/>
            <a:ext cx="9117623" cy="369332"/>
          </a:xfrm>
          <a:prstGeom prst="rect">
            <a:avLst/>
          </a:prstGeom>
          <a:noFill/>
        </p:spPr>
        <p:txBody>
          <a:bodyPr wrap="square" rtlCol="0">
            <a:spAutoFit/>
          </a:bodyPr>
          <a:lstStyle/>
          <a:p>
            <a:pPr algn="ctr"/>
            <a:r>
              <a:rPr lang="en-US" b="1" dirty="0">
                <a:solidFill>
                  <a:schemeClr val="accent4"/>
                </a:solidFill>
              </a:rPr>
              <a:t>5 Year Completion Trends in Cybersecurity*</a:t>
            </a:r>
          </a:p>
        </p:txBody>
      </p:sp>
      <p:sp>
        <p:nvSpPr>
          <p:cNvPr id="8" name="TextBox 7">
            <a:extLst>
              <a:ext uri="{FF2B5EF4-FFF2-40B4-BE49-F238E27FC236}">
                <a16:creationId xmlns:a16="http://schemas.microsoft.com/office/drawing/2014/main" id="{7A70CF55-F69C-BF5B-10C0-A8827A1D965D}"/>
              </a:ext>
            </a:extLst>
          </p:cNvPr>
          <p:cNvSpPr txBox="1"/>
          <p:nvPr/>
        </p:nvSpPr>
        <p:spPr>
          <a:xfrm>
            <a:off x="668216" y="5772592"/>
            <a:ext cx="10603523" cy="307777"/>
          </a:xfrm>
          <a:prstGeom prst="rect">
            <a:avLst/>
          </a:prstGeom>
          <a:noFill/>
        </p:spPr>
        <p:txBody>
          <a:bodyPr wrap="square" rtlCol="0">
            <a:spAutoFit/>
          </a:bodyPr>
          <a:lstStyle/>
          <a:p>
            <a:pPr algn="ctr"/>
            <a:r>
              <a:rPr lang="en-US" sz="1400" i="1" dirty="0">
                <a:solidFill>
                  <a:schemeClr val="bg2">
                    <a:lumMod val="10000"/>
                  </a:schemeClr>
                </a:solidFill>
              </a:rPr>
              <a:t>*</a:t>
            </a:r>
            <a:r>
              <a:rPr lang="en-US" sz="1400" b="0" i="1" u="none" strike="noStrike" dirty="0">
                <a:solidFill>
                  <a:schemeClr val="bg2">
                    <a:lumMod val="10000"/>
                  </a:schemeClr>
                </a:solidFill>
                <a:effectLst/>
                <a:latin typeface="Calibri" panose="020F0502020204030204" pitchFamily="34" charset="0"/>
              </a:rPr>
              <a:t>Since the initiation of these funds, PPSC has more than </a:t>
            </a:r>
            <a:r>
              <a:rPr lang="en-US" sz="1400" b="1" i="1" u="sng" strike="noStrike" dirty="0">
                <a:solidFill>
                  <a:schemeClr val="bg2">
                    <a:lumMod val="10000"/>
                  </a:schemeClr>
                </a:solidFill>
                <a:effectLst/>
                <a:latin typeface="Calibri" panose="020F0502020204030204" pitchFamily="34" charset="0"/>
              </a:rPr>
              <a:t>tripled the number of degrees</a:t>
            </a:r>
            <a:r>
              <a:rPr lang="en-US" sz="1400" b="0" i="1" u="none" strike="noStrike" dirty="0">
                <a:solidFill>
                  <a:schemeClr val="bg2">
                    <a:lumMod val="10000"/>
                  </a:schemeClr>
                </a:solidFill>
                <a:effectLst/>
                <a:latin typeface="Calibri" panose="020F0502020204030204" pitchFamily="34" charset="0"/>
              </a:rPr>
              <a:t> awarded in Cybersecurity—</a:t>
            </a:r>
            <a:r>
              <a:rPr lang="en-US" sz="1400" b="1" i="1" u="sng" strike="noStrike" dirty="0">
                <a:solidFill>
                  <a:schemeClr val="bg2">
                    <a:lumMod val="10000"/>
                  </a:schemeClr>
                </a:solidFill>
                <a:effectLst/>
                <a:latin typeface="Calibri" panose="020F0502020204030204" pitchFamily="34" charset="0"/>
              </a:rPr>
              <a:t>Certificates have doubled</a:t>
            </a:r>
            <a:r>
              <a:rPr lang="en-US" sz="1400" b="0" i="1" u="none" strike="noStrike" dirty="0">
                <a:solidFill>
                  <a:schemeClr val="bg2">
                    <a:lumMod val="10000"/>
                  </a:schemeClr>
                </a:solidFill>
                <a:effectLst/>
                <a:latin typeface="Calibri" panose="020F0502020204030204" pitchFamily="34" charset="0"/>
              </a:rPr>
              <a:t>.</a:t>
            </a:r>
            <a:endParaRPr lang="en-US" sz="1400" i="1" dirty="0">
              <a:solidFill>
                <a:schemeClr val="bg2">
                  <a:lumMod val="10000"/>
                </a:schemeClr>
              </a:solidFill>
            </a:endParaRPr>
          </a:p>
        </p:txBody>
      </p:sp>
    </p:spTree>
    <p:extLst>
      <p:ext uri="{BB962C8B-B14F-4D97-AF65-F5344CB8AC3E}">
        <p14:creationId xmlns:p14="http://schemas.microsoft.com/office/powerpoint/2010/main" val="230237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16E2-2458-1C0C-2BCC-4B2F0953D1C0}"/>
              </a:ext>
            </a:extLst>
          </p:cNvPr>
          <p:cNvSpPr>
            <a:spLocks noGrp="1"/>
          </p:cNvSpPr>
          <p:nvPr>
            <p:ph type="title"/>
          </p:nvPr>
        </p:nvSpPr>
        <p:spPr>
          <a:xfrm>
            <a:off x="498231" y="393437"/>
            <a:ext cx="10515600" cy="1325563"/>
          </a:xfrm>
        </p:spPr>
        <p:txBody>
          <a:bodyPr/>
          <a:lstStyle/>
          <a:p>
            <a:r>
              <a:rPr lang="en-US" dirty="0"/>
              <a:t>The Larger Cyber Picture</a:t>
            </a:r>
          </a:p>
        </p:txBody>
      </p:sp>
      <p:pic>
        <p:nvPicPr>
          <p:cNvPr id="5" name="Content Placeholder 4">
            <a:extLst>
              <a:ext uri="{FF2B5EF4-FFF2-40B4-BE49-F238E27FC236}">
                <a16:creationId xmlns:a16="http://schemas.microsoft.com/office/drawing/2014/main" id="{1CB6C468-8459-CB31-7FCE-C4ACE85580FB}"/>
              </a:ext>
            </a:extLst>
          </p:cNvPr>
          <p:cNvPicPr>
            <a:picLocks noGrp="1" noChangeAspect="1"/>
          </p:cNvPicPr>
          <p:nvPr>
            <p:ph idx="1"/>
          </p:nvPr>
        </p:nvPicPr>
        <p:blipFill>
          <a:blip r:embed="rId2"/>
          <a:stretch>
            <a:fillRect/>
          </a:stretch>
        </p:blipFill>
        <p:spPr>
          <a:xfrm>
            <a:off x="6459316" y="747346"/>
            <a:ext cx="5732684" cy="5630618"/>
          </a:xfrm>
        </p:spPr>
      </p:pic>
      <p:sp>
        <p:nvSpPr>
          <p:cNvPr id="6" name="TextBox 5">
            <a:extLst>
              <a:ext uri="{FF2B5EF4-FFF2-40B4-BE49-F238E27FC236}">
                <a16:creationId xmlns:a16="http://schemas.microsoft.com/office/drawing/2014/main" id="{1CEC8A17-0A2F-CCFE-2539-CE7DEB8BE07C}"/>
              </a:ext>
            </a:extLst>
          </p:cNvPr>
          <p:cNvSpPr txBox="1"/>
          <p:nvPr/>
        </p:nvSpPr>
        <p:spPr>
          <a:xfrm>
            <a:off x="498231" y="1719000"/>
            <a:ext cx="5597769" cy="3693319"/>
          </a:xfrm>
          <a:prstGeom prst="rect">
            <a:avLst/>
          </a:prstGeom>
          <a:noFill/>
        </p:spPr>
        <p:txBody>
          <a:bodyPr wrap="square" rtlCol="0">
            <a:spAutoFit/>
          </a:bodyPr>
          <a:lstStyle/>
          <a:p>
            <a:pPr marL="0" marR="0" algn="l">
              <a:spcBef>
                <a:spcPts val="0"/>
              </a:spcBef>
              <a:spcAft>
                <a:spcPts val="0"/>
              </a:spcAft>
            </a:pPr>
            <a:r>
              <a:rPr lang="en-US" b="0" i="0" u="none" strike="noStrike" dirty="0">
                <a:solidFill>
                  <a:srgbClr val="000000"/>
                </a:solidFill>
                <a:effectLst/>
                <a:latin typeface="Calibri" panose="020F0502020204030204" pitchFamily="34" charset="0"/>
              </a:rPr>
              <a:t>Increased staff capacity in Cybersecurity has allowed more significant engagement with industry partners in the form of competition and event participation:</a:t>
            </a:r>
          </a:p>
          <a:p>
            <a:pPr marL="285750" marR="0" indent="-285750" algn="l">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PPSC has participated in more than 50 competitions and events to promote cybersecurity.</a:t>
            </a:r>
          </a:p>
          <a:p>
            <a:pPr marL="285750" marR="0" indent="-285750" algn="l">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PPSC students have won and placed in events nationwide, to include the Rocky Mountain Collegiate Cyber Defense Competition, </a:t>
            </a:r>
            <a:r>
              <a:rPr lang="en-US" b="0" i="0" u="none" strike="noStrike" dirty="0" err="1">
                <a:solidFill>
                  <a:srgbClr val="000000"/>
                </a:solidFill>
                <a:effectLst/>
                <a:latin typeface="Calibri" panose="020F0502020204030204" pitchFamily="34" charset="0"/>
              </a:rPr>
              <a:t>CyberMaryland</a:t>
            </a:r>
            <a:r>
              <a:rPr lang="en-US" b="0" i="0" u="none" strike="noStrike" dirty="0">
                <a:solidFill>
                  <a:srgbClr val="000000"/>
                </a:solidFill>
                <a:effectLst/>
                <a:latin typeface="Calibri" panose="020F0502020204030204" pitchFamily="34" charset="0"/>
              </a:rPr>
              <a:t> competitions, and other regional cyber competitions. PPSC students have consistently outperformed and placed alongside students at 4-year institutions (UCCS, USAFA, etc.)</a:t>
            </a:r>
          </a:p>
          <a:p>
            <a:endParaRPr lang="en-US" dirty="0"/>
          </a:p>
        </p:txBody>
      </p:sp>
      <p:pic>
        <p:nvPicPr>
          <p:cNvPr id="8" name="Picture 7">
            <a:extLst>
              <a:ext uri="{FF2B5EF4-FFF2-40B4-BE49-F238E27FC236}">
                <a16:creationId xmlns:a16="http://schemas.microsoft.com/office/drawing/2014/main" id="{27041661-938F-EF7E-7C29-3656C9C845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9363" y="1802423"/>
            <a:ext cx="5334551" cy="3000232"/>
          </a:xfrm>
          <a:prstGeom prst="rect">
            <a:avLst/>
          </a:prstGeom>
        </p:spPr>
      </p:pic>
    </p:spTree>
    <p:extLst>
      <p:ext uri="{BB962C8B-B14F-4D97-AF65-F5344CB8AC3E}">
        <p14:creationId xmlns:p14="http://schemas.microsoft.com/office/powerpoint/2010/main" val="399675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823070C-7759-C820-B90F-3308C95D51E9}"/>
              </a:ext>
            </a:extLst>
          </p:cNvPr>
          <p:cNvSpPr txBox="1">
            <a:spLocks/>
          </p:cNvSpPr>
          <p:nvPr/>
        </p:nvSpPr>
        <p:spPr>
          <a:xfrm>
            <a:off x="617963" y="411825"/>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New &amp; Upcoming Programs</a:t>
            </a:r>
          </a:p>
        </p:txBody>
      </p:sp>
      <p:sp>
        <p:nvSpPr>
          <p:cNvPr id="3" name="TextBox 2">
            <a:extLst>
              <a:ext uri="{FF2B5EF4-FFF2-40B4-BE49-F238E27FC236}">
                <a16:creationId xmlns:a16="http://schemas.microsoft.com/office/drawing/2014/main" id="{2190A3ED-7A8C-5D1E-E27C-942C25986665}"/>
              </a:ext>
            </a:extLst>
          </p:cNvPr>
          <p:cNvSpPr txBox="1"/>
          <p:nvPr/>
        </p:nvSpPr>
        <p:spPr>
          <a:xfrm>
            <a:off x="6611473" y="1371201"/>
            <a:ext cx="4745271" cy="3416320"/>
          </a:xfrm>
          <a:prstGeom prst="rect">
            <a:avLst/>
          </a:prstGeom>
          <a:noFill/>
        </p:spPr>
        <p:txBody>
          <a:bodyPr wrap="square" rtlCol="0">
            <a:spAutoFit/>
          </a:bodyPr>
          <a:lstStyle/>
          <a:p>
            <a:pPr marL="0" marR="0" algn="l">
              <a:spcBef>
                <a:spcPts val="0"/>
              </a:spcBef>
              <a:spcAft>
                <a:spcPts val="0"/>
              </a:spcAft>
            </a:pPr>
            <a:r>
              <a:rPr lang="en-US" sz="1800" b="1" i="0" u="none" strike="noStrike" dirty="0">
                <a:effectLst/>
                <a:latin typeface="Calibri" panose="020F0502020204030204" pitchFamily="34" charset="0"/>
              </a:rPr>
              <a:t>New</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Public Health</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Physical Therapist Assistant</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pPr>
            <a:r>
              <a:rPr lang="en-US" sz="1800" b="1" i="0" u="none" strike="noStrike" dirty="0">
                <a:effectLst/>
                <a:latin typeface="Calibri" panose="020F0502020204030204" pitchFamily="34" charset="0"/>
              </a:rPr>
              <a:t>Upcoming</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Yoga Teacher Training Certificate </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Engineering Technician </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Licensed Practical Nurse (LPN)</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Dental Hygiene</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Logistics Management</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BAS Business Core (title may change)</a:t>
            </a:r>
          </a:p>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BAS Cyber Security</a:t>
            </a:r>
          </a:p>
        </p:txBody>
      </p:sp>
      <p:pic>
        <p:nvPicPr>
          <p:cNvPr id="5" name="Picture 4">
            <a:extLst>
              <a:ext uri="{FF2B5EF4-FFF2-40B4-BE49-F238E27FC236}">
                <a16:creationId xmlns:a16="http://schemas.microsoft.com/office/drawing/2014/main" id="{877BDD51-4789-2CC2-415B-8710E218B54D}"/>
              </a:ext>
            </a:extLst>
          </p:cNvPr>
          <p:cNvPicPr>
            <a:picLocks noChangeAspect="1"/>
          </p:cNvPicPr>
          <p:nvPr/>
        </p:nvPicPr>
        <p:blipFill>
          <a:blip r:embed="rId2"/>
          <a:stretch>
            <a:fillRect/>
          </a:stretch>
        </p:blipFill>
        <p:spPr>
          <a:xfrm rot="3013940">
            <a:off x="77636" y="753268"/>
            <a:ext cx="5516830" cy="5418608"/>
          </a:xfrm>
          <a:prstGeom prst="rect">
            <a:avLst/>
          </a:prstGeom>
        </p:spPr>
      </p:pic>
      <p:pic>
        <p:nvPicPr>
          <p:cNvPr id="7" name="Picture 6">
            <a:extLst>
              <a:ext uri="{FF2B5EF4-FFF2-40B4-BE49-F238E27FC236}">
                <a16:creationId xmlns:a16="http://schemas.microsoft.com/office/drawing/2014/main" id="{C93A53A9-52FE-6DF4-AC35-EC9117606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256" y="1802912"/>
            <a:ext cx="4879084" cy="3252175"/>
          </a:xfrm>
          <a:prstGeom prst="rect">
            <a:avLst/>
          </a:prstGeom>
        </p:spPr>
      </p:pic>
    </p:spTree>
    <p:extLst>
      <p:ext uri="{BB962C8B-B14F-4D97-AF65-F5344CB8AC3E}">
        <p14:creationId xmlns:p14="http://schemas.microsoft.com/office/powerpoint/2010/main" val="207621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790B8-C752-27E9-0C4C-8FF089430240}"/>
              </a:ext>
            </a:extLst>
          </p:cNvPr>
          <p:cNvSpPr/>
          <p:nvPr/>
        </p:nvSpPr>
        <p:spPr>
          <a:xfrm>
            <a:off x="1785542" y="1173557"/>
            <a:ext cx="9010603" cy="4698594"/>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utoShape 3">
            <a:extLst>
              <a:ext uri="{FF2B5EF4-FFF2-40B4-BE49-F238E27FC236}">
                <a16:creationId xmlns:a16="http://schemas.microsoft.com/office/drawing/2014/main" id="{4413BCDA-9CDB-5FC8-5E6B-8DC92B72B16D}"/>
              </a:ext>
            </a:extLst>
          </p:cNvPr>
          <p:cNvSpPr>
            <a:spLocks noChangeAspect="1" noChangeArrowheads="1" noTextEdit="1"/>
          </p:cNvSpPr>
          <p:nvPr/>
        </p:nvSpPr>
        <p:spPr bwMode="auto">
          <a:xfrm>
            <a:off x="2173922" y="2680667"/>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AutoShape 3">
            <a:extLst>
              <a:ext uri="{FF2B5EF4-FFF2-40B4-BE49-F238E27FC236}">
                <a16:creationId xmlns:a16="http://schemas.microsoft.com/office/drawing/2014/main" id="{3418049D-E2C9-2988-3ABF-67F98A16D81D}"/>
              </a:ext>
            </a:extLst>
          </p:cNvPr>
          <p:cNvSpPr>
            <a:spLocks noChangeAspect="1" noChangeArrowheads="1" noTextEdit="1"/>
          </p:cNvSpPr>
          <p:nvPr/>
        </p:nvSpPr>
        <p:spPr bwMode="auto">
          <a:xfrm>
            <a:off x="4998898" y="2680667"/>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06746720-F0A1-4345-B933-3C9111F2C87E}"/>
              </a:ext>
            </a:extLst>
          </p:cNvPr>
          <p:cNvSpPr/>
          <p:nvPr/>
        </p:nvSpPr>
        <p:spPr>
          <a:xfrm>
            <a:off x="1050284" y="2499550"/>
            <a:ext cx="1763094" cy="2519517"/>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7" name="TextBox 6">
            <a:extLst>
              <a:ext uri="{FF2B5EF4-FFF2-40B4-BE49-F238E27FC236}">
                <a16:creationId xmlns:a16="http://schemas.microsoft.com/office/drawing/2014/main" id="{F43CAC50-A4E4-CD97-559A-DA724B7B642F}"/>
              </a:ext>
            </a:extLst>
          </p:cNvPr>
          <p:cNvSpPr txBox="1"/>
          <p:nvPr/>
        </p:nvSpPr>
        <p:spPr>
          <a:xfrm>
            <a:off x="1147778" y="4412168"/>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$31,119,838.60</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33.9%</a:t>
            </a:r>
          </a:p>
        </p:txBody>
      </p:sp>
      <p:sp>
        <p:nvSpPr>
          <p:cNvPr id="8" name="TextBox 7">
            <a:extLst>
              <a:ext uri="{FF2B5EF4-FFF2-40B4-BE49-F238E27FC236}">
                <a16:creationId xmlns:a16="http://schemas.microsoft.com/office/drawing/2014/main" id="{5F484972-5C12-E713-747F-916C5455AD28}"/>
              </a:ext>
            </a:extLst>
          </p:cNvPr>
          <p:cNvSpPr txBox="1"/>
          <p:nvPr/>
        </p:nvSpPr>
        <p:spPr>
          <a:xfrm>
            <a:off x="1093260" y="4058563"/>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FY20</a:t>
            </a:r>
            <a:endParaRPr lang="en-US" sz="2000" spc="300" dirty="0">
              <a:solidFill>
                <a:schemeClr val="bg1"/>
              </a:solidFill>
              <a:latin typeface="Montserrat" pitchFamily="2" charset="77"/>
              <a:ea typeface="Bebas Neue Regular" charset="0"/>
              <a:cs typeface="Roboto Black"/>
            </a:endParaRPr>
          </a:p>
        </p:txBody>
      </p:sp>
      <p:pic>
        <p:nvPicPr>
          <p:cNvPr id="9" name="Picture 8">
            <a:extLst>
              <a:ext uri="{FF2B5EF4-FFF2-40B4-BE49-F238E27FC236}">
                <a16:creationId xmlns:a16="http://schemas.microsoft.com/office/drawing/2014/main" id="{F5FF8583-3A4F-CA39-2DAD-ADC6967B7B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4466" y="3131416"/>
            <a:ext cx="794731" cy="794731"/>
          </a:xfrm>
          <a:prstGeom prst="rect">
            <a:avLst/>
          </a:prstGeom>
        </p:spPr>
      </p:pic>
      <p:sp>
        <p:nvSpPr>
          <p:cNvPr id="14" name="Rectangle 13">
            <a:extLst>
              <a:ext uri="{FF2B5EF4-FFF2-40B4-BE49-F238E27FC236}">
                <a16:creationId xmlns:a16="http://schemas.microsoft.com/office/drawing/2014/main" id="{8BC2CD9D-6CA1-C3EC-98F3-85F6278568BF}"/>
              </a:ext>
            </a:extLst>
          </p:cNvPr>
          <p:cNvSpPr/>
          <p:nvPr/>
        </p:nvSpPr>
        <p:spPr>
          <a:xfrm>
            <a:off x="3021478" y="2493623"/>
            <a:ext cx="1763094" cy="2519517"/>
          </a:xfrm>
          <a:prstGeom prst="rect">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15" name="TextBox 14">
            <a:extLst>
              <a:ext uri="{FF2B5EF4-FFF2-40B4-BE49-F238E27FC236}">
                <a16:creationId xmlns:a16="http://schemas.microsoft.com/office/drawing/2014/main" id="{1D984487-3F40-1B8D-6C8A-44ABE1FB619F}"/>
              </a:ext>
            </a:extLst>
          </p:cNvPr>
          <p:cNvSpPr txBox="1"/>
          <p:nvPr/>
        </p:nvSpPr>
        <p:spPr>
          <a:xfrm>
            <a:off x="3064454" y="4052636"/>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FY21</a:t>
            </a:r>
            <a:endParaRPr lang="en-US" sz="2000" spc="300" dirty="0">
              <a:solidFill>
                <a:schemeClr val="bg1"/>
              </a:solidFill>
              <a:latin typeface="Montserrat" pitchFamily="2" charset="77"/>
              <a:ea typeface="Bebas Neue Regular" charset="0"/>
              <a:cs typeface="Roboto Black"/>
            </a:endParaRPr>
          </a:p>
        </p:txBody>
      </p:sp>
      <p:pic>
        <p:nvPicPr>
          <p:cNvPr id="16" name="Picture 15">
            <a:extLst>
              <a:ext uri="{FF2B5EF4-FFF2-40B4-BE49-F238E27FC236}">
                <a16:creationId xmlns:a16="http://schemas.microsoft.com/office/drawing/2014/main" id="{573291A7-3115-3CCB-7D77-0BD6F93159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5660" y="3125489"/>
            <a:ext cx="794731" cy="794731"/>
          </a:xfrm>
          <a:prstGeom prst="rect">
            <a:avLst/>
          </a:prstGeom>
        </p:spPr>
      </p:pic>
      <p:sp>
        <p:nvSpPr>
          <p:cNvPr id="17" name="TextBox 16">
            <a:extLst>
              <a:ext uri="{FF2B5EF4-FFF2-40B4-BE49-F238E27FC236}">
                <a16:creationId xmlns:a16="http://schemas.microsoft.com/office/drawing/2014/main" id="{5B5CDE7F-9096-C82C-1C78-DAA3F38E2764}"/>
              </a:ext>
            </a:extLst>
          </p:cNvPr>
          <p:cNvSpPr txBox="1"/>
          <p:nvPr/>
        </p:nvSpPr>
        <p:spPr>
          <a:xfrm>
            <a:off x="3136073" y="4417812"/>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$41,694,660.69</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42.7%</a:t>
            </a:r>
          </a:p>
        </p:txBody>
      </p:sp>
      <p:sp>
        <p:nvSpPr>
          <p:cNvPr id="18" name="Title 3">
            <a:extLst>
              <a:ext uri="{FF2B5EF4-FFF2-40B4-BE49-F238E27FC236}">
                <a16:creationId xmlns:a16="http://schemas.microsoft.com/office/drawing/2014/main" id="{63894D56-36DF-E296-DD43-CEE4C252F2F2}"/>
              </a:ext>
            </a:extLst>
          </p:cNvPr>
          <p:cNvSpPr txBox="1">
            <a:spLocks/>
          </p:cNvSpPr>
          <p:nvPr/>
        </p:nvSpPr>
        <p:spPr>
          <a:xfrm>
            <a:off x="615024" y="540947"/>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College Reserves</a:t>
            </a:r>
          </a:p>
        </p:txBody>
      </p:sp>
      <p:sp>
        <p:nvSpPr>
          <p:cNvPr id="3" name="Rectangle 2">
            <a:extLst>
              <a:ext uri="{FF2B5EF4-FFF2-40B4-BE49-F238E27FC236}">
                <a16:creationId xmlns:a16="http://schemas.microsoft.com/office/drawing/2014/main" id="{84E87FF9-2717-B7CA-4DF0-330FB6291A47}"/>
              </a:ext>
            </a:extLst>
          </p:cNvPr>
          <p:cNvSpPr/>
          <p:nvPr/>
        </p:nvSpPr>
        <p:spPr>
          <a:xfrm>
            <a:off x="5035648" y="2520517"/>
            <a:ext cx="1763094" cy="25195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19" name="TextBox 18">
            <a:extLst>
              <a:ext uri="{FF2B5EF4-FFF2-40B4-BE49-F238E27FC236}">
                <a16:creationId xmlns:a16="http://schemas.microsoft.com/office/drawing/2014/main" id="{EA97D6B9-D33A-8D3A-8AFA-E80E6007884D}"/>
              </a:ext>
            </a:extLst>
          </p:cNvPr>
          <p:cNvSpPr txBox="1"/>
          <p:nvPr/>
        </p:nvSpPr>
        <p:spPr>
          <a:xfrm>
            <a:off x="5078624" y="4079530"/>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FY22</a:t>
            </a:r>
            <a:endParaRPr lang="en-US" sz="2000" spc="300" dirty="0">
              <a:solidFill>
                <a:schemeClr val="bg1"/>
              </a:solidFill>
              <a:latin typeface="Montserrat" pitchFamily="2" charset="77"/>
              <a:ea typeface="Bebas Neue Regular" charset="0"/>
              <a:cs typeface="Roboto Black"/>
            </a:endParaRPr>
          </a:p>
        </p:txBody>
      </p:sp>
      <p:pic>
        <p:nvPicPr>
          <p:cNvPr id="20" name="Picture 19">
            <a:extLst>
              <a:ext uri="{FF2B5EF4-FFF2-40B4-BE49-F238E27FC236}">
                <a16:creationId xmlns:a16="http://schemas.microsoft.com/office/drawing/2014/main" id="{A10238DA-5935-DCFD-5E1B-31BF5D3F0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9830" y="3152383"/>
            <a:ext cx="794731" cy="794731"/>
          </a:xfrm>
          <a:prstGeom prst="rect">
            <a:avLst/>
          </a:prstGeom>
        </p:spPr>
      </p:pic>
      <p:sp>
        <p:nvSpPr>
          <p:cNvPr id="21" name="TextBox 20">
            <a:extLst>
              <a:ext uri="{FF2B5EF4-FFF2-40B4-BE49-F238E27FC236}">
                <a16:creationId xmlns:a16="http://schemas.microsoft.com/office/drawing/2014/main" id="{02588A19-BF49-2961-BF47-70192A230CC3}"/>
              </a:ext>
            </a:extLst>
          </p:cNvPr>
          <p:cNvSpPr txBox="1"/>
          <p:nvPr/>
        </p:nvSpPr>
        <p:spPr>
          <a:xfrm>
            <a:off x="5150243" y="4444706"/>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$24,600,000</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23.4%</a:t>
            </a:r>
          </a:p>
        </p:txBody>
      </p:sp>
    </p:spTree>
    <p:extLst>
      <p:ext uri="{BB962C8B-B14F-4D97-AF65-F5344CB8AC3E}">
        <p14:creationId xmlns:p14="http://schemas.microsoft.com/office/powerpoint/2010/main" val="5858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6EEBE58-CB69-82D2-D40F-E4CBF9301355}"/>
              </a:ext>
            </a:extLst>
          </p:cNvPr>
          <p:cNvSpPr txBox="1">
            <a:spLocks/>
          </p:cNvSpPr>
          <p:nvPr/>
        </p:nvSpPr>
        <p:spPr>
          <a:xfrm>
            <a:off x="617963" y="487789"/>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Kudos</a:t>
            </a:r>
          </a:p>
        </p:txBody>
      </p:sp>
      <p:pic>
        <p:nvPicPr>
          <p:cNvPr id="4" name="Picture 3">
            <a:extLst>
              <a:ext uri="{FF2B5EF4-FFF2-40B4-BE49-F238E27FC236}">
                <a16:creationId xmlns:a16="http://schemas.microsoft.com/office/drawing/2014/main" id="{01022470-4E64-22E0-4927-3A9A7D0F5F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664" y="1037064"/>
            <a:ext cx="3878069" cy="5170758"/>
          </a:xfrm>
          <a:prstGeom prst="rect">
            <a:avLst/>
          </a:prstGeom>
        </p:spPr>
      </p:pic>
      <p:sp>
        <p:nvSpPr>
          <p:cNvPr id="3" name="TextBox 2">
            <a:extLst>
              <a:ext uri="{FF2B5EF4-FFF2-40B4-BE49-F238E27FC236}">
                <a16:creationId xmlns:a16="http://schemas.microsoft.com/office/drawing/2014/main" id="{7A58552E-2E8B-2AB2-9678-B176DF99CB05}"/>
              </a:ext>
            </a:extLst>
          </p:cNvPr>
          <p:cNvSpPr txBox="1"/>
          <p:nvPr/>
        </p:nvSpPr>
        <p:spPr>
          <a:xfrm>
            <a:off x="3478306" y="1305341"/>
            <a:ext cx="8355105" cy="3693319"/>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chemeClr val="bg2">
                    <a:lumMod val="10000"/>
                  </a:schemeClr>
                </a:solidFill>
                <a:effectLst/>
                <a:latin typeface="-apple-system"/>
              </a:rPr>
              <a:t>Pikes Peak State College is proud to be one of only nine programs worldwide to receive the status of </a:t>
            </a:r>
            <a:r>
              <a:rPr lang="en-US" b="1" i="0" dirty="0">
                <a:solidFill>
                  <a:schemeClr val="bg2">
                    <a:lumMod val="10000"/>
                  </a:schemeClr>
                </a:solidFill>
                <a:effectLst/>
                <a:latin typeface="-apple-system"/>
              </a:rPr>
              <a:t>Endorsed</a:t>
            </a:r>
            <a:r>
              <a:rPr lang="en-US" b="0" i="0" dirty="0">
                <a:solidFill>
                  <a:schemeClr val="bg2">
                    <a:lumMod val="10000"/>
                  </a:schemeClr>
                </a:solidFill>
                <a:effectLst/>
                <a:latin typeface="-apple-system"/>
              </a:rPr>
              <a:t> for their Core Four Standards: </a:t>
            </a:r>
            <a:r>
              <a:rPr lang="en-US" b="0" i="0" dirty="0" err="1">
                <a:solidFill>
                  <a:schemeClr val="bg2">
                    <a:lumMod val="10000"/>
                  </a:schemeClr>
                </a:solidFill>
                <a:effectLst/>
                <a:latin typeface="-apple-system"/>
              </a:rPr>
              <a:t>Prebriefing</a:t>
            </a:r>
            <a:r>
              <a:rPr lang="en-US" b="0" i="0" dirty="0">
                <a:solidFill>
                  <a:schemeClr val="bg2">
                    <a:lumMod val="10000"/>
                  </a:schemeClr>
                </a:solidFill>
                <a:effectLst/>
                <a:latin typeface="-apple-system"/>
              </a:rPr>
              <a:t>, Debriefing, Facilitation, and Professional Integrity by</a:t>
            </a:r>
            <a:r>
              <a:rPr lang="en-US" b="1" i="0" dirty="0">
                <a:solidFill>
                  <a:schemeClr val="bg2">
                    <a:lumMod val="10000"/>
                  </a:schemeClr>
                </a:solidFill>
                <a:effectLst/>
                <a:latin typeface="-apple-system"/>
              </a:rPr>
              <a:t> </a:t>
            </a:r>
            <a:r>
              <a:rPr lang="en-US" b="0" i="0" dirty="0">
                <a:solidFill>
                  <a:schemeClr val="bg2">
                    <a:lumMod val="10000"/>
                  </a:schemeClr>
                </a:solidFill>
                <a:effectLst/>
                <a:latin typeface="-apple-system"/>
              </a:rPr>
              <a:t>The International Nursing Association for Clinical Simulation and Learning.</a:t>
            </a:r>
            <a:endParaRPr lang="en-US" dirty="0">
              <a:solidFill>
                <a:schemeClr val="bg2">
                  <a:lumMod val="10000"/>
                </a:schemeClr>
              </a:solidFill>
              <a:latin typeface="-apple-system"/>
            </a:endParaRPr>
          </a:p>
          <a:p>
            <a:pPr marL="285750" indent="-285750">
              <a:buFont typeface="Arial" panose="020B0604020202020204" pitchFamily="34" charset="0"/>
              <a:buChar char="•"/>
            </a:pPr>
            <a:r>
              <a:rPr lang="en-US" b="0" i="0" dirty="0">
                <a:solidFill>
                  <a:schemeClr val="bg2">
                    <a:lumMod val="10000"/>
                  </a:schemeClr>
                </a:solidFill>
                <a:effectLst/>
                <a:latin typeface="-apple-system"/>
              </a:rPr>
              <a:t>Multimedia Graphic Design Chair Peter Strand was honored by The local American Advertising Federation with its Icon Award for Best Educator in Advertising.</a:t>
            </a:r>
            <a:endParaRPr lang="en-US" dirty="0">
              <a:solidFill>
                <a:schemeClr val="bg2">
                  <a:lumMod val="10000"/>
                </a:schemeClr>
              </a:solidFill>
              <a:latin typeface="-apple-system"/>
            </a:endParaRPr>
          </a:p>
          <a:p>
            <a:pPr marL="285750" indent="-285750">
              <a:buFont typeface="Arial" panose="020B0604020202020204" pitchFamily="34" charset="0"/>
              <a:buChar char="•"/>
            </a:pPr>
            <a:r>
              <a:rPr lang="en-US" b="0" i="0" dirty="0">
                <a:solidFill>
                  <a:schemeClr val="bg2">
                    <a:lumMod val="10000"/>
                  </a:schemeClr>
                </a:solidFill>
                <a:effectLst/>
                <a:latin typeface="-apple-system"/>
              </a:rPr>
              <a:t>Mark Vickers, Nursing Assistant faculty, won one of 12 Nightingale Awards presented by the Colorado Nurses Foundation.</a:t>
            </a:r>
            <a:endParaRPr lang="en-US" dirty="0">
              <a:solidFill>
                <a:schemeClr val="bg2">
                  <a:lumMod val="10000"/>
                </a:schemeClr>
              </a:solidFill>
              <a:latin typeface="-apple-system"/>
            </a:endParaRPr>
          </a:p>
          <a:p>
            <a:pPr marL="285750" indent="-285750">
              <a:buFont typeface="Arial" panose="020B0604020202020204" pitchFamily="34" charset="0"/>
              <a:buChar char="•"/>
            </a:pPr>
            <a:r>
              <a:rPr lang="en-US" b="0" i="0" dirty="0">
                <a:solidFill>
                  <a:schemeClr val="bg2">
                    <a:lumMod val="10000"/>
                  </a:schemeClr>
                </a:solidFill>
                <a:effectLst/>
                <a:latin typeface="-apple-system"/>
              </a:rPr>
              <a:t>Pikes Peak State College made the 2022 Military Times "Best for Vets: Colleges" list. It ranked 6th in the country for two-year schools and 47th overall.</a:t>
            </a:r>
            <a:endParaRPr lang="en-US" dirty="0">
              <a:solidFill>
                <a:schemeClr val="bg2">
                  <a:lumMod val="10000"/>
                </a:schemeClr>
              </a:solidFill>
              <a:latin typeface="-apple-system"/>
            </a:endParaRPr>
          </a:p>
          <a:p>
            <a:pPr marL="285750" indent="-285750">
              <a:buFont typeface="Arial" panose="020B0604020202020204" pitchFamily="34" charset="0"/>
              <a:buChar char="•"/>
            </a:pPr>
            <a:r>
              <a:rPr lang="en-US" b="0" i="0" dirty="0">
                <a:solidFill>
                  <a:schemeClr val="bg2">
                    <a:lumMod val="10000"/>
                  </a:schemeClr>
                </a:solidFill>
                <a:effectLst/>
                <a:latin typeface="-apple-system"/>
              </a:rPr>
              <a:t>And, PPSC has earned the Gold Designation as No. 2 in the Top Ten Schools for all Large Community Colleges for 2022-2023, the highest designation that Military Friendly</a:t>
            </a:r>
            <a:r>
              <a:rPr lang="en-US" b="1" i="0" dirty="0">
                <a:solidFill>
                  <a:schemeClr val="bg2">
                    <a:lumMod val="10000"/>
                  </a:schemeClr>
                </a:solidFill>
                <a:effectLst/>
                <a:latin typeface="-apple-system"/>
              </a:rPr>
              <a:t>® </a:t>
            </a:r>
            <a:r>
              <a:rPr lang="en-US" b="0" i="0" dirty="0">
                <a:solidFill>
                  <a:schemeClr val="bg2">
                    <a:lumMod val="10000"/>
                  </a:schemeClr>
                </a:solidFill>
                <a:effectLst/>
                <a:latin typeface="-apple-system"/>
              </a:rPr>
              <a:t>Schools has.</a:t>
            </a:r>
            <a:endParaRPr lang="en-US" dirty="0">
              <a:solidFill>
                <a:schemeClr val="bg2">
                  <a:lumMod val="10000"/>
                </a:schemeClr>
              </a:solidFill>
              <a:latin typeface="-apple-system"/>
            </a:endParaRPr>
          </a:p>
        </p:txBody>
      </p:sp>
    </p:spTree>
    <p:extLst>
      <p:ext uri="{BB962C8B-B14F-4D97-AF65-F5344CB8AC3E}">
        <p14:creationId xmlns:p14="http://schemas.microsoft.com/office/powerpoint/2010/main" val="281760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E2D8-4AEE-E619-E786-4F33A937A510}"/>
              </a:ext>
            </a:extLst>
          </p:cNvPr>
          <p:cNvSpPr>
            <a:spLocks noGrp="1"/>
          </p:cNvSpPr>
          <p:nvPr>
            <p:ph type="title"/>
          </p:nvPr>
        </p:nvSpPr>
        <p:spPr>
          <a:xfrm>
            <a:off x="831850" y="2468022"/>
            <a:ext cx="10515600" cy="1719262"/>
          </a:xfrm>
        </p:spPr>
        <p:txBody>
          <a:bodyPr/>
          <a:lstStyle/>
          <a:p>
            <a:r>
              <a:rPr lang="en-US" dirty="0"/>
              <a:t>Questions?</a:t>
            </a:r>
          </a:p>
        </p:txBody>
      </p:sp>
    </p:spTree>
    <p:extLst>
      <p:ext uri="{BB962C8B-B14F-4D97-AF65-F5344CB8AC3E}">
        <p14:creationId xmlns:p14="http://schemas.microsoft.com/office/powerpoint/2010/main" val="341196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4D8F07D-80E1-C4AA-0BE3-402D856D9ABF}"/>
              </a:ext>
            </a:extLst>
          </p:cNvPr>
          <p:cNvGraphicFramePr/>
          <p:nvPr>
            <p:extLst>
              <p:ext uri="{D42A27DB-BD31-4B8C-83A1-F6EECF244321}">
                <p14:modId xmlns:p14="http://schemas.microsoft.com/office/powerpoint/2010/main" val="1835649899"/>
              </p:ext>
            </p:extLst>
          </p:nvPr>
        </p:nvGraphicFramePr>
        <p:xfrm>
          <a:off x="165100" y="1368098"/>
          <a:ext cx="11755120" cy="46393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B32F9AE-7A8E-7627-5BDB-C14F164038C2}"/>
              </a:ext>
            </a:extLst>
          </p:cNvPr>
          <p:cNvSpPr txBox="1"/>
          <p:nvPr/>
        </p:nvSpPr>
        <p:spPr>
          <a:xfrm>
            <a:off x="11273913" y="2589476"/>
            <a:ext cx="575187" cy="276999"/>
          </a:xfrm>
          <a:prstGeom prst="rect">
            <a:avLst/>
          </a:prstGeom>
          <a:noFill/>
        </p:spPr>
        <p:txBody>
          <a:bodyPr wrap="square">
            <a:spAutoFit/>
          </a:bodyPr>
          <a:lstStyle/>
          <a:p>
            <a:pPr algn="ctr"/>
            <a:r>
              <a:rPr lang="en-US" sz="1200" dirty="0">
                <a:solidFill>
                  <a:schemeClr val="accent2"/>
                </a:solidFill>
              </a:rPr>
              <a:t>53.5%</a:t>
            </a:r>
          </a:p>
        </p:txBody>
      </p:sp>
      <p:sp>
        <p:nvSpPr>
          <p:cNvPr id="6" name="Title 3">
            <a:extLst>
              <a:ext uri="{FF2B5EF4-FFF2-40B4-BE49-F238E27FC236}">
                <a16:creationId xmlns:a16="http://schemas.microsoft.com/office/drawing/2014/main" id="{572B71CF-E55F-C34E-38B8-60ED352BC0E0}"/>
              </a:ext>
            </a:extLst>
          </p:cNvPr>
          <p:cNvSpPr txBox="1">
            <a:spLocks/>
          </p:cNvSpPr>
          <p:nvPr/>
        </p:nvSpPr>
        <p:spPr>
          <a:xfrm>
            <a:off x="749300" y="449941"/>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DB4326"/>
                </a:solidFill>
                <a:latin typeface="Sanchez" panose="02000000000000000000" pitchFamily="2" charset="77"/>
              </a:rPr>
              <a:t>Retention</a:t>
            </a:r>
          </a:p>
        </p:txBody>
      </p:sp>
      <p:sp>
        <p:nvSpPr>
          <p:cNvPr id="7" name="TextBox 6">
            <a:extLst>
              <a:ext uri="{FF2B5EF4-FFF2-40B4-BE49-F238E27FC236}">
                <a16:creationId xmlns:a16="http://schemas.microsoft.com/office/drawing/2014/main" id="{C924077B-BA0F-A7C9-039A-7FEAE7C39F35}"/>
              </a:ext>
            </a:extLst>
          </p:cNvPr>
          <p:cNvSpPr txBox="1"/>
          <p:nvPr/>
        </p:nvSpPr>
        <p:spPr>
          <a:xfrm>
            <a:off x="10546924" y="2727975"/>
            <a:ext cx="575187" cy="276999"/>
          </a:xfrm>
          <a:prstGeom prst="rect">
            <a:avLst/>
          </a:prstGeom>
          <a:noFill/>
        </p:spPr>
        <p:txBody>
          <a:bodyPr wrap="square">
            <a:spAutoFit/>
          </a:bodyPr>
          <a:lstStyle/>
          <a:p>
            <a:pPr algn="ctr"/>
            <a:r>
              <a:rPr lang="en-US" sz="1200" dirty="0">
                <a:solidFill>
                  <a:schemeClr val="accent2"/>
                </a:solidFill>
              </a:rPr>
              <a:t>52.0%</a:t>
            </a:r>
          </a:p>
        </p:txBody>
      </p:sp>
    </p:spTree>
    <p:extLst>
      <p:ext uri="{BB962C8B-B14F-4D97-AF65-F5344CB8AC3E}">
        <p14:creationId xmlns:p14="http://schemas.microsoft.com/office/powerpoint/2010/main" val="75536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D91A940-38EB-F36A-CCC7-D4365A7D7150}"/>
              </a:ext>
            </a:extLst>
          </p:cNvPr>
          <p:cNvSpPr txBox="1">
            <a:spLocks/>
          </p:cNvSpPr>
          <p:nvPr/>
        </p:nvSpPr>
        <p:spPr>
          <a:xfrm>
            <a:off x="448982" y="313246"/>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Retention By Ethnicity</a:t>
            </a:r>
          </a:p>
        </p:txBody>
      </p:sp>
      <p:graphicFrame>
        <p:nvGraphicFramePr>
          <p:cNvPr id="4" name="Chart 3">
            <a:extLst>
              <a:ext uri="{FF2B5EF4-FFF2-40B4-BE49-F238E27FC236}">
                <a16:creationId xmlns:a16="http://schemas.microsoft.com/office/drawing/2014/main" id="{24EC8240-BBCC-AAC6-4378-F42AE05B8834}"/>
              </a:ext>
            </a:extLst>
          </p:cNvPr>
          <p:cNvGraphicFramePr/>
          <p:nvPr>
            <p:extLst>
              <p:ext uri="{D42A27DB-BD31-4B8C-83A1-F6EECF244321}">
                <p14:modId xmlns:p14="http://schemas.microsoft.com/office/powerpoint/2010/main" val="3757094945"/>
              </p:ext>
            </p:extLst>
          </p:nvPr>
        </p:nvGraphicFramePr>
        <p:xfrm>
          <a:off x="2032000" y="952168"/>
          <a:ext cx="8128000" cy="5186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375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199E-7144-3C55-AB1C-D31EBA8AC3B3}"/>
              </a:ext>
            </a:extLst>
          </p:cNvPr>
          <p:cNvSpPr txBox="1">
            <a:spLocks/>
          </p:cNvSpPr>
          <p:nvPr/>
        </p:nvSpPr>
        <p:spPr>
          <a:xfrm>
            <a:off x="332362" y="365125"/>
            <a:ext cx="10515600" cy="1325563"/>
          </a:xfrm>
          <a:prstGeom prst="rect">
            <a:avLst/>
          </a:prstGeom>
        </p:spPr>
        <p:txBody>
          <a:bodyPr/>
          <a:lstStyle>
            <a:lvl1pPr algn="l" defTabSz="914400" rtl="0" eaLnBrk="1" latinLnBrk="0" hangingPunct="1">
              <a:lnSpc>
                <a:spcPct val="90000"/>
              </a:lnSpc>
              <a:spcBef>
                <a:spcPct val="0"/>
              </a:spcBef>
              <a:buNone/>
              <a:defRPr sz="3600" b="0" i="0" kern="1200">
                <a:solidFill>
                  <a:srgbClr val="DB4326"/>
                </a:solidFill>
                <a:latin typeface="Sanchez" panose="02000000000000000000" pitchFamily="2" charset="77"/>
                <a:ea typeface="+mj-ea"/>
                <a:cs typeface="+mj-cs"/>
              </a:defRPr>
            </a:lvl1pPr>
          </a:lstStyle>
          <a:p>
            <a:r>
              <a:rPr lang="en-US"/>
              <a:t>Graduation</a:t>
            </a:r>
            <a:endParaRPr lang="en-US" dirty="0"/>
          </a:p>
        </p:txBody>
      </p:sp>
      <p:sp>
        <p:nvSpPr>
          <p:cNvPr id="4" name="TextBox 3">
            <a:extLst>
              <a:ext uri="{FF2B5EF4-FFF2-40B4-BE49-F238E27FC236}">
                <a16:creationId xmlns:a16="http://schemas.microsoft.com/office/drawing/2014/main" id="{512B66CD-470A-A11B-9C5D-C53CA7C03F47}"/>
              </a:ext>
            </a:extLst>
          </p:cNvPr>
          <p:cNvSpPr txBox="1"/>
          <p:nvPr/>
        </p:nvSpPr>
        <p:spPr>
          <a:xfrm>
            <a:off x="5503424" y="1538523"/>
            <a:ext cx="6488349" cy="4005392"/>
          </a:xfrm>
          <a:prstGeom prst="rect">
            <a:avLst/>
          </a:prstGeom>
          <a:noFill/>
        </p:spPr>
        <p:txBody>
          <a:bodyPr wrap="square" rtlCol="0">
            <a:spAutoFit/>
          </a:bodyPr>
          <a:lstStyle/>
          <a:p>
            <a:pPr algn="ctr">
              <a:lnSpc>
                <a:spcPct val="150000"/>
              </a:lnSpc>
            </a:pPr>
            <a:r>
              <a:rPr lang="en-US" sz="2800" b="1" dirty="0">
                <a:solidFill>
                  <a:schemeClr val="accent4"/>
                </a:solidFill>
                <a:latin typeface="Source Sans 3" panose="020B0503030403020204" pitchFamily="34" charset="0"/>
                <a:ea typeface="Roboto" panose="02000000000000000000" pitchFamily="2" charset="0"/>
                <a:cs typeface="Roboto" panose="02000000000000000000" pitchFamily="2" charset="0"/>
              </a:rPr>
              <a:t>Degrees &amp; Certificates</a:t>
            </a:r>
          </a:p>
          <a:p>
            <a:pPr algn="ctr">
              <a:lnSpc>
                <a:spcPct val="150000"/>
              </a:lnSpc>
            </a:pPr>
            <a:r>
              <a:rPr lang="en-US" sz="2400" dirty="0">
                <a:solidFill>
                  <a:schemeClr val="accent4"/>
                </a:solidFill>
                <a:latin typeface="Source Sans 3" panose="020B0503030403020204" pitchFamily="34" charset="0"/>
                <a:ea typeface="Roboto" panose="02000000000000000000" pitchFamily="2" charset="0"/>
                <a:cs typeface="Roboto" panose="02000000000000000000" pitchFamily="2" charset="0"/>
              </a:rPr>
              <a:t>3,970 | 17/18</a:t>
            </a:r>
          </a:p>
          <a:p>
            <a:pPr algn="ctr">
              <a:lnSpc>
                <a:spcPct val="150000"/>
              </a:lnSpc>
            </a:pPr>
            <a:r>
              <a:rPr lang="en-US" sz="2400" dirty="0">
                <a:solidFill>
                  <a:schemeClr val="accent4"/>
                </a:solidFill>
                <a:latin typeface="Source Sans 3" panose="020B0503030403020204" pitchFamily="34" charset="0"/>
                <a:ea typeface="Roboto" panose="02000000000000000000" pitchFamily="2" charset="0"/>
                <a:cs typeface="Roboto" panose="02000000000000000000" pitchFamily="2" charset="0"/>
              </a:rPr>
              <a:t>4,060 | 18/19</a:t>
            </a:r>
          </a:p>
          <a:p>
            <a:pPr algn="ctr">
              <a:lnSpc>
                <a:spcPct val="150000"/>
              </a:lnSpc>
            </a:pPr>
            <a:r>
              <a:rPr lang="en-US" sz="2400" dirty="0">
                <a:solidFill>
                  <a:schemeClr val="accent4"/>
                </a:solidFill>
                <a:latin typeface="Source Sans 3" panose="020B0503030403020204" pitchFamily="34" charset="0"/>
                <a:ea typeface="Roboto" panose="02000000000000000000" pitchFamily="2" charset="0"/>
                <a:cs typeface="Roboto" panose="02000000000000000000" pitchFamily="2" charset="0"/>
              </a:rPr>
              <a:t>3,879 | 19/20</a:t>
            </a:r>
            <a:endParaRPr lang="en-US" sz="2400" dirty="0">
              <a:solidFill>
                <a:schemeClr val="accent4"/>
              </a:solidFill>
              <a:latin typeface="Source Sans 3" panose="020B0503030403020204" pitchFamily="34" charset="0"/>
            </a:endParaRPr>
          </a:p>
          <a:p>
            <a:pPr algn="ctr">
              <a:lnSpc>
                <a:spcPct val="150000"/>
              </a:lnSpc>
            </a:pPr>
            <a:r>
              <a:rPr lang="en-US" sz="2400" dirty="0">
                <a:solidFill>
                  <a:schemeClr val="accent4"/>
                </a:solidFill>
                <a:latin typeface="Source Sans 3" panose="020B0503030403020204" pitchFamily="34" charset="0"/>
              </a:rPr>
              <a:t>3,562</a:t>
            </a:r>
            <a:r>
              <a:rPr lang="en-US" sz="2400" dirty="0">
                <a:solidFill>
                  <a:schemeClr val="accent4"/>
                </a:solidFill>
                <a:latin typeface="Source Sans 3" panose="020B0503030403020204" pitchFamily="34" charset="0"/>
                <a:ea typeface="Roboto" panose="02000000000000000000" pitchFamily="2" charset="0"/>
                <a:cs typeface="Roboto" panose="02000000000000000000" pitchFamily="2" charset="0"/>
              </a:rPr>
              <a:t> | 20/21</a:t>
            </a:r>
            <a:endParaRPr lang="en-US" sz="2400" dirty="0">
              <a:solidFill>
                <a:schemeClr val="accent4"/>
              </a:solidFill>
              <a:latin typeface="Source Sans 3" panose="020B0503030403020204" pitchFamily="34" charset="0"/>
            </a:endParaRPr>
          </a:p>
          <a:p>
            <a:pPr lvl="0" algn="ctr">
              <a:lnSpc>
                <a:spcPct val="150000"/>
              </a:lnSpc>
            </a:pPr>
            <a:r>
              <a:rPr lang="en-US" sz="2400" dirty="0">
                <a:solidFill>
                  <a:schemeClr val="accent4"/>
                </a:solidFill>
                <a:latin typeface="Source Sans 3" panose="020B0503030403020204" pitchFamily="34" charset="0"/>
              </a:rPr>
              <a:t>3,051 | 21/22*</a:t>
            </a:r>
          </a:p>
          <a:p>
            <a:pPr lvl="0" algn="ctr">
              <a:lnSpc>
                <a:spcPct val="150000"/>
              </a:lnSpc>
            </a:pPr>
            <a:r>
              <a:rPr lang="en-US" i="1" dirty="0">
                <a:solidFill>
                  <a:schemeClr val="accent4"/>
                </a:solidFill>
                <a:latin typeface="Source Sans 3" panose="020B0503030403020204" pitchFamily="34" charset="0"/>
              </a:rPr>
              <a:t>*Includes 26 BSN/BAS degrees</a:t>
            </a:r>
          </a:p>
        </p:txBody>
      </p:sp>
      <p:pic>
        <p:nvPicPr>
          <p:cNvPr id="7" name="Picture 6">
            <a:extLst>
              <a:ext uri="{FF2B5EF4-FFF2-40B4-BE49-F238E27FC236}">
                <a16:creationId xmlns:a16="http://schemas.microsoft.com/office/drawing/2014/main" id="{C420775E-3E18-E191-75E6-CF7CFDF959D3}"/>
              </a:ext>
            </a:extLst>
          </p:cNvPr>
          <p:cNvPicPr>
            <a:picLocks noChangeAspect="1"/>
          </p:cNvPicPr>
          <p:nvPr/>
        </p:nvPicPr>
        <p:blipFill>
          <a:blip r:embed="rId2"/>
          <a:stretch>
            <a:fillRect/>
          </a:stretch>
        </p:blipFill>
        <p:spPr>
          <a:xfrm rot="19826429">
            <a:off x="449243" y="764600"/>
            <a:ext cx="4862735" cy="4159689"/>
          </a:xfrm>
          <a:prstGeom prst="rect">
            <a:avLst/>
          </a:prstGeom>
        </p:spPr>
      </p:pic>
      <p:pic>
        <p:nvPicPr>
          <p:cNvPr id="9" name="Picture 8">
            <a:extLst>
              <a:ext uri="{FF2B5EF4-FFF2-40B4-BE49-F238E27FC236}">
                <a16:creationId xmlns:a16="http://schemas.microsoft.com/office/drawing/2014/main" id="{B6B02C55-A992-030A-EC89-416C1EC7E4AE}"/>
              </a:ext>
            </a:extLst>
          </p:cNvPr>
          <p:cNvPicPr>
            <a:picLocks noChangeAspect="1"/>
          </p:cNvPicPr>
          <p:nvPr/>
        </p:nvPicPr>
        <p:blipFill>
          <a:blip r:embed="rId3"/>
          <a:stretch>
            <a:fillRect/>
          </a:stretch>
        </p:blipFill>
        <p:spPr>
          <a:xfrm rot="6975162">
            <a:off x="273775" y="1865212"/>
            <a:ext cx="4511212" cy="4394038"/>
          </a:xfrm>
          <a:prstGeom prst="rect">
            <a:avLst/>
          </a:prstGeom>
        </p:spPr>
      </p:pic>
      <p:pic>
        <p:nvPicPr>
          <p:cNvPr id="5" name="Picture 4">
            <a:extLst>
              <a:ext uri="{FF2B5EF4-FFF2-40B4-BE49-F238E27FC236}">
                <a16:creationId xmlns:a16="http://schemas.microsoft.com/office/drawing/2014/main" id="{C6055F1E-9673-758B-3EE3-C7407A37806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36530" y="2058043"/>
            <a:ext cx="4425882" cy="2945597"/>
          </a:xfrm>
          <a:prstGeom prst="rect">
            <a:avLst/>
          </a:prstGeom>
        </p:spPr>
      </p:pic>
    </p:spTree>
    <p:extLst>
      <p:ext uri="{BB962C8B-B14F-4D97-AF65-F5344CB8AC3E}">
        <p14:creationId xmlns:p14="http://schemas.microsoft.com/office/powerpoint/2010/main" val="223314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59EBD3D-0B90-3C60-BAF9-4113F2487BB0}"/>
              </a:ext>
            </a:extLst>
          </p:cNvPr>
          <p:cNvSpPr txBox="1">
            <a:spLocks/>
          </p:cNvSpPr>
          <p:nvPr/>
        </p:nvSpPr>
        <p:spPr>
          <a:xfrm>
            <a:off x="475292" y="325915"/>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Achieving HSI Designation</a:t>
            </a:r>
          </a:p>
        </p:txBody>
      </p:sp>
      <p:graphicFrame>
        <p:nvGraphicFramePr>
          <p:cNvPr id="3" name="Chart 2">
            <a:extLst>
              <a:ext uri="{FF2B5EF4-FFF2-40B4-BE49-F238E27FC236}">
                <a16:creationId xmlns:a16="http://schemas.microsoft.com/office/drawing/2014/main" id="{92D7652C-5714-EEE0-376C-CF83E4B843A1}"/>
              </a:ext>
            </a:extLst>
          </p:cNvPr>
          <p:cNvGraphicFramePr/>
          <p:nvPr>
            <p:extLst>
              <p:ext uri="{D42A27DB-BD31-4B8C-83A1-F6EECF244321}">
                <p14:modId xmlns:p14="http://schemas.microsoft.com/office/powerpoint/2010/main" val="1408806308"/>
              </p:ext>
            </p:extLst>
          </p:nvPr>
        </p:nvGraphicFramePr>
        <p:xfrm>
          <a:off x="1647952" y="875190"/>
          <a:ext cx="9233408" cy="50053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485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3BFF93-5453-7210-76FB-1BD2CF700C31}"/>
              </a:ext>
            </a:extLst>
          </p:cNvPr>
          <p:cNvPicPr>
            <a:picLocks noChangeAspect="1"/>
          </p:cNvPicPr>
          <p:nvPr/>
        </p:nvPicPr>
        <p:blipFill>
          <a:blip r:embed="rId2"/>
          <a:stretch>
            <a:fillRect/>
          </a:stretch>
        </p:blipFill>
        <p:spPr>
          <a:xfrm>
            <a:off x="6183070" y="325915"/>
            <a:ext cx="5868174" cy="5763696"/>
          </a:xfrm>
          <a:prstGeom prst="rect">
            <a:avLst/>
          </a:prstGeom>
        </p:spPr>
      </p:pic>
      <p:sp>
        <p:nvSpPr>
          <p:cNvPr id="2" name="Title 3">
            <a:extLst>
              <a:ext uri="{FF2B5EF4-FFF2-40B4-BE49-F238E27FC236}">
                <a16:creationId xmlns:a16="http://schemas.microsoft.com/office/drawing/2014/main" id="{EB0DC748-6971-A451-E570-483D837860D5}"/>
              </a:ext>
            </a:extLst>
          </p:cNvPr>
          <p:cNvSpPr txBox="1">
            <a:spLocks/>
          </p:cNvSpPr>
          <p:nvPr/>
        </p:nvSpPr>
        <p:spPr>
          <a:xfrm>
            <a:off x="497595" y="426276"/>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Achieving HSI Designation</a:t>
            </a:r>
          </a:p>
        </p:txBody>
      </p:sp>
      <p:sp>
        <p:nvSpPr>
          <p:cNvPr id="3" name="TextBox 2">
            <a:extLst>
              <a:ext uri="{FF2B5EF4-FFF2-40B4-BE49-F238E27FC236}">
                <a16:creationId xmlns:a16="http://schemas.microsoft.com/office/drawing/2014/main" id="{DA816795-3446-394A-D1A2-FF958F70C016}"/>
              </a:ext>
            </a:extLst>
          </p:cNvPr>
          <p:cNvSpPr txBox="1"/>
          <p:nvPr/>
        </p:nvSpPr>
        <p:spPr>
          <a:xfrm>
            <a:off x="497595" y="1561170"/>
            <a:ext cx="5416551"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accent2"/>
                </a:solidFill>
                <a:effectLst/>
              </a:rPr>
              <a:t>Increased from 16% to 24% between Fall 2016 and Fall 2022</a:t>
            </a:r>
            <a:endParaRPr lang="en-US" sz="2800" dirty="0">
              <a:solidFill>
                <a:schemeClr val="accent2"/>
              </a:solidFill>
            </a:endParaRPr>
          </a:p>
          <a:p>
            <a:pPr marL="342900" indent="-342900">
              <a:buFont typeface="Arial" panose="020B0604020202020204" pitchFamily="34" charset="0"/>
              <a:buChar char="•"/>
            </a:pPr>
            <a:r>
              <a:rPr lang="en-US" sz="2800" b="0" i="0" dirty="0">
                <a:solidFill>
                  <a:schemeClr val="accent2"/>
                </a:solidFill>
                <a:effectLst/>
              </a:rPr>
              <a:t>We are officially an Emerging Hispanic Serving Institution.</a:t>
            </a:r>
          </a:p>
          <a:p>
            <a:pPr marL="342900" indent="-342900">
              <a:buFont typeface="Arial" panose="020B0604020202020204" pitchFamily="34" charset="0"/>
              <a:buChar char="•"/>
            </a:pPr>
            <a:r>
              <a:rPr lang="en-US" sz="2800" b="0" i="0" dirty="0">
                <a:solidFill>
                  <a:schemeClr val="accent2"/>
                </a:solidFill>
                <a:effectLst/>
              </a:rPr>
              <a:t>We will hopefully be an HSI within a year.</a:t>
            </a:r>
            <a:endParaRPr lang="en-US" sz="2800" u="none" strike="noStrike" dirty="0">
              <a:solidFill>
                <a:schemeClr val="accent2"/>
              </a:solidFill>
              <a:effectLst/>
              <a:hlinkClick r:id="rId3">
                <a:extLst>
                  <a:ext uri="{A12FA001-AC4F-418D-AE19-62706E023703}">
                    <ahyp:hlinkClr xmlns:ahyp="http://schemas.microsoft.com/office/drawing/2018/hyperlinkcolor" val="tx"/>
                  </a:ext>
                </a:extLst>
              </a:hlinkClick>
            </a:endParaRPr>
          </a:p>
        </p:txBody>
      </p:sp>
      <p:pic>
        <p:nvPicPr>
          <p:cNvPr id="5" name="Picture 4">
            <a:extLst>
              <a:ext uri="{FF2B5EF4-FFF2-40B4-BE49-F238E27FC236}">
                <a16:creationId xmlns:a16="http://schemas.microsoft.com/office/drawing/2014/main" id="{36226592-E164-B353-4CD9-53E7B2CFA3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046301" y="1531272"/>
            <a:ext cx="4470643" cy="3352982"/>
          </a:xfrm>
          <a:prstGeom prst="rect">
            <a:avLst/>
          </a:prstGeom>
        </p:spPr>
      </p:pic>
    </p:spTree>
    <p:extLst>
      <p:ext uri="{BB962C8B-B14F-4D97-AF65-F5344CB8AC3E}">
        <p14:creationId xmlns:p14="http://schemas.microsoft.com/office/powerpoint/2010/main" val="244812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DC8A9-E71C-CE7A-06DB-BEA1D62F5B74}"/>
              </a:ext>
            </a:extLst>
          </p:cNvPr>
          <p:cNvSpPr txBox="1"/>
          <p:nvPr/>
        </p:nvSpPr>
        <p:spPr>
          <a:xfrm>
            <a:off x="579861" y="1151007"/>
            <a:ext cx="6467709" cy="4708981"/>
          </a:xfrm>
          <a:prstGeom prst="rect">
            <a:avLst/>
          </a:prstGeom>
          <a:noFill/>
        </p:spPr>
        <p:txBody>
          <a:bodyPr wrap="square" rtlCol="0">
            <a:spAutoFit/>
          </a:bodyPr>
          <a:lstStyle/>
          <a:p>
            <a:pPr algn="l"/>
            <a:r>
              <a:rPr lang="en-US" sz="2000" b="0" i="0" dirty="0">
                <a:effectLst/>
              </a:rPr>
              <a:t>The process is moving ahead. Since the Governor's signing the name change bill in April, our team has:</a:t>
            </a:r>
          </a:p>
          <a:p>
            <a:pPr marL="285750" indent="-285750" algn="l">
              <a:buFont typeface="Arial" panose="020B0604020202020204" pitchFamily="34" charset="0"/>
              <a:buChar char="•"/>
            </a:pPr>
            <a:r>
              <a:rPr lang="en-US" sz="2000" b="0" i="0" dirty="0">
                <a:effectLst/>
              </a:rPr>
              <a:t>Worked with external agencies, organizations and CCCS system to implement change widely.</a:t>
            </a:r>
          </a:p>
          <a:p>
            <a:pPr marL="285750" indent="-285750" algn="l">
              <a:buFont typeface="Arial" panose="020B0604020202020204" pitchFamily="34" charset="0"/>
              <a:buChar char="•"/>
            </a:pPr>
            <a:r>
              <a:rPr lang="en-US" sz="2000" b="0" i="0" dirty="0">
                <a:effectLst/>
              </a:rPr>
              <a:t>Worked with CCCS-IT to implement email, portal, and website changes.</a:t>
            </a:r>
          </a:p>
          <a:p>
            <a:pPr marL="285750" indent="-285750" algn="l">
              <a:buFont typeface="Arial" panose="020B0604020202020204" pitchFamily="34" charset="0"/>
              <a:buChar char="•"/>
            </a:pPr>
            <a:r>
              <a:rPr lang="en-US" sz="2000" b="0" i="0" dirty="0">
                <a:effectLst/>
              </a:rPr>
              <a:t>Run an aggressive multi-platform "new state of college" advertising campaign</a:t>
            </a:r>
          </a:p>
          <a:p>
            <a:pPr marL="285750" indent="-285750" algn="l">
              <a:buFont typeface="Arial" panose="020B0604020202020204" pitchFamily="34" charset="0"/>
              <a:buChar char="•"/>
            </a:pPr>
            <a:r>
              <a:rPr lang="en-US" sz="2000" b="0" i="0" dirty="0">
                <a:effectLst/>
              </a:rPr>
              <a:t>Changed the main sign at Centennial, and erected banners with the new name</a:t>
            </a:r>
          </a:p>
          <a:p>
            <a:pPr marL="285750" indent="-285750" algn="l">
              <a:buFont typeface="Arial" panose="020B0604020202020204" pitchFamily="34" charset="0"/>
              <a:buChar char="•"/>
            </a:pPr>
            <a:r>
              <a:rPr lang="en-US" sz="2000" b="0" i="0" dirty="0">
                <a:effectLst/>
              </a:rPr>
              <a:t>Put out an RFP to change the rest of the community college signs</a:t>
            </a:r>
          </a:p>
          <a:p>
            <a:pPr marL="285750" indent="-285750" algn="l">
              <a:buFont typeface="Arial" panose="020B0604020202020204" pitchFamily="34" charset="0"/>
              <a:buChar char="•"/>
            </a:pPr>
            <a:r>
              <a:rPr lang="en-US" sz="2000" b="0" i="0" dirty="0">
                <a:effectLst/>
              </a:rPr>
              <a:t>Gotten most of the state and municipal signage changed</a:t>
            </a:r>
          </a:p>
          <a:p>
            <a:pPr marL="285750" indent="-285750" algn="l">
              <a:buFont typeface="Arial" panose="020B0604020202020204" pitchFamily="34" charset="0"/>
              <a:buChar char="•"/>
            </a:pPr>
            <a:r>
              <a:rPr lang="en-US" sz="2000" b="0" i="0" dirty="0">
                <a:effectLst/>
              </a:rPr>
              <a:t>Ordered new swag, though in limited supply, at the book store</a:t>
            </a:r>
            <a:endParaRPr lang="en-US" sz="2000" dirty="0"/>
          </a:p>
        </p:txBody>
      </p:sp>
      <p:sp>
        <p:nvSpPr>
          <p:cNvPr id="3" name="Title 3">
            <a:extLst>
              <a:ext uri="{FF2B5EF4-FFF2-40B4-BE49-F238E27FC236}">
                <a16:creationId xmlns:a16="http://schemas.microsoft.com/office/drawing/2014/main" id="{E2E1FFEE-1F65-D4BF-2ED3-EE35D444D377}"/>
              </a:ext>
            </a:extLst>
          </p:cNvPr>
          <p:cNvSpPr txBox="1">
            <a:spLocks/>
          </p:cNvSpPr>
          <p:nvPr/>
        </p:nvSpPr>
        <p:spPr>
          <a:xfrm>
            <a:off x="475292" y="448737"/>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DB4326"/>
                </a:solidFill>
                <a:latin typeface="Sanchez" panose="02000000000000000000" pitchFamily="2" charset="77"/>
              </a:rPr>
              <a:t>Name Change</a:t>
            </a:r>
          </a:p>
        </p:txBody>
      </p:sp>
      <p:pic>
        <p:nvPicPr>
          <p:cNvPr id="5" name="Picture 4">
            <a:extLst>
              <a:ext uri="{FF2B5EF4-FFF2-40B4-BE49-F238E27FC236}">
                <a16:creationId xmlns:a16="http://schemas.microsoft.com/office/drawing/2014/main" id="{9E711F6D-4B35-98C0-205D-456F2B4FBBFE}"/>
              </a:ext>
            </a:extLst>
          </p:cNvPr>
          <p:cNvPicPr>
            <a:picLocks noChangeAspect="1"/>
          </p:cNvPicPr>
          <p:nvPr/>
        </p:nvPicPr>
        <p:blipFill>
          <a:blip r:embed="rId2"/>
          <a:stretch>
            <a:fillRect/>
          </a:stretch>
        </p:blipFill>
        <p:spPr>
          <a:xfrm>
            <a:off x="7451667" y="1828799"/>
            <a:ext cx="3996917" cy="2331535"/>
          </a:xfrm>
          <a:prstGeom prst="rect">
            <a:avLst/>
          </a:prstGeom>
        </p:spPr>
      </p:pic>
    </p:spTree>
    <p:extLst>
      <p:ext uri="{BB962C8B-B14F-4D97-AF65-F5344CB8AC3E}">
        <p14:creationId xmlns:p14="http://schemas.microsoft.com/office/powerpoint/2010/main" val="271083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4AFF39-69DC-90E0-9504-6102FBB3195B}"/>
              </a:ext>
            </a:extLst>
          </p:cNvPr>
          <p:cNvSpPr txBox="1"/>
          <p:nvPr/>
        </p:nvSpPr>
        <p:spPr>
          <a:xfrm>
            <a:off x="5181763" y="1308191"/>
            <a:ext cx="6727931" cy="4247317"/>
          </a:xfrm>
          <a:prstGeom prst="rect">
            <a:avLst/>
          </a:prstGeom>
          <a:noFill/>
        </p:spPr>
        <p:txBody>
          <a:bodyPr wrap="square" rtlCol="0">
            <a:spAutoFit/>
          </a:bodyPr>
          <a:lstStyle/>
          <a:p>
            <a:pPr algn="l">
              <a:buFont typeface="Arial" panose="020B0604020202020204" pitchFamily="34" charset="0"/>
              <a:buChar char="•"/>
            </a:pPr>
            <a:r>
              <a:rPr lang="en-US" b="0" i="0" dirty="0">
                <a:effectLst/>
              </a:rPr>
              <a:t>Fall enrollment was stable relative to last year—</a:t>
            </a:r>
            <a:r>
              <a:rPr lang="en-US" b="1" i="0" dirty="0">
                <a:effectLst/>
              </a:rPr>
              <a:t>0.5% increase YTY</a:t>
            </a:r>
            <a:r>
              <a:rPr lang="en-US" b="0" i="0" dirty="0">
                <a:effectLst/>
              </a:rPr>
              <a:t> </a:t>
            </a:r>
          </a:p>
          <a:p>
            <a:pPr algn="l">
              <a:buFont typeface="Arial" panose="020B0604020202020204" pitchFamily="34" charset="0"/>
              <a:buChar char="•"/>
            </a:pPr>
            <a:r>
              <a:rPr lang="en-US" b="0" i="0" dirty="0">
                <a:effectLst/>
              </a:rPr>
              <a:t>We </a:t>
            </a:r>
            <a:r>
              <a:rPr lang="en-US" b="1" i="0" dirty="0">
                <a:effectLst/>
              </a:rPr>
              <a:t>reduced number of sections offered by a net of 10% (down to 2,102 total sections in FA22 from 2,338 total in FA21)</a:t>
            </a:r>
            <a:endParaRPr lang="en-US" b="0" i="0" dirty="0">
              <a:effectLst/>
            </a:endParaRPr>
          </a:p>
          <a:p>
            <a:pPr algn="l">
              <a:buFont typeface="Arial" panose="020B0604020202020204" pitchFamily="34" charset="0"/>
              <a:buChar char="•"/>
            </a:pPr>
            <a:r>
              <a:rPr lang="en-US" b="0" i="0" dirty="0">
                <a:effectLst/>
              </a:rPr>
              <a:t>Our </a:t>
            </a:r>
            <a:r>
              <a:rPr lang="en-US" b="1" i="0" dirty="0">
                <a:effectLst/>
              </a:rPr>
              <a:t>overall seat-fill rate went up year over year—up to 61% from 56.6%</a:t>
            </a:r>
            <a:endParaRPr lang="en-US" b="0" i="0" dirty="0">
              <a:effectLst/>
            </a:endParaRPr>
          </a:p>
          <a:p>
            <a:pPr algn="l">
              <a:buFont typeface="Arial" panose="020B0604020202020204" pitchFamily="34" charset="0"/>
              <a:buChar char="•"/>
            </a:pPr>
            <a:r>
              <a:rPr lang="en-US" b="0" i="0" dirty="0">
                <a:effectLst/>
              </a:rPr>
              <a:t>Every campus location saw an increase in fill, with </a:t>
            </a:r>
            <a:r>
              <a:rPr lang="en-US" b="1" i="0" dirty="0">
                <a:effectLst/>
              </a:rPr>
              <a:t>Rampart Range growing the most</a:t>
            </a:r>
            <a:r>
              <a:rPr lang="en-US" b="0" i="0" dirty="0">
                <a:effectLst/>
              </a:rPr>
              <a:t> in fill rate year over year—reaching 79.4% average fill up from 70.1%), Downtown grew to 58.6% up from 53.3%, Centennial grew to 57.5% up from 51%.</a:t>
            </a:r>
          </a:p>
          <a:p>
            <a:pPr algn="l">
              <a:buFont typeface="Arial" panose="020B0604020202020204" pitchFamily="34" charset="0"/>
              <a:buChar char="•"/>
            </a:pPr>
            <a:r>
              <a:rPr lang="en-US" b="0" i="0" dirty="0">
                <a:effectLst/>
              </a:rPr>
              <a:t>The estimated </a:t>
            </a:r>
            <a:r>
              <a:rPr lang="en-US" b="1" i="0" dirty="0">
                <a:effectLst/>
              </a:rPr>
              <a:t>expense reduction for fall alone was more than $800,000.</a:t>
            </a:r>
            <a:r>
              <a:rPr lang="en-US" b="0" i="0" dirty="0">
                <a:effectLst/>
              </a:rPr>
              <a:t> PPSC has </a:t>
            </a:r>
            <a:r>
              <a:rPr lang="en-US" b="1" i="0" dirty="0">
                <a:effectLst/>
              </a:rPr>
              <a:t>reduced total expense by roughly ~$1.8M</a:t>
            </a:r>
            <a:r>
              <a:rPr lang="en-US" b="0" i="0" dirty="0">
                <a:effectLst/>
              </a:rPr>
              <a:t> because of the growth schedule initiative and other non-instructional efficiencies. </a:t>
            </a:r>
          </a:p>
          <a:p>
            <a:pPr algn="l">
              <a:buFont typeface="Arial" panose="020B0604020202020204" pitchFamily="34" charset="0"/>
              <a:buChar char="•"/>
            </a:pPr>
            <a:r>
              <a:rPr lang="en-US" b="0" i="0" dirty="0">
                <a:effectLst/>
              </a:rPr>
              <a:t>We estimate that nearing our </a:t>
            </a:r>
            <a:r>
              <a:rPr lang="en-US" b="1" i="0" dirty="0">
                <a:effectLst/>
              </a:rPr>
              <a:t>80% fill target</a:t>
            </a:r>
            <a:r>
              <a:rPr lang="en-US" b="0" i="0" dirty="0">
                <a:effectLst/>
              </a:rPr>
              <a:t> across all campuses could </a:t>
            </a:r>
            <a:r>
              <a:rPr lang="en-US" b="1" i="0" dirty="0">
                <a:effectLst/>
              </a:rPr>
              <a:t>generate $2M to $3M in additional savings.</a:t>
            </a:r>
            <a:endParaRPr lang="en-US" b="0" i="0" dirty="0">
              <a:effectLst/>
            </a:endParaRPr>
          </a:p>
        </p:txBody>
      </p:sp>
      <p:pic>
        <p:nvPicPr>
          <p:cNvPr id="5" name="Picture 4">
            <a:extLst>
              <a:ext uri="{FF2B5EF4-FFF2-40B4-BE49-F238E27FC236}">
                <a16:creationId xmlns:a16="http://schemas.microsoft.com/office/drawing/2014/main" id="{D155DD55-4E27-1FF5-B061-B5141F9AE71E}"/>
              </a:ext>
            </a:extLst>
          </p:cNvPr>
          <p:cNvPicPr>
            <a:picLocks noChangeAspect="1"/>
          </p:cNvPicPr>
          <p:nvPr/>
        </p:nvPicPr>
        <p:blipFill>
          <a:blip r:embed="rId2"/>
          <a:stretch>
            <a:fillRect/>
          </a:stretch>
        </p:blipFill>
        <p:spPr>
          <a:xfrm rot="20280045">
            <a:off x="-6156" y="1198162"/>
            <a:ext cx="4992203" cy="4903321"/>
          </a:xfrm>
          <a:prstGeom prst="rect">
            <a:avLst/>
          </a:prstGeom>
        </p:spPr>
      </p:pic>
      <p:pic>
        <p:nvPicPr>
          <p:cNvPr id="7" name="Picture 6">
            <a:extLst>
              <a:ext uri="{FF2B5EF4-FFF2-40B4-BE49-F238E27FC236}">
                <a16:creationId xmlns:a16="http://schemas.microsoft.com/office/drawing/2014/main" id="{A57BFE7F-E8C3-0D4E-A0DF-7988F32BB1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865" y="2003612"/>
            <a:ext cx="4276164" cy="2850776"/>
          </a:xfrm>
          <a:prstGeom prst="rect">
            <a:avLst/>
          </a:prstGeom>
        </p:spPr>
      </p:pic>
      <p:sp>
        <p:nvSpPr>
          <p:cNvPr id="2" name="Title 3">
            <a:extLst>
              <a:ext uri="{FF2B5EF4-FFF2-40B4-BE49-F238E27FC236}">
                <a16:creationId xmlns:a16="http://schemas.microsoft.com/office/drawing/2014/main" id="{6F022164-45E7-DD61-9644-96B9EAA55909}"/>
              </a:ext>
            </a:extLst>
          </p:cNvPr>
          <p:cNvSpPr txBox="1">
            <a:spLocks/>
          </p:cNvSpPr>
          <p:nvPr/>
        </p:nvSpPr>
        <p:spPr>
          <a:xfrm>
            <a:off x="464882" y="365125"/>
            <a:ext cx="10515600" cy="1325563"/>
          </a:xfrm>
          <a:prstGeom prst="rect">
            <a:avLst/>
          </a:prstGeom>
        </p:spPr>
        <p:txBody>
          <a:bodyPr/>
          <a:lstStyle>
            <a:lvl1pPr algn="l" defTabSz="914400" rtl="0" eaLnBrk="1" latinLnBrk="0" hangingPunct="1">
              <a:lnSpc>
                <a:spcPct val="90000"/>
              </a:lnSpc>
              <a:spcBef>
                <a:spcPct val="0"/>
              </a:spcBef>
              <a:buNone/>
              <a:defRPr sz="3600" b="0" i="0" kern="1200">
                <a:solidFill>
                  <a:srgbClr val="DB4326"/>
                </a:solidFill>
                <a:latin typeface="Sanchez" panose="02000000000000000000" pitchFamily="2" charset="77"/>
                <a:ea typeface="+mj-ea"/>
                <a:cs typeface="+mj-cs"/>
              </a:defRPr>
            </a:lvl1pPr>
          </a:lstStyle>
          <a:p>
            <a:r>
              <a:rPr lang="en-US" dirty="0"/>
              <a:t>Efficiency Model</a:t>
            </a:r>
          </a:p>
        </p:txBody>
      </p:sp>
    </p:spTree>
    <p:extLst>
      <p:ext uri="{BB962C8B-B14F-4D97-AF65-F5344CB8AC3E}">
        <p14:creationId xmlns:p14="http://schemas.microsoft.com/office/powerpoint/2010/main" val="1598589704"/>
      </p:ext>
    </p:extLst>
  </p:cSld>
  <p:clrMapOvr>
    <a:masterClrMapping/>
  </p:clrMapOvr>
</p:sld>
</file>

<file path=ppt/theme/theme1.xml><?xml version="1.0" encoding="utf-8"?>
<a:theme xmlns:a="http://schemas.openxmlformats.org/drawingml/2006/main" name="Office Theme">
  <a:themeElements>
    <a:clrScheme name="Pikes Peak State College Colors">
      <a:dk1>
        <a:srgbClr val="0A3A5F"/>
      </a:dk1>
      <a:lt1>
        <a:srgbClr val="FFFFFF"/>
      </a:lt1>
      <a:dk2>
        <a:srgbClr val="44546A"/>
      </a:dk2>
      <a:lt2>
        <a:srgbClr val="E7E6E6"/>
      </a:lt2>
      <a:accent1>
        <a:srgbClr val="F7B518"/>
      </a:accent1>
      <a:accent2>
        <a:srgbClr val="036F7F"/>
      </a:accent2>
      <a:accent3>
        <a:srgbClr val="D31968"/>
      </a:accent3>
      <a:accent4>
        <a:srgbClr val="507F3A"/>
      </a:accent4>
      <a:accent5>
        <a:srgbClr val="DB8127"/>
      </a:accent5>
      <a:accent6>
        <a:srgbClr val="9D1D55"/>
      </a:accent6>
      <a:hlink>
        <a:srgbClr val="0A3A5F"/>
      </a:hlink>
      <a:folHlink>
        <a:srgbClr val="D319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2022" id="{A1B7F423-6286-1C48-9A61-02892F55E86C}" vid="{BAB55EED-815F-7940-8FCB-EEDA02944BEE}"/>
    </a:ext>
  </a:extLst>
</a:theme>
</file>

<file path=docProps/app.xml><?xml version="1.0" encoding="utf-8"?>
<Properties xmlns="http://schemas.openxmlformats.org/officeDocument/2006/extended-properties" xmlns:vt="http://schemas.openxmlformats.org/officeDocument/2006/docPropsVTypes">
  <Template/>
  <TotalTime>822</TotalTime>
  <Words>1858</Words>
  <Application>Microsoft Office PowerPoint</Application>
  <PresentationFormat>Widescreen</PresentationFormat>
  <Paragraphs>264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-apple-system</vt:lpstr>
      <vt:lpstr>Arial</vt:lpstr>
      <vt:lpstr>Calibri</vt:lpstr>
      <vt:lpstr>Montserrat</vt:lpstr>
      <vt:lpstr>Roboto</vt:lpstr>
      <vt:lpstr>Roboto Black</vt:lpstr>
      <vt:lpstr>Sanchez</vt:lpstr>
      <vt:lpstr>Source Sans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SB 18-086 Cybersecurity Summary</vt:lpstr>
      <vt:lpstr>The Larger Cyber Picture</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Dolan, Noel</dc:creator>
  <cp:lastModifiedBy>Radcliffe, Matt</cp:lastModifiedBy>
  <cp:revision>5</cp:revision>
  <dcterms:created xsi:type="dcterms:W3CDTF">2022-08-09T18:34:16Z</dcterms:created>
  <dcterms:modified xsi:type="dcterms:W3CDTF">2023-01-11T23:46:01Z</dcterms:modified>
</cp:coreProperties>
</file>