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0" r:id="rId5"/>
    <p:sldId id="259" r:id="rId6"/>
    <p:sldId id="264" r:id="rId7"/>
    <p:sldId id="263" r:id="rId8"/>
    <p:sldId id="307" r:id="rId9"/>
    <p:sldId id="266" r:id="rId10"/>
    <p:sldId id="262" r:id="rId11"/>
    <p:sldId id="265" r:id="rId12"/>
    <p:sldId id="287" r:id="rId13"/>
    <p:sldId id="267" r:id="rId14"/>
    <p:sldId id="288" r:id="rId15"/>
    <p:sldId id="268" r:id="rId16"/>
    <p:sldId id="289" r:id="rId17"/>
    <p:sldId id="308" r:id="rId18"/>
    <p:sldId id="269" r:id="rId19"/>
    <p:sldId id="311" r:id="rId20"/>
    <p:sldId id="270" r:id="rId21"/>
    <p:sldId id="272" r:id="rId22"/>
    <p:sldId id="273" r:id="rId23"/>
    <p:sldId id="292" r:id="rId24"/>
    <p:sldId id="297" r:id="rId25"/>
    <p:sldId id="303" r:id="rId26"/>
    <p:sldId id="304" r:id="rId27"/>
    <p:sldId id="300" r:id="rId28"/>
    <p:sldId id="309" r:id="rId29"/>
    <p:sldId id="310" r:id="rId30"/>
    <p:sldId id="301" r:id="rId31"/>
    <p:sldId id="302" r:id="rId32"/>
    <p:sldId id="274" r:id="rId33"/>
    <p:sldId id="312" r:id="rId34"/>
    <p:sldId id="313" r:id="rId35"/>
    <p:sldId id="306" r:id="rId36"/>
    <p:sldId id="28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B24"/>
    <a:srgbClr val="F6B419"/>
    <a:srgbClr val="2A4F5B"/>
    <a:srgbClr val="517F39"/>
    <a:srgbClr val="0084A2"/>
    <a:srgbClr val="E05A3A"/>
    <a:srgbClr val="CCDD59"/>
    <a:srgbClr val="00588B"/>
    <a:srgbClr val="1B6670"/>
    <a:srgbClr val="E05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4"/>
    <p:restoredTop sz="94274"/>
  </p:normalViewPr>
  <p:slideViewPr>
    <p:cSldViewPr snapToGrid="0" snapToObjects="1">
      <p:cViewPr varScale="1">
        <p:scale>
          <a:sx n="114" d="100"/>
          <a:sy n="114" d="100"/>
        </p:scale>
        <p:origin x="17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rgbClr val="838D4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DD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D6-5F45-8107-28B06372F4E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CB-1048-BC19-9DCC75AB3F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29405A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0.47599999999999998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CB-1048-BC19-9DCC75AB3F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F6B41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CB-1048-BC19-9DCC75AB3F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B41F24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0.00%</c:formatCode>
                <c:ptCount val="1"/>
                <c:pt idx="0">
                  <c:v>0.495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CB-1048-BC19-9DCC75AB3F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CCDD59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0.00%</c:formatCode>
                <c:ptCount val="1"/>
                <c:pt idx="0">
                  <c:v>0.51500000000000001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CB-1048-BC19-9DCC75AB3FD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29405A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0.00%</c:formatCode>
                <c:ptCount val="1"/>
                <c:pt idx="0">
                  <c:v>0.51100000000000001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CB-1048-BC19-9DCC75AB3FD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6B419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0.00%</c:formatCode>
                <c:ptCount val="1"/>
                <c:pt idx="0">
                  <c:v>0.47299999999999998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CB-1048-BC19-9DCC75AB3FD3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41F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A4-4B4B-A602-7DAD3691324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</c:f>
              <c:numCache>
                <c:formatCode>0.00%</c:formatCode>
                <c:ptCount val="1"/>
                <c:pt idx="0">
                  <c:v>0.48699999999999999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0CB-1048-BC19-9DCC75AB3FD3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CDD59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Sheet1!$J$2</c:f>
              <c:numCache>
                <c:formatCode>0.00%</c:formatCode>
                <c:ptCount val="1"/>
                <c:pt idx="0">
                  <c:v>0.495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CB-1048-BC19-9DCC75AB3FD3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29405A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Sheet1!$K$2</c:f>
              <c:numCache>
                <c:formatCode>0.00%</c:formatCode>
                <c:ptCount val="1"/>
                <c:pt idx="0">
                  <c:v>0.499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0CB-1048-BC19-9DCC75AB3FD3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6B419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Sheet1!$L$2</c:f>
              <c:numCache>
                <c:formatCode>0.00%</c:formatCode>
                <c:ptCount val="1"/>
                <c:pt idx="0">
                  <c:v>0.51100000000000001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0CB-1048-BC19-9DCC75AB3FD3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B41F24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Sheet1!$M$2</c:f>
              <c:numCache>
                <c:formatCode>0.00%</c:formatCode>
                <c:ptCount val="1"/>
                <c:pt idx="0">
                  <c:v>0.53600000000000003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0CB-1048-BC19-9DCC75AB3FD3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CDD59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5A4-4B4B-A602-7DAD369132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Sheet1!$N$2</c:f>
              <c:numCache>
                <c:formatCode>0.00%</c:formatCode>
                <c:ptCount val="1"/>
                <c:pt idx="0">
                  <c:v>0.54700000000000004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0CB-1048-BC19-9DCC75AB3FD3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29405A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0CB-1048-BC19-9DCC75AB3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Sheet1!$O$2</c:f>
              <c:numCache>
                <c:formatCode>0.00%</c:formatCode>
                <c:ptCount val="1"/>
                <c:pt idx="0">
                  <c:v>0.55700000000000005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0CB-1048-BC19-9DCC75AB3FD3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6B419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F1-5C47-B137-EA72B75121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Sheet1!$P$2</c:f>
              <c:numCache>
                <c:formatCode>0.00%</c:formatCode>
                <c:ptCount val="1"/>
                <c:pt idx="0">
                  <c:v>0.56299999999999994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D6-5F45-8107-28B06372F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61"/>
        <c:axId val="1134612751"/>
        <c:axId val="1134614447"/>
      </c:barChart>
      <c:catAx>
        <c:axId val="11346127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34614447"/>
        <c:crosses val="autoZero"/>
        <c:auto val="1"/>
        <c:lblAlgn val="ctr"/>
        <c:lblOffset val="100"/>
        <c:noMultiLvlLbl val="0"/>
      </c:catAx>
      <c:valAx>
        <c:axId val="1134614447"/>
        <c:scaling>
          <c:orientation val="minMax"/>
          <c:max val="0.60000000000000009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612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320157224755459E-2"/>
          <c:y val="0.91918647836567258"/>
          <c:w val="0.97567984277524455"/>
          <c:h val="7.5163341687712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76094092791519E-2"/>
          <c:y val="2.9983059427328453E-2"/>
          <c:w val="0.89218678767599247"/>
          <c:h val="0.88123075599393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A4F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45-2544-87C9-6C90817BE980}"/>
              </c:ext>
            </c:extLst>
          </c:dPt>
          <c:dPt>
            <c:idx val="1"/>
            <c:invertIfNegative val="0"/>
            <c:bubble3D val="0"/>
            <c:spPr>
              <a:solidFill>
                <a:srgbClr val="517F3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45-2544-87C9-6C90817BE980}"/>
              </c:ext>
            </c:extLst>
          </c:dPt>
          <c:dPt>
            <c:idx val="2"/>
            <c:invertIfNegative val="0"/>
            <c:bubble3D val="0"/>
            <c:spPr>
              <a:solidFill>
                <a:srgbClr val="DF5B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45-2544-87C9-6C90817BE980}"/>
              </c:ext>
            </c:extLst>
          </c:dPt>
          <c:dPt>
            <c:idx val="3"/>
            <c:invertIfNegative val="0"/>
            <c:bubble3D val="0"/>
            <c:spPr>
              <a:solidFill>
                <a:srgbClr val="F6B4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45-2544-87C9-6C90817BE980}"/>
              </c:ext>
            </c:extLst>
          </c:dPt>
          <c:dPt>
            <c:idx val="4"/>
            <c:invertIfNegative val="0"/>
            <c:bubble3D val="0"/>
            <c:spPr>
              <a:solidFill>
                <a:srgbClr val="CCDD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045-2544-87C9-6C90817BE98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51%</a:t>
                    </a:r>
                  </a:p>
                  <a:p>
                    <a:fld id="{95EB2F83-FB0A-6645-8942-61426AB5971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045-2544-87C9-6C90817BE9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52%</a:t>
                    </a:r>
                  </a:p>
                  <a:p>
                    <a:fld id="{59433FAD-2CAB-5A47-9AC1-5B98AE3E5FAC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045-2544-87C9-6C90817BE98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48.7%</a:t>
                    </a:r>
                  </a:p>
                  <a:p>
                    <a:fld id="{B4DAAB1E-2350-BE47-B194-E651F60E9C5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045-2544-87C9-6C90817BE98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48.5%</a:t>
                    </a:r>
                  </a:p>
                  <a:p>
                    <a:fld id="{94DB4614-C0B6-094F-B9F7-4C352776769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045-2544-87C9-6C90817BE98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39.2%</a:t>
                    </a:r>
                  </a:p>
                  <a:p>
                    <a:r>
                      <a:rPr lang="en-US"/>
                      <a:t>$33,889,597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45-2544-87C9-6C90817BE9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DF5B24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  <c:pt idx="3">
                  <c:v>FY18</c:v>
                </c:pt>
                <c:pt idx="4">
                  <c:v>FY19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38542120</c:v>
                </c:pt>
                <c:pt idx="1">
                  <c:v>40815486</c:v>
                </c:pt>
                <c:pt idx="2">
                  <c:v>38550968</c:v>
                </c:pt>
                <c:pt idx="3">
                  <c:v>39942875</c:v>
                </c:pt>
                <c:pt idx="4">
                  <c:v>32660719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045-2544-87C9-6C90817BE9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7908032"/>
        <c:axId val="318390720"/>
      </c:barChart>
      <c:catAx>
        <c:axId val="31790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B667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390720"/>
        <c:crosses val="autoZero"/>
        <c:auto val="1"/>
        <c:lblAlgn val="ctr"/>
        <c:lblOffset val="100"/>
        <c:noMultiLvlLbl val="0"/>
      </c:catAx>
      <c:valAx>
        <c:axId val="31839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1B667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90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CE1D7-EA44-0A40-B676-05ED7A56DDA9}" type="datetimeFigureOut">
              <a:rPr lang="en-US" smtClean="0"/>
              <a:t>1/17/20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B2F90-5998-7741-B261-94640D9AB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8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B2F90-5998-7741-B261-94640D9ABA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44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5B2F90-5998-7741-B261-94640D9ABA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BFFC-88C4-A74D-AD77-434E09CFC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2469F-1AA4-7B4B-880C-66FE6665B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501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D8497-6FDC-004D-94F1-A8191E5E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7AAE6-3D8A-D14B-B130-150758E35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5E2E9-BAD5-954A-BD3D-763B7BE02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91B2C4-B080-BD44-AA11-5C1FA99D0A97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81468-0BFC-6040-8807-5F6FA2228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4E008-EB20-6143-9568-BA868DCB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F8F4F-EC8C-FE43-8C34-164F28B9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5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127ED4-BA3E-3A4F-9AB9-7DB840E8E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3B5AA-6595-8A4B-B1DE-3A9F8F30B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D21A4-7225-354E-A86B-4EA7957D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91B2C4-B080-BD44-AA11-5C1FA99D0A97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98377-836B-184C-BD02-EBA3E1FD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ADE70-E1A0-4640-BEA1-F8A6DDC2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F8F4F-EC8C-FE43-8C34-164F28B9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2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A7DB-6CEC-4F46-8E4A-C3BD2DD4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A9B00-4E18-624B-9A42-DA1765BB7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6FC91-34FD-2444-AA9D-996978C2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91B2C4-B080-BD44-AA11-5C1FA99D0A97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D55C6-17B9-EA47-965E-55B62C9B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C0A2E-36E2-ED4C-A545-D352266E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F8F4F-EC8C-FE43-8C34-164F28B9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7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D1664-BFE1-984A-9647-67341CEB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89D94-7585-4C4A-BD90-6B8872C9D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97F10-BCA1-7641-9DD5-3BA9E0DCF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91B2C4-B080-BD44-AA11-5C1FA99D0A97}" type="datetimeFigureOut">
              <a:rPr lang="en-US" smtClean="0"/>
              <a:t>1/17/20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FDCF2-7C03-014F-941C-BA7E25E8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5DAC5-B18A-2848-95F3-4A43349B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F8F4F-EC8C-FE43-8C34-164F28B9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7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AAAE-EA67-D848-B10B-28340F75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46C3E-30BC-5547-8621-695E4E4D4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EA056-C99F-5D4D-BD12-49EB70C2F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21CC6-EE08-AF4D-A0A1-13526A40C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91B2C4-B080-BD44-AA11-5C1FA99D0A97}" type="datetimeFigureOut">
              <a:rPr lang="en-US" smtClean="0"/>
              <a:t>1/17/20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3637F-8ACD-7846-92EC-E9D84811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D93F2-5F13-FC40-BFED-26841B8A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F8F4F-EC8C-FE43-8C34-164F28B9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2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6B2C0-14E2-8A42-9897-1CD81A41A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A67C7-3477-0348-99B6-FAE978339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ABD1C-8F58-CC4F-8875-6B0B7FB8F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79FAD-1121-654D-86EC-781360AF8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818C78-F22C-DA44-B7B4-A1B0C490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34A962-C304-3745-ABAE-71554652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91B2C4-B080-BD44-AA11-5C1FA99D0A97}" type="datetimeFigureOut">
              <a:rPr lang="en-US" smtClean="0"/>
              <a:t>1/17/20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70DD6-B05F-214F-81E2-484B7B2B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740947-D7AA-0A41-B315-C00B02EA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F8F4F-EC8C-FE43-8C34-164F28B9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9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067AC-E48F-F14D-A04E-A4F34DBC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5B6180-7A1F-E74B-A5F3-69BA4BFCF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91B2C4-B080-BD44-AA11-5C1FA99D0A97}" type="datetimeFigureOut">
              <a:rPr lang="en-US" smtClean="0"/>
              <a:t>1/17/20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12A25-AB0B-494D-8937-5E283ED6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5BAEE-7084-884E-9FFF-C7AECD0B2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F8F4F-EC8C-FE43-8C34-164F28B9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7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4512E-4E26-F144-ACE0-71893491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91B2C4-B080-BD44-AA11-5C1FA99D0A97}" type="datetimeFigureOut">
              <a:rPr lang="en-US" smtClean="0"/>
              <a:t>1/17/20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980F21-11A1-2547-968D-147E6DC5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5C632-40F9-5F47-903A-F457DA863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F8F4F-EC8C-FE43-8C34-164F28B9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9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589CB-2608-DB45-A525-7C3A98054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B2BCD-ADFE-1048-8DD3-31117FA93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C426C-52D5-C843-AAB5-134791405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AE86F-2674-0045-B72D-2A72B61D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91B2C4-B080-BD44-AA11-5C1FA99D0A97}" type="datetimeFigureOut">
              <a:rPr lang="en-US" smtClean="0"/>
              <a:t>1/17/20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FBD8E-3CEB-6145-9243-41F128488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2A500-3EBB-7D46-A71E-02D67AD8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F8F4F-EC8C-FE43-8C34-164F28B9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7D39F-AA53-E842-B95F-9D3A8242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F63728-63C3-EF4C-BCFF-FD3B38A11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752FC-6FA0-5D47-B3D9-99608A9A1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D537D-29BB-F946-B391-F74EC6A46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91B2C4-B080-BD44-AA11-5C1FA99D0A97}" type="datetimeFigureOut">
              <a:rPr lang="en-US" smtClean="0"/>
              <a:t>1/17/20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1C253-14E2-DC45-98EF-5EA62D17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3CB1F-EDD4-6947-AC64-4DD9CC89C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F8F4F-EC8C-FE43-8C34-164F28B91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9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E40A0E-CCC5-5E42-91CD-34455DA3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E9178-354C-D544-B3E3-E20A8A07E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035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1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DAA1D65-D7C0-DE40-81EF-336E9A9074EF}"/>
              </a:ext>
            </a:extLst>
          </p:cNvPr>
          <p:cNvSpPr txBox="1"/>
          <p:nvPr/>
        </p:nvSpPr>
        <p:spPr>
          <a:xfrm>
            <a:off x="448733" y="304800"/>
            <a:ext cx="11675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517F39"/>
                </a:solidFill>
              </a:rPr>
              <a:t>First Year Experience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796880-3D31-C747-9E62-15C129D5CA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819" y="1253067"/>
            <a:ext cx="3908686" cy="50545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A0ABFA-32FE-FB4D-ADC4-8A1244A7A9D0}"/>
              </a:ext>
            </a:extLst>
          </p:cNvPr>
          <p:cNvSpPr txBox="1"/>
          <p:nvPr/>
        </p:nvSpPr>
        <p:spPr>
          <a:xfrm>
            <a:off x="5003800" y="3013501"/>
            <a:ext cx="6773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E05A3A"/>
                </a:solidFill>
              </a:rPr>
              <a:t>FYE Symposium</a:t>
            </a:r>
          </a:p>
          <a:p>
            <a:pPr algn="ctr"/>
            <a:r>
              <a:rPr lang="en-US" sz="3200" b="1">
                <a:solidFill>
                  <a:srgbClr val="E05A3A"/>
                </a:solidFill>
              </a:rPr>
              <a:t>Monday, January 27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49145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88BFD69-700D-BB41-A845-83A91D0F30A6}"/>
              </a:ext>
            </a:extLst>
          </p:cNvPr>
          <p:cNvSpPr txBox="1"/>
          <p:nvPr/>
        </p:nvSpPr>
        <p:spPr>
          <a:xfrm>
            <a:off x="592667" y="135467"/>
            <a:ext cx="11362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84A2"/>
                </a:solidFill>
              </a:rPr>
              <a:t>Near Completers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73C427-E080-084C-B864-E2EA52C21160}"/>
              </a:ext>
            </a:extLst>
          </p:cNvPr>
          <p:cNvSpPr txBox="1"/>
          <p:nvPr/>
        </p:nvSpPr>
        <p:spPr>
          <a:xfrm>
            <a:off x="711200" y="1083732"/>
            <a:ext cx="5198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Initiative to encourage students who earned at least 45 credits before leaving to come back.</a:t>
            </a:r>
          </a:p>
          <a:p>
            <a:br>
              <a:rPr lang="en-US" sz="2400"/>
            </a:br>
            <a:r>
              <a:rPr lang="en-US" sz="2400"/>
              <a:t>We have: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Sent an email to alert them to their increased earning potential (average of $124/week based BLS figures)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Offered them a </a:t>
            </a:r>
            <a:r>
              <a:rPr lang="en-US" sz="2400" b="1">
                <a:solidFill>
                  <a:srgbClr val="E05A3A"/>
                </a:solidFill>
              </a:rPr>
              <a:t>$248 tuition credit </a:t>
            </a:r>
            <a:r>
              <a:rPr lang="en-US" sz="2400"/>
              <a:t>(equivalent to two weeks of that increased earnings) to return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Case managed their particular issues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772647-4CDA-3B41-8041-F068448CE3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633" y="1107482"/>
            <a:ext cx="5829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D157A6-20E5-C04F-93B4-DDF6105C62DA}"/>
              </a:ext>
            </a:extLst>
          </p:cNvPr>
          <p:cNvSpPr txBox="1"/>
          <p:nvPr/>
        </p:nvSpPr>
        <p:spPr>
          <a:xfrm>
            <a:off x="592667" y="245533"/>
            <a:ext cx="1133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DF5B24"/>
                </a:solidFill>
              </a:rPr>
              <a:t>Results From a Cohort of More Than 600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F5BE00-2DEA-D64F-9AF6-317A4AF9923F}"/>
              </a:ext>
            </a:extLst>
          </p:cNvPr>
          <p:cNvSpPr txBox="1"/>
          <p:nvPr/>
        </p:nvSpPr>
        <p:spPr>
          <a:xfrm>
            <a:off x="1530350" y="1769534"/>
            <a:ext cx="26881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>
                <a:solidFill>
                  <a:srgbClr val="00588B"/>
                </a:solidFill>
                <a:latin typeface="Rockwell" panose="02060603020205020403" pitchFamily="18" charset="77"/>
              </a:rPr>
              <a:t>52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BF178-F2AC-8748-8A15-ABD085F15C39}"/>
              </a:ext>
            </a:extLst>
          </p:cNvPr>
          <p:cNvSpPr txBox="1"/>
          <p:nvPr/>
        </p:nvSpPr>
        <p:spPr>
          <a:xfrm>
            <a:off x="4761969" y="1769534"/>
            <a:ext cx="3048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>
                <a:solidFill>
                  <a:srgbClr val="CCDD59"/>
                </a:solidFill>
                <a:latin typeface="Rockwell" panose="02060603020205020403" pitchFamily="18" charset="77"/>
              </a:rPr>
              <a:t>75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FC8A7-DEF6-3F4A-9418-A457C0371E18}"/>
              </a:ext>
            </a:extLst>
          </p:cNvPr>
          <p:cNvSpPr txBox="1"/>
          <p:nvPr/>
        </p:nvSpPr>
        <p:spPr>
          <a:xfrm>
            <a:off x="8384114" y="1744135"/>
            <a:ext cx="28871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>
                <a:solidFill>
                  <a:srgbClr val="F6B419"/>
                </a:solidFill>
                <a:latin typeface="Rockwell" panose="02060603020205020403" pitchFamily="18" charset="77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697D00-F1D5-4F4A-8377-6AD7369FAEAC}"/>
              </a:ext>
            </a:extLst>
          </p:cNvPr>
          <p:cNvSpPr txBox="1"/>
          <p:nvPr/>
        </p:nvSpPr>
        <p:spPr>
          <a:xfrm>
            <a:off x="1646767" y="4144791"/>
            <a:ext cx="245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Former Students Responded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79266-83C2-614D-8352-B0AD9043976B}"/>
              </a:ext>
            </a:extLst>
          </p:cNvPr>
          <p:cNvSpPr txBox="1"/>
          <p:nvPr/>
        </p:nvSpPr>
        <p:spPr>
          <a:xfrm>
            <a:off x="4761970" y="4144791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Auto-Conferred</a:t>
            </a:r>
          </a:p>
          <a:p>
            <a:pPr algn="ctr"/>
            <a:r>
              <a:rPr lang="en-US" sz="2400"/>
              <a:t>(mostly AGS degrees)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94B695-8E02-3849-B150-EC23A6A02095}"/>
              </a:ext>
            </a:extLst>
          </p:cNvPr>
          <p:cNvSpPr txBox="1"/>
          <p:nvPr/>
        </p:nvSpPr>
        <p:spPr>
          <a:xfrm>
            <a:off x="8303682" y="4144791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Students Registered for Spring 2020</a:t>
            </a:r>
          </a:p>
        </p:txBody>
      </p:sp>
    </p:spTree>
    <p:extLst>
      <p:ext uri="{BB962C8B-B14F-4D97-AF65-F5344CB8AC3E}">
        <p14:creationId xmlns:p14="http://schemas.microsoft.com/office/powerpoint/2010/main" val="394384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46B2773-C3E0-AD43-8CC5-05E455A7BFB2}"/>
              </a:ext>
            </a:extLst>
          </p:cNvPr>
          <p:cNvSpPr txBox="1"/>
          <p:nvPr/>
        </p:nvSpPr>
        <p:spPr>
          <a:xfrm>
            <a:off x="558800" y="160867"/>
            <a:ext cx="11463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6B419"/>
                </a:solidFill>
              </a:rPr>
              <a:t>Texting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5BCE3C-920A-8A40-998D-7A870A11B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66800"/>
            <a:ext cx="2844800" cy="4876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76A58A-697E-D145-9F13-8E62413AC2D9}"/>
              </a:ext>
            </a:extLst>
          </p:cNvPr>
          <p:cNvSpPr txBox="1"/>
          <p:nvPr/>
        </p:nvSpPr>
        <p:spPr>
          <a:xfrm>
            <a:off x="4200461" y="1066800"/>
            <a:ext cx="7662334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Through Signal Vine, which we implemented in the fall,</a:t>
            </a:r>
            <a:br>
              <a:rPr lang="en-US" sz="2400"/>
            </a:br>
            <a:r>
              <a:rPr lang="en-US" sz="2400"/>
              <a:t>we had: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3,966 applicants opt in to receive messages.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Fall 2017 applied to enrolled yield rate was 35.6%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Fall 2018 applied to enrolled yield rate was 37.2%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Fall 2019 applied to enrolled yield rate was 38%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The yield rate for the group of applicants who received texts was </a:t>
            </a:r>
            <a:r>
              <a:rPr lang="en-US" sz="2400" b="1">
                <a:solidFill>
                  <a:srgbClr val="E05A3A"/>
                </a:solidFill>
              </a:rPr>
              <a:t>44.6%</a:t>
            </a:r>
            <a:r>
              <a:rPr lang="en-US" sz="2400"/>
              <a:t> (</a:t>
            </a:r>
            <a:r>
              <a:rPr lang="en-US" sz="2400" b="1">
                <a:solidFill>
                  <a:srgbClr val="517F39"/>
                </a:solidFill>
              </a:rPr>
              <a:t>6.6% increase</a:t>
            </a:r>
            <a:r>
              <a:rPr lang="en-US" sz="2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403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FFA5AC-E70D-7842-909C-E7BF6C860D02}"/>
              </a:ext>
            </a:extLst>
          </p:cNvPr>
          <p:cNvSpPr txBox="1"/>
          <p:nvPr/>
        </p:nvSpPr>
        <p:spPr>
          <a:xfrm>
            <a:off x="617517" y="235638"/>
            <a:ext cx="11574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B6670"/>
                </a:solidFill>
              </a:rPr>
              <a:t>Extended Advising Hours</a:t>
            </a:r>
          </a:p>
          <a:p>
            <a:pPr algn="ctr"/>
            <a:r>
              <a:rPr lang="en-US" sz="2400" b="1" i="1">
                <a:solidFill>
                  <a:srgbClr val="1B6670"/>
                </a:solidFill>
              </a:rPr>
              <a:t>Fall Advising Sessions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99E2D6-9272-2341-BB1E-8C0EF094BE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2159" y="4336361"/>
            <a:ext cx="5435139" cy="2286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8258D12-8734-204E-B23F-699F001DD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316500"/>
              </p:ext>
            </p:extLst>
          </p:nvPr>
        </p:nvGraphicFramePr>
        <p:xfrm>
          <a:off x="720032" y="1378639"/>
          <a:ext cx="1098903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3012">
                  <a:extLst>
                    <a:ext uri="{9D8B030D-6E8A-4147-A177-3AD203B41FA5}">
                      <a16:colId xmlns:a16="http://schemas.microsoft.com/office/drawing/2014/main" val="4234865074"/>
                    </a:ext>
                  </a:extLst>
                </a:gridCol>
                <a:gridCol w="3663012">
                  <a:extLst>
                    <a:ext uri="{9D8B030D-6E8A-4147-A177-3AD203B41FA5}">
                      <a16:colId xmlns:a16="http://schemas.microsoft.com/office/drawing/2014/main" val="2118241438"/>
                    </a:ext>
                  </a:extLst>
                </a:gridCol>
                <a:gridCol w="3663012">
                  <a:extLst>
                    <a:ext uri="{9D8B030D-6E8A-4147-A177-3AD203B41FA5}">
                      <a16:colId xmlns:a16="http://schemas.microsoft.com/office/drawing/2014/main" val="690381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YEAR</a:t>
                      </a:r>
                    </a:p>
                  </a:txBody>
                  <a:tcPr>
                    <a:solidFill>
                      <a:srgbClr val="2A4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TOTAL ADVISED </a:t>
                      </a:r>
                      <a:r>
                        <a:rPr lang="en-US" sz="1400" b="0" i="1"/>
                        <a:t>(Unduplicated)</a:t>
                      </a:r>
                    </a:p>
                  </a:txBody>
                  <a:tcPr>
                    <a:solidFill>
                      <a:srgbClr val="2A4F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% CHANGE</a:t>
                      </a:r>
                    </a:p>
                  </a:txBody>
                  <a:tcPr>
                    <a:solidFill>
                      <a:srgbClr val="2A4F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72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2016</a:t>
                      </a:r>
                    </a:p>
                  </a:txBody>
                  <a:tcPr>
                    <a:solidFill>
                      <a:srgbClr val="CCDD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7,271</a:t>
                      </a:r>
                    </a:p>
                  </a:txBody>
                  <a:tcPr>
                    <a:solidFill>
                      <a:srgbClr val="CCDD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N/A</a:t>
                      </a:r>
                    </a:p>
                  </a:txBody>
                  <a:tcPr>
                    <a:solidFill>
                      <a:srgbClr val="CCDD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30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2017</a:t>
                      </a:r>
                    </a:p>
                  </a:txBody>
                  <a:tcPr>
                    <a:solidFill>
                      <a:srgbClr val="CCDD59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7,444</a:t>
                      </a:r>
                    </a:p>
                  </a:txBody>
                  <a:tcPr>
                    <a:solidFill>
                      <a:srgbClr val="CCDD59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+2%</a:t>
                      </a:r>
                    </a:p>
                  </a:txBody>
                  <a:tcPr>
                    <a:solidFill>
                      <a:srgbClr val="CCDD59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981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2018</a:t>
                      </a:r>
                    </a:p>
                  </a:txBody>
                  <a:tcPr>
                    <a:solidFill>
                      <a:srgbClr val="CCDD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6,698</a:t>
                      </a:r>
                    </a:p>
                  </a:txBody>
                  <a:tcPr>
                    <a:solidFill>
                      <a:srgbClr val="CCDD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-10%</a:t>
                      </a:r>
                    </a:p>
                  </a:txBody>
                  <a:tcPr>
                    <a:solidFill>
                      <a:srgbClr val="CCDD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40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2019</a:t>
                      </a:r>
                    </a:p>
                  </a:txBody>
                  <a:tcPr>
                    <a:solidFill>
                      <a:srgbClr val="CCDD59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8,990</a:t>
                      </a:r>
                    </a:p>
                  </a:txBody>
                  <a:tcPr>
                    <a:solidFill>
                      <a:srgbClr val="CCDD59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+34%</a:t>
                      </a:r>
                    </a:p>
                  </a:txBody>
                  <a:tcPr>
                    <a:solidFill>
                      <a:srgbClr val="CCDD59">
                        <a:alpha val="5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094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86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658E06-01BA-FD49-95C6-ECF3CD0E9115}"/>
              </a:ext>
            </a:extLst>
          </p:cNvPr>
          <p:cNvSpPr txBox="1"/>
          <p:nvPr/>
        </p:nvSpPr>
        <p:spPr>
          <a:xfrm>
            <a:off x="508000" y="110067"/>
            <a:ext cx="115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DF5B24"/>
                </a:solidFill>
              </a:rPr>
              <a:t>Student Employment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8B2B57-BCAA-2948-BE43-53DC6B3374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694842"/>
            <a:ext cx="4038710" cy="40387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4D0203-1CC9-A24D-BAFC-A0295D5FDE16}"/>
              </a:ext>
            </a:extLst>
          </p:cNvPr>
          <p:cNvSpPr txBox="1"/>
          <p:nvPr/>
        </p:nvSpPr>
        <p:spPr>
          <a:xfrm>
            <a:off x="4453577" y="1062671"/>
            <a:ext cx="7560623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Purple Briefcase, a new student employment tool, went live July 1.</a:t>
            </a:r>
            <a:r>
              <a:rPr lang="en-US" sz="2400" b="1"/>
              <a:t> </a:t>
            </a:r>
            <a:r>
              <a:rPr lang="en-US" sz="2400"/>
              <a:t>Since then: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We have posted 152 jobs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667 students have submitted applications for employment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86 PPCC supervisors have used Purple Briefcase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External employers will be able to post jobs, internships and apprenticeships by end of January</a:t>
            </a:r>
          </a:p>
        </p:txBody>
      </p:sp>
    </p:spTree>
    <p:extLst>
      <p:ext uri="{BB962C8B-B14F-4D97-AF65-F5344CB8AC3E}">
        <p14:creationId xmlns:p14="http://schemas.microsoft.com/office/powerpoint/2010/main" val="48928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16759D-AB26-3E42-AFC1-86FCE8AF9909}"/>
              </a:ext>
            </a:extLst>
          </p:cNvPr>
          <p:cNvSpPr/>
          <p:nvPr/>
        </p:nvSpPr>
        <p:spPr>
          <a:xfrm>
            <a:off x="0" y="2756391"/>
            <a:ext cx="12192000" cy="977409"/>
          </a:xfrm>
          <a:prstGeom prst="rect">
            <a:avLst/>
          </a:prstGeom>
          <a:solidFill>
            <a:srgbClr val="517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B98D1D-079C-4948-B7A0-9A3A717490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0688" y="3004291"/>
            <a:ext cx="586490" cy="5864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6A3741-BAF9-8247-9DAD-FE40F94572BF}"/>
              </a:ext>
            </a:extLst>
          </p:cNvPr>
          <p:cNvSpPr txBox="1"/>
          <p:nvPr/>
        </p:nvSpPr>
        <p:spPr>
          <a:xfrm>
            <a:off x="6663267" y="2835871"/>
            <a:ext cx="5528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Rockwell" panose="02060603020205020403" pitchFamily="18" charset="77"/>
              </a:rPr>
              <a:t>A LOOK </a:t>
            </a:r>
            <a:r>
              <a:rPr lang="en-US" sz="5400">
                <a:solidFill>
                  <a:schemeClr val="bg1"/>
                </a:solidFill>
              </a:rPr>
              <a:t>AHEAD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A678E0-8051-3940-87C6-119FE409A1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67" y="1405467"/>
            <a:ext cx="5185833" cy="345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06E1B-8955-6948-B5C8-B12C1FC6A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58" y="239002"/>
            <a:ext cx="11640208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>
                <a:solidFill>
                  <a:srgbClr val="0084A2"/>
                </a:solidFill>
                <a:latin typeface="+mn-lt"/>
              </a:rPr>
              <a:t>New Divisions | Health Sciences is Now…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31CA0C-D836-0241-A415-18D343283D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570" y="3263730"/>
            <a:ext cx="4867916" cy="3237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2928E3-517F-EF41-8E52-4D948E5970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660" y="3261296"/>
            <a:ext cx="4867917" cy="3242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89F577-4A35-104D-8941-E8A1A1C9D8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553" y="982774"/>
            <a:ext cx="1478665" cy="15263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DB4F1B-D67A-464E-88D3-F5114182E7E8}"/>
              </a:ext>
            </a:extLst>
          </p:cNvPr>
          <p:cNvSpPr txBox="1"/>
          <p:nvPr/>
        </p:nvSpPr>
        <p:spPr>
          <a:xfrm>
            <a:off x="6577313" y="2695814"/>
            <a:ext cx="508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84A2"/>
                </a:solidFill>
              </a:rPr>
              <a:t>Medical Sciences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ECF30-CAB5-1046-9F06-846EBA252D61}"/>
              </a:ext>
            </a:extLst>
          </p:cNvPr>
          <p:cNvSpPr txBox="1"/>
          <p:nvPr/>
        </p:nvSpPr>
        <p:spPr>
          <a:xfrm>
            <a:off x="778976" y="2695814"/>
            <a:ext cx="497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517F39"/>
                </a:solidFill>
              </a:rPr>
              <a:t>Natural and Physical Sciences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12EBB7-1AF8-DF4A-939E-B539B8F82D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2231" y="982774"/>
            <a:ext cx="1120923" cy="15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081CF5B-1C99-8846-81BF-6D69FECAA6DF}"/>
              </a:ext>
            </a:extLst>
          </p:cNvPr>
          <p:cNvSpPr txBox="1"/>
          <p:nvPr/>
        </p:nvSpPr>
        <p:spPr>
          <a:xfrm>
            <a:off x="558800" y="262467"/>
            <a:ext cx="11463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517F39"/>
                </a:solidFill>
              </a:rPr>
              <a:t>Upcoming Programs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C393ADF-7225-BE47-9D4C-52992C36A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150116"/>
              </p:ext>
            </p:extLst>
          </p:nvPr>
        </p:nvGraphicFramePr>
        <p:xfrm>
          <a:off x="715434" y="1315720"/>
          <a:ext cx="11150598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6866">
                  <a:extLst>
                    <a:ext uri="{9D8B030D-6E8A-4147-A177-3AD203B41FA5}">
                      <a16:colId xmlns:a16="http://schemas.microsoft.com/office/drawing/2014/main" val="2024001390"/>
                    </a:ext>
                  </a:extLst>
                </a:gridCol>
                <a:gridCol w="3716866">
                  <a:extLst>
                    <a:ext uri="{9D8B030D-6E8A-4147-A177-3AD203B41FA5}">
                      <a16:colId xmlns:a16="http://schemas.microsoft.com/office/drawing/2014/main" val="210913518"/>
                    </a:ext>
                  </a:extLst>
                </a:gridCol>
                <a:gridCol w="3716866">
                  <a:extLst>
                    <a:ext uri="{9D8B030D-6E8A-4147-A177-3AD203B41FA5}">
                      <a16:colId xmlns:a16="http://schemas.microsoft.com/office/drawing/2014/main" val="2470568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Spring 2020</a:t>
                      </a:r>
                    </a:p>
                  </a:txBody>
                  <a:tcPr anchor="ctr">
                    <a:solidFill>
                      <a:srgbClr val="517F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Fall 2020</a:t>
                      </a:r>
                    </a:p>
                  </a:txBody>
                  <a:tcPr anchor="ctr">
                    <a:solidFill>
                      <a:srgbClr val="517F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Beyond</a:t>
                      </a:r>
                    </a:p>
                  </a:txBody>
                  <a:tcPr anchor="ctr">
                    <a:solidFill>
                      <a:srgbClr val="517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372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Emergency Management</a:t>
                      </a:r>
                      <a:br>
                        <a:rPr lang="en-US" sz="240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and Planning | AGS</a:t>
                      </a:r>
                    </a:p>
                  </a:txBody>
                  <a:tcPr anchor="ctr">
                    <a:solidFill>
                      <a:srgbClr val="0084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Hospitality | AGS</a:t>
                      </a:r>
                    </a:p>
                  </a:txBody>
                  <a:tcPr anchor="ctr">
                    <a:solidFill>
                      <a:srgbClr val="0084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Facilities Maintenance | AAS</a:t>
                      </a:r>
                    </a:p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TBD</a:t>
                      </a:r>
                    </a:p>
                  </a:txBody>
                  <a:tcPr anchor="ctr">
                    <a:solidFill>
                      <a:srgbClr val="008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850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Surgical Tech | AAS</a:t>
                      </a:r>
                    </a:p>
                  </a:txBody>
                  <a:tcPr anchor="ctr">
                    <a:solidFill>
                      <a:srgbClr val="0084A2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Secure Coding | AGS</a:t>
                      </a:r>
                    </a:p>
                  </a:txBody>
                  <a:tcPr anchor="ctr">
                    <a:solidFill>
                      <a:srgbClr val="0084A2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Veterinarian Technician | AA</a:t>
                      </a:r>
                    </a:p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Fall 2021</a:t>
                      </a:r>
                    </a:p>
                  </a:txBody>
                  <a:tcPr anchor="ctr">
                    <a:solidFill>
                      <a:srgbClr val="0084A2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7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4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Paramedicine | BAS </a:t>
                      </a:r>
                      <a:r>
                        <a:rPr lang="en-US" sz="1400" i="1">
                          <a:solidFill>
                            <a:schemeClr val="bg1"/>
                          </a:solidFill>
                        </a:rPr>
                        <a:t>(tentative)</a:t>
                      </a:r>
                    </a:p>
                  </a:txBody>
                  <a:tcPr anchor="ctr">
                    <a:solidFill>
                      <a:srgbClr val="0084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Physical Therapy</a:t>
                      </a:r>
                      <a:br>
                        <a:rPr lang="en-US" sz="2400">
                          <a:solidFill>
                            <a:schemeClr val="bg1"/>
                          </a:solidFill>
                        </a:rPr>
                      </a:br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Assistant | AA</a:t>
                      </a:r>
                    </a:p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Fall 2022</a:t>
                      </a:r>
                    </a:p>
                  </a:txBody>
                  <a:tcPr anchor="ctr">
                    <a:solidFill>
                      <a:srgbClr val="008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671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4A2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>
                          <a:solidFill>
                            <a:schemeClr val="bg1"/>
                          </a:solidFill>
                        </a:rPr>
                        <a:t>Vet Assistant Certificate</a:t>
                      </a:r>
                    </a:p>
                  </a:txBody>
                  <a:tcPr anchor="ctr">
                    <a:solidFill>
                      <a:srgbClr val="0084A2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84A2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975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33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F9ADA-1014-8A41-B1B4-C0B0B697D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34" y="365125"/>
            <a:ext cx="11750566" cy="559785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517F39"/>
                </a:solidFill>
                <a:latin typeface="+mn-lt"/>
              </a:rPr>
              <a:t>Need For Hispanic Outreach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D19327-221B-7C43-8479-9F7CA3DAF807}"/>
              </a:ext>
            </a:extLst>
          </p:cNvPr>
          <p:cNvSpPr txBox="1"/>
          <p:nvPr/>
        </p:nvSpPr>
        <p:spPr>
          <a:xfrm>
            <a:off x="2378513" y="924910"/>
            <a:ext cx="74349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>
                <a:solidFill>
                  <a:srgbClr val="0084A2"/>
                </a:solidFill>
                <a:latin typeface="Rockwell" panose="02060603020205020403" pitchFamily="18" charset="77"/>
              </a:rPr>
              <a:t>17.5%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CD5D2C-BDEF-EB42-8B61-CE23CD70A563}"/>
              </a:ext>
            </a:extLst>
          </p:cNvPr>
          <p:cNvSpPr txBox="1"/>
          <p:nvPr/>
        </p:nvSpPr>
        <p:spPr>
          <a:xfrm>
            <a:off x="2322788" y="3787121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>
                <a:solidFill>
                  <a:srgbClr val="DF5B24"/>
                </a:solidFill>
                <a:latin typeface="Rockwell" panose="02060603020205020403" pitchFamily="18" charset="77"/>
              </a:rPr>
              <a:t>32%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077BE-D44B-254F-A921-3DC9AEC68A2B}"/>
              </a:ext>
            </a:extLst>
          </p:cNvPr>
          <p:cNvSpPr txBox="1"/>
          <p:nvPr/>
        </p:nvSpPr>
        <p:spPr>
          <a:xfrm>
            <a:off x="2079461" y="3035868"/>
            <a:ext cx="8033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El Paso County’s Hispanic population as of the 2010 Census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3BD1AE-A163-B242-9E12-1D0F4CD4B23C}"/>
              </a:ext>
            </a:extLst>
          </p:cNvPr>
          <p:cNvSpPr txBox="1"/>
          <p:nvPr/>
        </p:nvSpPr>
        <p:spPr>
          <a:xfrm>
            <a:off x="2322789" y="5504321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D11</a:t>
            </a:r>
          </a:p>
          <a:p>
            <a:pPr algn="ctr"/>
            <a:r>
              <a:rPr lang="en-US" sz="2400" b="1"/>
              <a:t>K–12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324175-C7AB-CF4D-8CC4-DA54E4B3EFE9}"/>
              </a:ext>
            </a:extLst>
          </p:cNvPr>
          <p:cNvSpPr txBox="1"/>
          <p:nvPr/>
        </p:nvSpPr>
        <p:spPr>
          <a:xfrm>
            <a:off x="6442568" y="3787121"/>
            <a:ext cx="39098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>
                <a:solidFill>
                  <a:srgbClr val="517F39"/>
                </a:solidFill>
                <a:latin typeface="Rockwell" panose="02060603020205020403" pitchFamily="18" charset="77"/>
              </a:rPr>
              <a:t>52.3%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F8F16B-74C3-D64D-998C-6C9F41563066}"/>
              </a:ext>
            </a:extLst>
          </p:cNvPr>
          <p:cNvSpPr txBox="1"/>
          <p:nvPr/>
        </p:nvSpPr>
        <p:spPr>
          <a:xfrm>
            <a:off x="6873493" y="5504321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D2</a:t>
            </a:r>
          </a:p>
          <a:p>
            <a:pPr algn="ctr"/>
            <a:r>
              <a:rPr lang="en-US" sz="2400" b="1"/>
              <a:t>K–12</a:t>
            </a:r>
          </a:p>
        </p:txBody>
      </p:sp>
    </p:spTree>
    <p:extLst>
      <p:ext uri="{BB962C8B-B14F-4D97-AF65-F5344CB8AC3E}">
        <p14:creationId xmlns:p14="http://schemas.microsoft.com/office/powerpoint/2010/main" val="49305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BF3EDC-F348-F746-860F-33C052EBC827}"/>
              </a:ext>
            </a:extLst>
          </p:cNvPr>
          <p:cNvSpPr/>
          <p:nvPr/>
        </p:nvSpPr>
        <p:spPr>
          <a:xfrm>
            <a:off x="0" y="2553191"/>
            <a:ext cx="12192000" cy="977409"/>
          </a:xfrm>
          <a:prstGeom prst="rect">
            <a:avLst/>
          </a:prstGeom>
          <a:solidFill>
            <a:srgbClr val="005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3F2968-F432-FD48-B6D4-30DB33C33D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115" y="2801091"/>
            <a:ext cx="587637" cy="586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C5FC3A-BCF7-A348-872B-DECB2B6706E9}"/>
              </a:ext>
            </a:extLst>
          </p:cNvPr>
          <p:cNvSpPr txBox="1"/>
          <p:nvPr/>
        </p:nvSpPr>
        <p:spPr>
          <a:xfrm>
            <a:off x="6663267" y="2632671"/>
            <a:ext cx="5528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Rockwell" panose="02060603020205020403" pitchFamily="18" charset="77"/>
              </a:rPr>
              <a:t>STATUS </a:t>
            </a:r>
            <a:r>
              <a:rPr lang="en-US" sz="5400" dirty="0">
                <a:solidFill>
                  <a:schemeClr val="bg1"/>
                </a:solidFill>
              </a:rPr>
              <a:t>REPORT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A51325-0048-2A48-BFB5-CBB9B50ACF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025" y="887128"/>
            <a:ext cx="3443111" cy="430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1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BFAFF0-F400-1E45-A71F-1BE9504110F5}"/>
              </a:ext>
            </a:extLst>
          </p:cNvPr>
          <p:cNvSpPr txBox="1"/>
          <p:nvPr/>
        </p:nvSpPr>
        <p:spPr>
          <a:xfrm>
            <a:off x="533400" y="143933"/>
            <a:ext cx="11565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588B"/>
                </a:solidFill>
              </a:rPr>
              <a:t>Hispanic Serving Institution Goal</a:t>
            </a:r>
          </a:p>
          <a:p>
            <a:pPr algn="ctr"/>
            <a:r>
              <a:rPr lang="en-US" sz="2400" b="1" i="1">
                <a:solidFill>
                  <a:srgbClr val="00588B"/>
                </a:solidFill>
              </a:rPr>
              <a:t>Hispanic Recruiting Events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E32BC3-3BD1-3544-B86F-7B931BE911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917" y="1360671"/>
            <a:ext cx="3175001" cy="3725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6B41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D36C6C-77B1-F548-84DA-656EAE5EF9A5}"/>
              </a:ext>
            </a:extLst>
          </p:cNvPr>
          <p:cNvSpPr txBox="1"/>
          <p:nvPr/>
        </p:nvSpPr>
        <p:spPr>
          <a:xfrm>
            <a:off x="4334935" y="1360671"/>
            <a:ext cx="75183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Yuri Grijalva-Perry, Bilingual Recruitment and Admissions Specialist, has conducted a variety of Spanish language recruitment events in the community, area high schools and on campus.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9 Spanish-speaking PPCC Visits 2019</a:t>
            </a:r>
            <a:br>
              <a:rPr lang="en-US" sz="2400"/>
            </a:br>
            <a:r>
              <a:rPr lang="en-US" sz="2400"/>
              <a:t>(67 total participants)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12 Spanish-speaking Campus Visits planned for 2020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135 total participants in high schools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AB381C-F812-FC4E-B976-3B30A6A75E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775" y="4663412"/>
            <a:ext cx="2217557" cy="199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1DC74E-A852-154A-A38F-2FA157D98D28}"/>
              </a:ext>
            </a:extLst>
          </p:cNvPr>
          <p:cNvSpPr txBox="1"/>
          <p:nvPr/>
        </p:nvSpPr>
        <p:spPr>
          <a:xfrm>
            <a:off x="499533" y="93133"/>
            <a:ext cx="11514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6B419"/>
                </a:solidFill>
              </a:rPr>
              <a:t>Hispanic Marketing Campaign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948A2B-DB61-F84C-9F51-28C8CF5DDB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952" y="974761"/>
            <a:ext cx="2040465" cy="26406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882C0D-E53B-9749-A1B5-F94CE3BC6A04}"/>
              </a:ext>
            </a:extLst>
          </p:cNvPr>
          <p:cNvSpPr txBox="1"/>
          <p:nvPr/>
        </p:nvSpPr>
        <p:spPr>
          <a:xfrm>
            <a:off x="5588000" y="821267"/>
            <a:ext cx="6350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 January, the Marketing and Communications Department will launch an aggressive Hispanic Ad Campaign.</a:t>
            </a:r>
            <a:br>
              <a:rPr lang="en-US"/>
            </a:br>
            <a:br>
              <a:rPr lang="en-US"/>
            </a:br>
            <a:r>
              <a:rPr lang="en-US"/>
              <a:t>Based on extensive market research, they will be reaching out to potential Hispanic students through: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Google Display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YouTube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Facebook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Telemundo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Univision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KRYE (94.7 FM) | Tigre Radio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Southeast Express | The new newspaper on the southwest side of Colorado Springs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Bus benches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And special events, such as Cinco de Mayo</a:t>
            </a:r>
          </a:p>
          <a:p>
            <a:endParaRPr lang="en-US"/>
          </a:p>
          <a:p>
            <a:r>
              <a:rPr lang="en-US"/>
              <a:t>They have created new Spanish-language videos, radio spots, posters, digital ads, a viewbook and a microsite to support this campaign.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8C4E50-9D4C-DD41-A717-5635713AEB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527" y="3285230"/>
            <a:ext cx="2329659" cy="3014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EE6A4-E74B-AA4D-B4A2-6BD88D8E0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56" y="974761"/>
            <a:ext cx="1426584" cy="5325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853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FBE7BF-6F14-9246-A513-702F79A81A5F}"/>
              </a:ext>
            </a:extLst>
          </p:cNvPr>
          <p:cNvSpPr txBox="1"/>
          <p:nvPr/>
        </p:nvSpPr>
        <p:spPr>
          <a:xfrm>
            <a:off x="5384799" y="1137521"/>
            <a:ext cx="6629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Student Life has provided a schedule of planned activities in advance of each semester to encourage faculty to incorporate activities into their syllabi. </a:t>
            </a:r>
          </a:p>
          <a:p>
            <a:br>
              <a:rPr lang="en-US" sz="2000"/>
            </a:br>
            <a:r>
              <a:rPr lang="en-US" sz="2000"/>
              <a:t>SGA and Student Life partnered to offer 70-plus events and programs, including: Video Game Championships, Mystery Luncheon, Sustainability Holiday Fair, and the Afternoon Tea </a:t>
            </a:r>
            <a:r>
              <a:rPr lang="en-US" i="1"/>
              <a:t>(which drew in students who are more comfortable with introvert-oriented activities)</a:t>
            </a:r>
            <a:br>
              <a:rPr lang="en-US" i="1"/>
            </a:br>
            <a:endParaRPr lang="en-US" sz="2000" i="1"/>
          </a:p>
          <a:p>
            <a:r>
              <a:rPr lang="en-US" sz="2000"/>
              <a:t>Co-curricular partnerships for this academic year includes: Around the World in 90 Minutes (fall) Multicultural Awareness Conference (spring). </a:t>
            </a:r>
          </a:p>
          <a:p>
            <a:endParaRPr lang="en-US" sz="2000"/>
          </a:p>
          <a:p>
            <a:r>
              <a:rPr lang="en-US" sz="2000"/>
              <a:t>Attendance at larger events: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De-Stress Fest Fall 2019 | 1368 attendees (all campuses)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Welcome Week Fall 2019 | 836 (all campuses)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1B932-FB3A-224F-B4F4-B7F341678BA7}"/>
              </a:ext>
            </a:extLst>
          </p:cNvPr>
          <p:cNvSpPr txBox="1"/>
          <p:nvPr/>
        </p:nvSpPr>
        <p:spPr>
          <a:xfrm>
            <a:off x="270932" y="287867"/>
            <a:ext cx="1174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588B"/>
                </a:solidFill>
              </a:rPr>
              <a:t>Student Life Programming</a:t>
            </a:r>
            <a:endParaRPr lang="en-US" sz="3200">
              <a:solidFill>
                <a:srgbClr val="00588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66FFB4-7360-1843-A4AF-9B623F7912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84" y="1219200"/>
            <a:ext cx="2114550" cy="2819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16EFA6-250F-3E40-8E50-BF90371AAD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934" y="1219200"/>
            <a:ext cx="2114550" cy="2819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4D44A6-6C67-8C4F-9514-A350900F6B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384" y="4175002"/>
            <a:ext cx="4483100" cy="25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5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C00221-C413-4749-8F75-58F2401C5B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D2B674-BED5-1045-9092-2599525CEA37}"/>
              </a:ext>
            </a:extLst>
          </p:cNvPr>
          <p:cNvSpPr txBox="1"/>
          <p:nvPr/>
        </p:nvSpPr>
        <p:spPr>
          <a:xfrm>
            <a:off x="0" y="5738648"/>
            <a:ext cx="12192000" cy="584775"/>
          </a:xfrm>
          <a:prstGeom prst="rect">
            <a:avLst/>
          </a:prstGeom>
          <a:solidFill>
            <a:srgbClr val="0084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2020 Legislation &amp; Budget</a:t>
            </a:r>
          </a:p>
        </p:txBody>
      </p:sp>
    </p:spTree>
    <p:extLst>
      <p:ext uri="{BB962C8B-B14F-4D97-AF65-F5344CB8AC3E}">
        <p14:creationId xmlns:p14="http://schemas.microsoft.com/office/powerpoint/2010/main" val="238067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00196" y="371233"/>
            <a:ext cx="10386467" cy="5776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>
              <a:solidFill>
                <a:schemeClr val="bg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37D53-C310-4D4F-8E39-363F815AB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6" y="425682"/>
            <a:ext cx="11133270" cy="468754"/>
          </a:xfrm>
        </p:spPr>
        <p:txBody>
          <a:bodyPr anchor="b">
            <a:noAutofit/>
          </a:bodyPr>
          <a:lstStyle/>
          <a:p>
            <a:pPr algn="ctr"/>
            <a:r>
              <a:rPr lang="en-US" sz="3200" b="1">
                <a:solidFill>
                  <a:srgbClr val="DF5B24"/>
                </a:solidFill>
                <a:latin typeface="+mn-lt"/>
              </a:rPr>
              <a:t>Center for Healthcare Education &amp;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AE7DA-9486-49F2-BEC3-7E18A8CA0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25221"/>
            <a:ext cx="3653642" cy="43792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/>
              <a:t>Phase I of the CHES building has been completed.</a:t>
            </a:r>
          </a:p>
          <a:p>
            <a:pPr>
              <a:lnSpc>
                <a:spcPct val="110000"/>
              </a:lnSpc>
            </a:pPr>
            <a:r>
              <a:rPr lang="en-US" sz="2400"/>
              <a:t>45,000 sq. ft. of space remaining to renovate.</a:t>
            </a:r>
          </a:p>
          <a:p>
            <a:pPr>
              <a:lnSpc>
                <a:spcPct val="110000"/>
              </a:lnSpc>
            </a:pPr>
            <a:r>
              <a:rPr lang="en-US" sz="2400"/>
              <a:t>Phase II will begin in March with a December completion date.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47F35-41FC-4D8E-9D62-07146A0493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0824" y="1425221"/>
            <a:ext cx="7528311" cy="4232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7281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00196" y="371233"/>
            <a:ext cx="10386467" cy="5776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>
              <a:solidFill>
                <a:schemeClr val="bg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37D53-C310-4D4F-8E39-363F815AB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6" y="425682"/>
            <a:ext cx="11133270" cy="468754"/>
          </a:xfrm>
        </p:spPr>
        <p:txBody>
          <a:bodyPr anchor="b">
            <a:noAutofit/>
          </a:bodyPr>
          <a:lstStyle/>
          <a:p>
            <a:pPr algn="ctr"/>
            <a:r>
              <a:rPr lang="en-US" sz="3200" b="1">
                <a:solidFill>
                  <a:srgbClr val="DF5B24"/>
                </a:solidFill>
                <a:latin typeface="+mn-lt"/>
              </a:rPr>
              <a:t>Center for Healthcare Education &amp;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AE7DA-9486-49F2-BEC3-7E18A8CA0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46954"/>
            <a:ext cx="4366161" cy="3846323"/>
          </a:xfrm>
        </p:spPr>
        <p:txBody>
          <a:bodyPr/>
          <a:lstStyle/>
          <a:p>
            <a:pPr marL="0" indent="0">
              <a:buNone/>
            </a:pPr>
            <a:r>
              <a:rPr lang="en-US" sz="2400"/>
              <a:t>Phase II will contain programmatic space for Pharmaceutical Tech, EMS, Surgical Tech, Dental Assisting, Medical Assisting, staff and faculty office space, and a number of additional classrooms.</a:t>
            </a:r>
            <a:r>
              <a:rPr lang="en-US" sz="1800"/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3FD7B4-022A-C045-90EC-558442BB4E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257405"/>
            <a:ext cx="6762571" cy="4521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9040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3F4A06-7849-D543-8ABC-CE99AA0C41A9}"/>
              </a:ext>
            </a:extLst>
          </p:cNvPr>
          <p:cNvSpPr txBox="1">
            <a:spLocks/>
          </p:cNvSpPr>
          <p:nvPr/>
        </p:nvSpPr>
        <p:spPr>
          <a:xfrm>
            <a:off x="7038413" y="1309249"/>
            <a:ext cx="4840320" cy="34700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Project will be complete for spring 2020 and will house the following: </a:t>
            </a:r>
            <a:br>
              <a:rPr lang="en-US" sz="2400"/>
            </a:br>
            <a:endParaRPr lang="en-US" sz="2400"/>
          </a:p>
          <a:p>
            <a:pPr lvl="1"/>
            <a:r>
              <a:rPr lang="en-US"/>
              <a:t>Taffy &amp; Steve </a:t>
            </a:r>
            <a:r>
              <a:rPr lang="en-US" err="1"/>
              <a:t>Mulliken</a:t>
            </a:r>
            <a:r>
              <a:rPr lang="en-US"/>
              <a:t> Black Box Theatre </a:t>
            </a:r>
          </a:p>
          <a:p>
            <a:pPr lvl="1"/>
            <a:r>
              <a:rPr lang="en-US"/>
              <a:t>Kristen Kane </a:t>
            </a:r>
            <a:r>
              <a:rPr lang="en-US" err="1"/>
              <a:t>Faricy</a:t>
            </a:r>
            <a:r>
              <a:rPr lang="en-US"/>
              <a:t> Dance Studio/Performance Space</a:t>
            </a:r>
          </a:p>
          <a:p>
            <a:pPr lvl="1"/>
            <a:r>
              <a:rPr lang="en-US"/>
              <a:t>Expanded Art Gallery </a:t>
            </a:r>
          </a:p>
          <a:p>
            <a:pPr lvl="1"/>
            <a:r>
              <a:rPr lang="en-US"/>
              <a:t>Two classrooms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4BF1AC-CB3D-0144-BEE4-81DA71BD3003}"/>
              </a:ext>
            </a:extLst>
          </p:cNvPr>
          <p:cNvSpPr txBox="1"/>
          <p:nvPr/>
        </p:nvSpPr>
        <p:spPr>
          <a:xfrm>
            <a:off x="618067" y="152400"/>
            <a:ext cx="1133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517F39"/>
                </a:solidFill>
              </a:rPr>
              <a:t>Studio West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E41BDF-F1CB-A141-A320-0A5632E766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83" y="1319258"/>
            <a:ext cx="6005767" cy="3221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DF2A74-9883-8E40-8B12-28593D553B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942" y="4789318"/>
            <a:ext cx="2515248" cy="182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53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00196" y="371233"/>
            <a:ext cx="10386467" cy="5776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>
              <a:solidFill>
                <a:schemeClr val="bg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FEF162-F37E-4DC2-83C8-65A3C9D8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7810"/>
            <a:ext cx="10972800" cy="577652"/>
          </a:xfrm>
          <a:noFill/>
        </p:spPr>
        <p:txBody>
          <a:bodyPr anchor="b">
            <a:normAutofit/>
          </a:bodyPr>
          <a:lstStyle/>
          <a:p>
            <a:pPr algn="ctr"/>
            <a:r>
              <a:rPr lang="en-US" sz="3200" b="1">
                <a:solidFill>
                  <a:srgbClr val="2A4F5B"/>
                </a:solidFill>
                <a:latin typeface="+mn-lt"/>
              </a:rPr>
              <a:t>Centennial Experience Upgrade: Spring Student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6E6A0-9506-4813-AEF2-3F91DF4CF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1676" y="1102308"/>
            <a:ext cx="10530410" cy="4579795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2400"/>
              <a:t>Working with HB&amp;A Architects to provide conceptual design.</a:t>
            </a:r>
          </a:p>
          <a:p>
            <a:pPr lvl="1">
              <a:lnSpc>
                <a:spcPct val="160000"/>
              </a:lnSpc>
            </a:pPr>
            <a:r>
              <a:rPr lang="en-US"/>
              <a:t>80,000 sq. ft. building housing construction trades and facilities.</a:t>
            </a:r>
          </a:p>
          <a:p>
            <a:pPr lvl="1">
              <a:lnSpc>
                <a:spcPct val="160000"/>
              </a:lnSpc>
            </a:pPr>
            <a:r>
              <a:rPr lang="en-US"/>
              <a:t>Rotunda remodel</a:t>
            </a:r>
          </a:p>
          <a:p>
            <a:pPr lvl="1">
              <a:lnSpc>
                <a:spcPct val="160000"/>
              </a:lnSpc>
            </a:pPr>
            <a:r>
              <a:rPr lang="en-US"/>
              <a:t>Courtyard redesign</a:t>
            </a:r>
          </a:p>
          <a:p>
            <a:pPr lvl="1">
              <a:lnSpc>
                <a:spcPct val="160000"/>
              </a:lnSpc>
            </a:pPr>
            <a:r>
              <a:rPr lang="en-US"/>
              <a:t>B-Building renovation</a:t>
            </a:r>
          </a:p>
        </p:txBody>
      </p:sp>
    </p:spTree>
    <p:extLst>
      <p:ext uri="{BB962C8B-B14F-4D97-AF65-F5344CB8AC3E}">
        <p14:creationId xmlns:p14="http://schemas.microsoft.com/office/powerpoint/2010/main" val="3370925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8BD5D2-2F43-F14B-B9ED-81952076C7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4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70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treet&#10;&#10;Description automatically generated">
            <a:extLst>
              <a:ext uri="{FF2B5EF4-FFF2-40B4-BE49-F238E27FC236}">
                <a16:creationId xmlns:a16="http://schemas.microsoft.com/office/drawing/2014/main" id="{149ABF45-1A6D-7C4A-9BB1-B93EACB9D9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4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9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F09FB28-A6DE-F54B-AB47-B0626EB31A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20" y="1347313"/>
            <a:ext cx="2631364" cy="2394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D21196-AB57-DD44-B2DD-38EFA9053A28}"/>
              </a:ext>
            </a:extLst>
          </p:cNvPr>
          <p:cNvSpPr txBox="1"/>
          <p:nvPr/>
        </p:nvSpPr>
        <p:spPr>
          <a:xfrm>
            <a:off x="1779578" y="3890450"/>
            <a:ext cx="38501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838D4F"/>
                </a:solidFill>
              </a:rPr>
              <a:t>3,970</a:t>
            </a:r>
          </a:p>
          <a:p>
            <a:pPr algn="ctr"/>
            <a:r>
              <a:rPr lang="en-US" sz="3200" dirty="0"/>
              <a:t>Number of degrees and certificates awarded in AY17/18</a:t>
            </a: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778CA65B-05BD-3142-9858-3BED329AC9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5720" y="1347313"/>
            <a:ext cx="2631364" cy="23949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31DDE3-C1AA-E04E-9B67-18375D91976F}"/>
              </a:ext>
            </a:extLst>
          </p:cNvPr>
          <p:cNvSpPr txBox="1"/>
          <p:nvPr/>
        </p:nvSpPr>
        <p:spPr>
          <a:xfrm>
            <a:off x="6562240" y="3890449"/>
            <a:ext cx="38501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838D4F"/>
                </a:solidFill>
              </a:rPr>
              <a:t>4,063</a:t>
            </a:r>
          </a:p>
          <a:p>
            <a:pPr algn="ctr"/>
            <a:r>
              <a:rPr lang="en-US" sz="3200" dirty="0"/>
              <a:t>Number of degrees and certificates awarded in AY18/19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07C126-2EAE-E941-A9FB-C396D79B0BFD}"/>
              </a:ext>
            </a:extLst>
          </p:cNvPr>
          <p:cNvSpPr txBox="1"/>
          <p:nvPr/>
        </p:nvSpPr>
        <p:spPr>
          <a:xfrm>
            <a:off x="576307" y="169334"/>
            <a:ext cx="1155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05A3A"/>
                </a:solidFill>
              </a:rPr>
              <a:t>DEGREES &amp; CERTIFICATES</a:t>
            </a:r>
          </a:p>
        </p:txBody>
      </p:sp>
    </p:spTree>
    <p:extLst>
      <p:ext uri="{BB962C8B-B14F-4D97-AF65-F5344CB8AC3E}">
        <p14:creationId xmlns:p14="http://schemas.microsoft.com/office/powerpoint/2010/main" val="8872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FD38A-E744-47B6-899B-969855B8B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550332"/>
            <a:ext cx="11696700" cy="5286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>
                <a:solidFill>
                  <a:srgbClr val="0084A2"/>
                </a:solidFill>
                <a:latin typeface="+mn-lt"/>
              </a:rPr>
              <a:t>First Responder Emergency Education Complex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BFB37-793E-F540-9A78-A0FC64FF43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217" y="1418538"/>
            <a:ext cx="10574867" cy="3767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9590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AEC7C3-4D0E-DC45-A158-2B8E81E24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7268" y="4233599"/>
            <a:ext cx="2357036" cy="2363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91182-B83A-EE4A-93E1-B81F74669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468" y="931176"/>
            <a:ext cx="11043836" cy="5665796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2400"/>
              <a:t>Roofing Project | CC | </a:t>
            </a:r>
            <a:r>
              <a:rPr lang="en-US" sz="2400" b="1">
                <a:solidFill>
                  <a:srgbClr val="0084A2"/>
                </a:solidFill>
              </a:rPr>
              <a:t>Completion: 2021</a:t>
            </a:r>
          </a:p>
          <a:p>
            <a:pPr>
              <a:lnSpc>
                <a:spcPct val="160000"/>
              </a:lnSpc>
            </a:pPr>
            <a:r>
              <a:rPr lang="en-US" sz="2400"/>
              <a:t>Emergency Power | CC | </a:t>
            </a:r>
            <a:r>
              <a:rPr lang="en-US" sz="2400" b="1">
                <a:solidFill>
                  <a:srgbClr val="517F39"/>
                </a:solidFill>
              </a:rPr>
              <a:t>Completion: August 2020</a:t>
            </a:r>
          </a:p>
          <a:p>
            <a:pPr>
              <a:lnSpc>
                <a:spcPct val="160000"/>
              </a:lnSpc>
            </a:pPr>
            <a:r>
              <a:rPr lang="en-US" sz="2400"/>
              <a:t>Restroom Upgrades | CC | </a:t>
            </a:r>
            <a:r>
              <a:rPr lang="en-US" sz="2400" b="1">
                <a:solidFill>
                  <a:srgbClr val="E05A3A"/>
                </a:solidFill>
              </a:rPr>
              <a:t>Completion: October 2021</a:t>
            </a:r>
          </a:p>
          <a:p>
            <a:pPr>
              <a:lnSpc>
                <a:spcPct val="160000"/>
              </a:lnSpc>
            </a:pPr>
            <a:r>
              <a:rPr lang="en-US" sz="2400"/>
              <a:t>Fire Sprinkler | DTS | </a:t>
            </a:r>
            <a:r>
              <a:rPr lang="en-US" sz="2400" b="1">
                <a:solidFill>
                  <a:srgbClr val="F6B419"/>
                </a:solidFill>
              </a:rPr>
              <a:t>Completion: March 2021</a:t>
            </a:r>
          </a:p>
          <a:p>
            <a:pPr>
              <a:lnSpc>
                <a:spcPct val="160000"/>
              </a:lnSpc>
            </a:pPr>
            <a:r>
              <a:rPr lang="en-US" sz="2400"/>
              <a:t>Bridges, Walkways and Exterior Stairwell improvements | CC</a:t>
            </a:r>
            <a:br>
              <a:rPr lang="en-US" sz="2400"/>
            </a:br>
            <a:r>
              <a:rPr lang="en-US" sz="2400" b="1">
                <a:solidFill>
                  <a:srgbClr val="00588B"/>
                </a:solidFill>
              </a:rPr>
              <a:t>Completion: December 2020</a:t>
            </a:r>
            <a:endParaRPr lang="en-US" sz="2400">
              <a:solidFill>
                <a:srgbClr val="00588B"/>
              </a:solidFill>
            </a:endParaRPr>
          </a:p>
          <a:p>
            <a:pPr>
              <a:lnSpc>
                <a:spcPct val="160000"/>
              </a:lnSpc>
            </a:pPr>
            <a:r>
              <a:rPr lang="en-US" sz="2400"/>
              <a:t>Downtown Studio Campus Learning Commons | </a:t>
            </a:r>
            <a:r>
              <a:rPr lang="en-US" sz="2400" b="1">
                <a:solidFill>
                  <a:srgbClr val="E05A3A"/>
                </a:solidFill>
              </a:rPr>
              <a:t>TBD</a:t>
            </a:r>
          </a:p>
          <a:p>
            <a:pPr>
              <a:lnSpc>
                <a:spcPct val="160000"/>
              </a:lnSpc>
            </a:pPr>
            <a:r>
              <a:rPr lang="en-US" sz="2400"/>
              <a:t>Rampart Range Learning Commons | </a:t>
            </a:r>
            <a:r>
              <a:rPr lang="en-US" sz="2400" b="1">
                <a:solidFill>
                  <a:srgbClr val="E05A3A"/>
                </a:solidFill>
              </a:rPr>
              <a:t>TBD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7C9043-49ED-A84B-98EE-331650E398B9}"/>
              </a:ext>
            </a:extLst>
          </p:cNvPr>
          <p:cNvSpPr txBox="1"/>
          <p:nvPr/>
        </p:nvSpPr>
        <p:spPr>
          <a:xfrm>
            <a:off x="541867" y="182801"/>
            <a:ext cx="11514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DF5B24"/>
                </a:solidFill>
              </a:rPr>
              <a:t>Other Upcoming Projects</a:t>
            </a:r>
          </a:p>
        </p:txBody>
      </p:sp>
    </p:spTree>
    <p:extLst>
      <p:ext uri="{BB962C8B-B14F-4D97-AF65-F5344CB8AC3E}">
        <p14:creationId xmlns:p14="http://schemas.microsoft.com/office/powerpoint/2010/main" val="266401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4EC529D-14BF-4C41-BCD3-DD2A2B910222}"/>
              </a:ext>
            </a:extLst>
          </p:cNvPr>
          <p:cNvSpPr txBox="1"/>
          <p:nvPr/>
        </p:nvSpPr>
        <p:spPr>
          <a:xfrm>
            <a:off x="635000" y="1351508"/>
            <a:ext cx="59097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PPCC successfully completed its mid-cycle (Year 4) Assurance Review with no recommended monitoring. </a:t>
            </a:r>
          </a:p>
          <a:p>
            <a:br>
              <a:rPr lang="en-US" sz="2400"/>
            </a:br>
            <a:r>
              <a:rPr lang="en-US" sz="2400"/>
              <a:t>PPCC has made satisfactory progress toward the three areas of improvement identified during the 2014 Comprehensive Evaluation visit.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Workforce Diversity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Program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Student Learning Assessment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AE9620-1E73-4A42-9806-8EE10B3FF55A}"/>
              </a:ext>
            </a:extLst>
          </p:cNvPr>
          <p:cNvSpPr txBox="1"/>
          <p:nvPr/>
        </p:nvSpPr>
        <p:spPr>
          <a:xfrm>
            <a:off x="558800" y="237067"/>
            <a:ext cx="1148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84A2"/>
                </a:solidFill>
              </a:rPr>
              <a:t>Assessment and Accreditation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0EB026-99A7-DF43-8C37-A134CFD5B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800" y="1219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588BB-5821-1B4E-9531-F66B613E5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2189"/>
          </a:xfrm>
        </p:spPr>
        <p:txBody>
          <a:bodyPr>
            <a:noAutofit/>
          </a:bodyPr>
          <a:lstStyle/>
          <a:p>
            <a:pPr algn="ctr"/>
            <a:r>
              <a:rPr lang="en-US" sz="3200" b="1">
                <a:solidFill>
                  <a:srgbClr val="2A4F5B"/>
                </a:solidFill>
                <a:latin typeface="+mn-lt"/>
              </a:rPr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06FA4-FE63-FF4B-899E-529C9DDB5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92371"/>
            <a:ext cx="57999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Turning assessment into more effective practices</a:t>
            </a:r>
          </a:p>
          <a:p>
            <a:r>
              <a:rPr lang="en-US" sz="2400"/>
              <a:t>Help students learn more effectively</a:t>
            </a:r>
          </a:p>
          <a:p>
            <a:r>
              <a:rPr lang="en-US" sz="2400"/>
              <a:t>Help faculty design learning activities that reinforces student learning</a:t>
            </a:r>
          </a:p>
          <a:p>
            <a:r>
              <a:rPr lang="en-US" sz="2400"/>
              <a:t>Help PPCC achieve its mission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892FE0-E095-1448-8C81-3DF4C2AB8079}"/>
              </a:ext>
            </a:extLst>
          </p:cNvPr>
          <p:cNvSpPr/>
          <p:nvPr/>
        </p:nvSpPr>
        <p:spPr>
          <a:xfrm>
            <a:off x="838200" y="1192371"/>
            <a:ext cx="4998720" cy="4789714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17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E170D-F650-1D47-A05E-34202A228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984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F6B419"/>
                </a:solidFill>
                <a:latin typeface="+mn-lt"/>
              </a:rPr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90B80-AE8C-9A43-B837-5B2DEBECF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990" y="1432177"/>
            <a:ext cx="5257800" cy="4351338"/>
          </a:xfrm>
        </p:spPr>
        <p:txBody>
          <a:bodyPr>
            <a:normAutofit/>
          </a:bodyPr>
          <a:lstStyle/>
          <a:p>
            <a:r>
              <a:rPr lang="en-US" sz="2400"/>
              <a:t>PDW Workshops (Tuesday)</a:t>
            </a:r>
          </a:p>
          <a:p>
            <a:r>
              <a:rPr lang="en-US" sz="2400"/>
              <a:t>Faculty Focus Day (Thursday)</a:t>
            </a:r>
          </a:p>
          <a:p>
            <a:r>
              <a:rPr lang="en-US" sz="2400"/>
              <a:t>One-on-One sessions with Assessment Coaches </a:t>
            </a:r>
            <a:r>
              <a:rPr lang="en-US" sz="2400" i="1"/>
              <a:t>(throughout the semester)</a:t>
            </a:r>
          </a:p>
          <a:p>
            <a:r>
              <a:rPr lang="en-US" sz="2400"/>
              <a:t>Professional Development Events </a:t>
            </a:r>
            <a:br>
              <a:rPr lang="en-US" sz="2400"/>
            </a:br>
            <a:r>
              <a:rPr lang="en-US" sz="2400" i="1"/>
              <a:t>(to be announced)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B0F40-B95C-7F41-AB8B-EBB190477F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211" y="1432177"/>
            <a:ext cx="5662454" cy="377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1E4B2-22F4-2242-A903-5371554F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>
                <a:solidFill>
                  <a:srgbClr val="0084A2"/>
                </a:solidFill>
                <a:latin typeface="+mn-lt"/>
              </a:rPr>
              <a:t>College Reserves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425A44D-BEF6-BF41-B889-66EFE4F341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4825845"/>
              </p:ext>
            </p:extLst>
          </p:nvPr>
        </p:nvGraphicFramePr>
        <p:xfrm>
          <a:off x="687635" y="1086678"/>
          <a:ext cx="11504365" cy="540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71858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AA5E3B-9B3A-294A-8C53-E5862E0ECB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D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DD5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C8AE4-BEDF-9647-866A-384235CC05C6}"/>
              </a:ext>
            </a:extLst>
          </p:cNvPr>
          <p:cNvSpPr txBox="1"/>
          <p:nvPr/>
        </p:nvSpPr>
        <p:spPr>
          <a:xfrm>
            <a:off x="1375954" y="3625054"/>
            <a:ext cx="9440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2A4F5B"/>
                </a:solidFill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FBD3C-8CA2-FF48-B9F8-95EE4B8626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066" y="659080"/>
            <a:ext cx="2573867" cy="25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7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A13BEB8-C072-1D46-B282-BDF2486C09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5705742"/>
              </p:ext>
            </p:extLst>
          </p:nvPr>
        </p:nvGraphicFramePr>
        <p:xfrm>
          <a:off x="845659" y="820587"/>
          <a:ext cx="10966212" cy="521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2C06CE1-AF08-8847-AD0E-C0BD8693A96D}"/>
              </a:ext>
            </a:extLst>
          </p:cNvPr>
          <p:cNvSpPr txBox="1"/>
          <p:nvPr/>
        </p:nvSpPr>
        <p:spPr>
          <a:xfrm>
            <a:off x="449604" y="160867"/>
            <a:ext cx="1174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588B"/>
                </a:solidFill>
              </a:rPr>
              <a:t>RETENTION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13D774-E6E9-8147-87AC-1EC006A5CDF0}"/>
              </a:ext>
            </a:extLst>
          </p:cNvPr>
          <p:cNvSpPr txBox="1"/>
          <p:nvPr/>
        </p:nvSpPr>
        <p:spPr>
          <a:xfrm>
            <a:off x="711736" y="6129310"/>
            <a:ext cx="1123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DF5B24"/>
                </a:solidFill>
              </a:rPr>
              <a:t>8 Years of Growth</a:t>
            </a:r>
          </a:p>
        </p:txBody>
      </p:sp>
    </p:spTree>
    <p:extLst>
      <p:ext uri="{BB962C8B-B14F-4D97-AF65-F5344CB8AC3E}">
        <p14:creationId xmlns:p14="http://schemas.microsoft.com/office/powerpoint/2010/main" val="255648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E819FC-3B35-804E-BBA0-FC2BBAB92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282735"/>
              </p:ext>
            </p:extLst>
          </p:nvPr>
        </p:nvGraphicFramePr>
        <p:xfrm>
          <a:off x="724395" y="1463634"/>
          <a:ext cx="10972800" cy="272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85428273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88623343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20241723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49120365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848332796"/>
                    </a:ext>
                  </a:extLst>
                </a:gridCol>
              </a:tblGrid>
              <a:tr h="682327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rgbClr val="2A4F5B"/>
                          </a:solidFill>
                        </a:rPr>
                        <a:t>Semester FTE</a:t>
                      </a:r>
                    </a:p>
                  </a:txBody>
                  <a:tcPr anchor="ctr">
                    <a:solidFill>
                      <a:srgbClr val="CCDD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rgbClr val="2A4F5B"/>
                          </a:solidFill>
                        </a:rPr>
                        <a:t>Summer</a:t>
                      </a:r>
                    </a:p>
                  </a:txBody>
                  <a:tcPr anchor="ctr">
                    <a:solidFill>
                      <a:srgbClr val="CCDD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rgbClr val="2A4F5B"/>
                          </a:solidFill>
                        </a:rPr>
                        <a:t>Fall</a:t>
                      </a:r>
                    </a:p>
                  </a:txBody>
                  <a:tcPr anchor="ctr">
                    <a:solidFill>
                      <a:srgbClr val="CCDD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rgbClr val="2A4F5B"/>
                          </a:solidFill>
                        </a:rPr>
                        <a:t>Spring</a:t>
                      </a:r>
                      <a:endParaRPr lang="en-US" sz="1400" b="0" i="1" dirty="0">
                        <a:solidFill>
                          <a:srgbClr val="2A4F5B"/>
                        </a:solidFill>
                      </a:endParaRPr>
                    </a:p>
                  </a:txBody>
                  <a:tcPr anchor="ctr">
                    <a:solidFill>
                      <a:srgbClr val="CCDD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rgbClr val="2A4F5B"/>
                          </a:solidFill>
                        </a:rPr>
                        <a:t>AY</a:t>
                      </a:r>
                    </a:p>
                  </a:txBody>
                  <a:tcPr anchor="ctr">
                    <a:solidFill>
                      <a:srgbClr val="CCDD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729081"/>
                  </a:ext>
                </a:extLst>
              </a:tr>
              <a:tr h="6823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AY 18/19</a:t>
                      </a:r>
                    </a:p>
                  </a:txBody>
                  <a:tcPr anchor="ctr">
                    <a:solidFill>
                      <a:srgbClr val="1B66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2,223</a:t>
                      </a:r>
                    </a:p>
                  </a:txBody>
                  <a:tcPr anchor="ctr">
                    <a:solidFill>
                      <a:srgbClr val="1B66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8,129</a:t>
                      </a:r>
                    </a:p>
                  </a:txBody>
                  <a:tcPr anchor="ctr">
                    <a:solidFill>
                      <a:srgbClr val="1B66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7,655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solidFill>
                            <a:schemeClr val="bg1"/>
                          </a:solidFill>
                        </a:rPr>
                        <a:t>(as of Jan. 8, 2019)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B66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18,007</a:t>
                      </a:r>
                    </a:p>
                  </a:txBody>
                  <a:tcPr anchor="ctr">
                    <a:solidFill>
                      <a:srgbClr val="1B66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31541"/>
                  </a:ext>
                </a:extLst>
              </a:tr>
              <a:tr h="6823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AY 19/20</a:t>
                      </a:r>
                    </a:p>
                  </a:txBody>
                  <a:tcPr anchor="ctr">
                    <a:solidFill>
                      <a:srgbClr val="1B66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2,187</a:t>
                      </a:r>
                    </a:p>
                  </a:txBody>
                  <a:tcPr anchor="ctr">
                    <a:solidFill>
                      <a:srgbClr val="1B66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8,369</a:t>
                      </a:r>
                    </a:p>
                  </a:txBody>
                  <a:tcPr anchor="ctr">
                    <a:solidFill>
                      <a:srgbClr val="1B66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7,815</a:t>
                      </a:r>
                    </a:p>
                    <a:p>
                      <a:pPr algn="ctr"/>
                      <a:r>
                        <a:rPr lang="en-US" sz="1400" b="0" i="1" dirty="0">
                          <a:solidFill>
                            <a:schemeClr val="bg1"/>
                          </a:solidFill>
                        </a:rPr>
                        <a:t>(as of Jan. 13, 2020)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B66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18,371</a:t>
                      </a:r>
                    </a:p>
                  </a:txBody>
                  <a:tcPr anchor="ctr">
                    <a:solidFill>
                      <a:srgbClr val="1B66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561550"/>
                  </a:ext>
                </a:extLst>
              </a:tr>
              <a:tr h="6823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A4F5B"/>
                          </a:solidFill>
                        </a:rPr>
                        <a:t>% Change</a:t>
                      </a:r>
                    </a:p>
                  </a:txBody>
                  <a:tcPr anchor="ctr">
                    <a:solidFill>
                      <a:srgbClr val="CCDD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A4F5B"/>
                          </a:solidFill>
                        </a:rPr>
                        <a:t>-2%</a:t>
                      </a:r>
                    </a:p>
                  </a:txBody>
                  <a:tcPr anchor="ctr">
                    <a:solidFill>
                      <a:srgbClr val="CCDD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A4F5B"/>
                          </a:solidFill>
                        </a:rPr>
                        <a:t>+3%</a:t>
                      </a:r>
                    </a:p>
                  </a:txBody>
                  <a:tcPr anchor="ctr">
                    <a:solidFill>
                      <a:srgbClr val="CCDD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A4F5B"/>
                          </a:solidFill>
                        </a:rPr>
                        <a:t>+2.1%</a:t>
                      </a:r>
                    </a:p>
                  </a:txBody>
                  <a:tcPr anchor="ctr">
                    <a:solidFill>
                      <a:srgbClr val="CCDD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A4F5B"/>
                          </a:solidFill>
                        </a:rPr>
                        <a:t>+2.0%</a:t>
                      </a:r>
                    </a:p>
                  </a:txBody>
                  <a:tcPr anchor="ctr">
                    <a:solidFill>
                      <a:srgbClr val="CCDD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50308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4538B19-6489-F640-B581-CD107CA09E4E}"/>
              </a:ext>
            </a:extLst>
          </p:cNvPr>
          <p:cNvSpPr txBox="1"/>
          <p:nvPr/>
        </p:nvSpPr>
        <p:spPr>
          <a:xfrm>
            <a:off x="428062" y="151816"/>
            <a:ext cx="1156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6B419"/>
                </a:solidFill>
              </a:rPr>
              <a:t>ENROLLMENT</a:t>
            </a:r>
          </a:p>
        </p:txBody>
      </p:sp>
    </p:spTree>
    <p:extLst>
      <p:ext uri="{BB962C8B-B14F-4D97-AF65-F5344CB8AC3E}">
        <p14:creationId xmlns:p14="http://schemas.microsoft.com/office/powerpoint/2010/main" val="15390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D3B7102-FAE8-2E46-9B8B-1FF1ACF8DF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66" y="-1"/>
            <a:ext cx="5187245" cy="77808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A51218-A8BC-E14C-9E10-A149FD0B55C1}"/>
              </a:ext>
            </a:extLst>
          </p:cNvPr>
          <p:cNvSpPr txBox="1"/>
          <p:nvPr/>
        </p:nvSpPr>
        <p:spPr>
          <a:xfrm>
            <a:off x="5782734" y="516467"/>
            <a:ext cx="5943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05A3A"/>
                </a:solidFill>
              </a:rPr>
              <a:t>Dakota Promise</a:t>
            </a:r>
            <a:endParaRPr lang="en-US" sz="3200" dirty="0">
              <a:solidFill>
                <a:srgbClr val="E05A3A"/>
              </a:solidFill>
            </a:endParaRPr>
          </a:p>
          <a:p>
            <a:r>
              <a:rPr lang="en-US" sz="2400" dirty="0"/>
              <a:t>Our recruiters have had multiple events at all 4 schools and have done direct communication with students and parents through various channels.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Gov. Polis visited Harrison High School, widely praising the Dakota Promise and saying he thinks this should be scaled up to go statewide.</a:t>
            </a:r>
          </a:p>
          <a:p>
            <a:r>
              <a:rPr lang="en-US" sz="2400" dirty="0"/>
              <a:t> </a:t>
            </a:r>
            <a:endParaRPr lang="en-US" sz="2400" i="1" dirty="0"/>
          </a:p>
          <a:p>
            <a:pPr algn="ctr"/>
            <a:r>
              <a:rPr lang="en-US" sz="2400" i="1" dirty="0"/>
              <a:t>Progress so far: </a:t>
            </a:r>
            <a:br>
              <a:rPr lang="en-US" sz="2400" dirty="0"/>
            </a:br>
            <a:r>
              <a:rPr lang="en-US" sz="2400" b="1" dirty="0">
                <a:solidFill>
                  <a:srgbClr val="00588B"/>
                </a:solidFill>
              </a:rPr>
              <a:t>265 applicants from D2 High Schools, a 70% increase over same time last year.</a:t>
            </a:r>
          </a:p>
        </p:txBody>
      </p:sp>
    </p:spTree>
    <p:extLst>
      <p:ext uri="{BB962C8B-B14F-4D97-AF65-F5344CB8AC3E}">
        <p14:creationId xmlns:p14="http://schemas.microsoft.com/office/powerpoint/2010/main" val="8681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30B048-09E5-DF4D-922B-69DB8C7E74C3}"/>
              </a:ext>
            </a:extLst>
          </p:cNvPr>
          <p:cNvSpPr txBox="1"/>
          <p:nvPr/>
        </p:nvSpPr>
        <p:spPr>
          <a:xfrm>
            <a:off x="6096000" y="1239726"/>
            <a:ext cx="56390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Money raised for CHES: </a:t>
            </a:r>
            <a:r>
              <a:rPr lang="en-US" sz="2400" b="1" dirty="0">
                <a:solidFill>
                  <a:srgbClr val="517F39"/>
                </a:solidFill>
              </a:rPr>
              <a:t>$2.6 million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Major donors: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Colorado Springs Health Foundation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Mary K. Chapman Foundation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Colorado Health Foundation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El </a:t>
            </a:r>
            <a:r>
              <a:rPr lang="en-US" sz="2400" dirty="0" err="1"/>
              <a:t>Pomar</a:t>
            </a:r>
            <a:r>
              <a:rPr lang="en-US" sz="2400" dirty="0"/>
              <a:t> Foundation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Inasmuch Foundation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COPIC Medical Foundation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Colorado Opportunity Scholarship Initiative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163B11-7711-5647-8DD0-2D51CA12B074}"/>
              </a:ext>
            </a:extLst>
          </p:cNvPr>
          <p:cNvSpPr txBox="1"/>
          <p:nvPr/>
        </p:nvSpPr>
        <p:spPr>
          <a:xfrm>
            <a:off x="601980" y="190500"/>
            <a:ext cx="1139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6B419"/>
                </a:solidFill>
              </a:rPr>
              <a:t>PPCC Foundation Fundraising Successes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E62DF-6C14-8343-BE60-689D065ED4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451" y="1019009"/>
            <a:ext cx="4242512" cy="549031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FF961C-607D-6B4B-A7B4-C123F86F494D}"/>
              </a:ext>
            </a:extLst>
          </p:cNvPr>
          <p:cNvCxnSpPr/>
          <p:nvPr/>
        </p:nvCxnSpPr>
        <p:spPr>
          <a:xfrm>
            <a:off x="5647763" y="1334729"/>
            <a:ext cx="0" cy="4858870"/>
          </a:xfrm>
          <a:prstGeom prst="line">
            <a:avLst/>
          </a:prstGeom>
          <a:ln w="28575">
            <a:solidFill>
              <a:srgbClr val="2A4F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4D77ED9-2123-1249-9B20-CFE198C4C35C}"/>
              </a:ext>
            </a:extLst>
          </p:cNvPr>
          <p:cNvSpPr txBox="1"/>
          <p:nvPr/>
        </p:nvSpPr>
        <p:spPr>
          <a:xfrm>
            <a:off x="6096000" y="4916383"/>
            <a:ext cx="5387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err="1"/>
              <a:t>ReFUND</a:t>
            </a:r>
            <a:r>
              <a:rPr lang="en-US" sz="2400"/>
              <a:t> Colorado</a:t>
            </a:r>
          </a:p>
        </p:txBody>
      </p:sp>
    </p:spTree>
    <p:extLst>
      <p:ext uri="{BB962C8B-B14F-4D97-AF65-F5344CB8AC3E}">
        <p14:creationId xmlns:p14="http://schemas.microsoft.com/office/powerpoint/2010/main" val="148666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12F7-6FF7-8B4E-82D4-26E1DCF4E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8652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F6B4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DEI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73B52-E8EE-3941-B0E5-34F9C572E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09210"/>
            <a:ext cx="5026572" cy="4351338"/>
          </a:xfrm>
        </p:spPr>
        <p:txBody>
          <a:bodyPr>
            <a:normAutofit/>
          </a:bodyPr>
          <a:lstStyle/>
          <a:p>
            <a:r>
              <a:rPr lang="en-US" sz="2400"/>
              <a:t>Equity Project</a:t>
            </a:r>
          </a:p>
          <a:p>
            <a:r>
              <a:rPr lang="en-US" sz="2400"/>
              <a:t>Onboarding Project</a:t>
            </a:r>
          </a:p>
          <a:p>
            <a:pPr marL="0" indent="0">
              <a:buNone/>
            </a:pPr>
            <a:r>
              <a:rPr lang="en-US" sz="2400"/>
              <a:t>Upcoming Activities</a:t>
            </a:r>
          </a:p>
          <a:p>
            <a:pPr lvl="1"/>
            <a:r>
              <a:rPr lang="en-US"/>
              <a:t>MLK Observance on Jan. 20</a:t>
            </a:r>
          </a:p>
          <a:p>
            <a:pPr lvl="1"/>
            <a:r>
              <a:rPr lang="en-US"/>
              <a:t>Diversity Team Meetings</a:t>
            </a:r>
          </a:p>
          <a:p>
            <a:pPr lvl="1"/>
            <a:r>
              <a:rPr lang="en-US"/>
              <a:t>Real Talk Women’s Forum</a:t>
            </a:r>
          </a:p>
          <a:p>
            <a:pPr lvl="1"/>
            <a:r>
              <a:rPr lang="en-US"/>
              <a:t>CEO Action Pledge for Diversity and Inclusion on Feb. 6 </a:t>
            </a:r>
          </a:p>
          <a:p>
            <a:pPr lvl="1"/>
            <a:r>
              <a:rPr lang="en-US"/>
              <a:t>Courageous Campus Conversations Lecture Series</a:t>
            </a:r>
          </a:p>
          <a:p>
            <a:pPr lvl="1"/>
            <a:r>
              <a:rPr lang="en-US"/>
              <a:t>DEI Awards on May 7</a:t>
            </a:r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4C0C8200-4E8C-984F-9878-8920B5D955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504" y="1309210"/>
            <a:ext cx="5471645" cy="36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38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949700-3C56-1A4D-B9C1-B0EDA1A17DD6}"/>
              </a:ext>
            </a:extLst>
          </p:cNvPr>
          <p:cNvSpPr txBox="1"/>
          <p:nvPr/>
        </p:nvSpPr>
        <p:spPr>
          <a:xfrm>
            <a:off x="541867" y="110067"/>
            <a:ext cx="115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588B"/>
                </a:solidFill>
              </a:rPr>
              <a:t>Diversity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D2E347-40DF-5F43-A04F-AFF17E40BA14}"/>
              </a:ext>
            </a:extLst>
          </p:cNvPr>
          <p:cNvSpPr txBox="1"/>
          <p:nvPr/>
        </p:nvSpPr>
        <p:spPr>
          <a:xfrm>
            <a:off x="541867" y="605195"/>
            <a:ext cx="1134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We've created new information on the website about pronouns.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B37051-5717-814C-B1CF-7DDCE0E0A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837" y="1257318"/>
            <a:ext cx="6819390" cy="560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</TotalTime>
  <Words>1242</Words>
  <Application>Microsoft Macintosh PowerPoint</Application>
  <PresentationFormat>Widescreen</PresentationFormat>
  <Paragraphs>220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Open Sans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Spring DEI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Divisions | Health Sciences is Now…</vt:lpstr>
      <vt:lpstr>PowerPoint Presentation</vt:lpstr>
      <vt:lpstr>Need For Hispanic Outreach</vt:lpstr>
      <vt:lpstr>PowerPoint Presentation</vt:lpstr>
      <vt:lpstr>PowerPoint Presentation</vt:lpstr>
      <vt:lpstr>PowerPoint Presentation</vt:lpstr>
      <vt:lpstr>PowerPoint Presentation</vt:lpstr>
      <vt:lpstr>Center for Healthcare Education &amp; Simulation</vt:lpstr>
      <vt:lpstr>Center for Healthcare Education &amp; Simulation</vt:lpstr>
      <vt:lpstr>PowerPoint Presentation</vt:lpstr>
      <vt:lpstr>Centennial Experience Upgrade: Spring Student Vote</vt:lpstr>
      <vt:lpstr>PowerPoint Presentation</vt:lpstr>
      <vt:lpstr>PowerPoint Presentation</vt:lpstr>
      <vt:lpstr>First Responder Emergency Education Complex</vt:lpstr>
      <vt:lpstr>PowerPoint Presentation</vt:lpstr>
      <vt:lpstr>PowerPoint Presentation</vt:lpstr>
      <vt:lpstr>Assessment</vt:lpstr>
      <vt:lpstr>Assessment</vt:lpstr>
      <vt:lpstr>College Reserves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Dolan, Noel</dc:creator>
  <cp:lastModifiedBy>Radcliffe, Matt</cp:lastModifiedBy>
  <cp:revision>27</cp:revision>
  <cp:lastPrinted>2020-01-13T18:06:09Z</cp:lastPrinted>
  <dcterms:created xsi:type="dcterms:W3CDTF">2019-08-07T16:39:04Z</dcterms:created>
  <dcterms:modified xsi:type="dcterms:W3CDTF">2020-01-17T21:00:57Z</dcterms:modified>
</cp:coreProperties>
</file>