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2" r:id="rId3"/>
    <p:sldId id="314" r:id="rId4"/>
    <p:sldId id="278" r:id="rId5"/>
    <p:sldId id="266" r:id="rId6"/>
    <p:sldId id="330" r:id="rId7"/>
    <p:sldId id="265" r:id="rId8"/>
    <p:sldId id="309" r:id="rId9"/>
    <p:sldId id="310" r:id="rId10"/>
    <p:sldId id="326" r:id="rId11"/>
    <p:sldId id="299" r:id="rId12"/>
    <p:sldId id="273" r:id="rId13"/>
    <p:sldId id="319" r:id="rId14"/>
    <p:sldId id="301" r:id="rId15"/>
    <p:sldId id="268" r:id="rId16"/>
    <p:sldId id="324" r:id="rId17"/>
    <p:sldId id="325" r:id="rId18"/>
    <p:sldId id="311" r:id="rId19"/>
    <p:sldId id="320" r:id="rId20"/>
    <p:sldId id="316" r:id="rId21"/>
    <p:sldId id="317" r:id="rId22"/>
    <p:sldId id="276" r:id="rId23"/>
    <p:sldId id="329" r:id="rId24"/>
    <p:sldId id="285" r:id="rId25"/>
    <p:sldId id="286" r:id="rId26"/>
    <p:sldId id="318" r:id="rId27"/>
    <p:sldId id="331" r:id="rId28"/>
    <p:sldId id="289" r:id="rId29"/>
    <p:sldId id="291" r:id="rId30"/>
    <p:sldId id="290" r:id="rId31"/>
    <p:sldId id="287" r:id="rId32"/>
    <p:sldId id="323" r:id="rId33"/>
    <p:sldId id="288" r:id="rId34"/>
    <p:sldId id="321" r:id="rId35"/>
    <p:sldId id="307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8284"/>
    <a:srgbClr val="5033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43"/>
    <p:restoredTop sz="94863"/>
  </p:normalViewPr>
  <p:slideViewPr>
    <p:cSldViewPr snapToGrid="0" snapToObjects="1">
      <p:cViewPr varScale="1">
        <p:scale>
          <a:sx n="95" d="100"/>
          <a:sy n="95" d="100"/>
        </p:scale>
        <p:origin x="4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2003/2004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0.00%</c:formatCode>
                <c:ptCount val="1"/>
                <c:pt idx="0">
                  <c:v>0.44800000000000001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5E-484F-8F72-7EF87E65ECA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2004/2005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0.00%</c:formatCode>
                <c:ptCount val="1"/>
                <c:pt idx="0">
                  <c:v>0.46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65E-484F-8F72-7EF87E65ECA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2005/2006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0.00%</c:formatCode>
                <c:ptCount val="1"/>
                <c:pt idx="0">
                  <c:v>0.47599999999999998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65E-484F-8F72-7EF87E65ECA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2006/2007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Sheet1!$E$2</c:f>
              <c:numCache>
                <c:formatCode>0%</c:formatCode>
                <c:ptCount val="1"/>
                <c:pt idx="0">
                  <c:v>0.49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65E-484F-8F72-7EF87E65ECAC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2007/2008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Sheet1!$F$2</c:f>
              <c:numCache>
                <c:formatCode>0.00%</c:formatCode>
                <c:ptCount val="1"/>
                <c:pt idx="0">
                  <c:v>0.495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65E-484F-8F72-7EF87E65ECAC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2008/2009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Sheet1!$G$2</c:f>
              <c:numCache>
                <c:formatCode>0.00%</c:formatCode>
                <c:ptCount val="1"/>
                <c:pt idx="0">
                  <c:v>0.51500000000000001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65E-484F-8F72-7EF87E65ECAC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2009/2010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Sheet1!$H$2</c:f>
              <c:numCache>
                <c:formatCode>0.00%</c:formatCode>
                <c:ptCount val="1"/>
                <c:pt idx="0">
                  <c:v>0.51100000000000001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65E-484F-8F72-7EF87E65ECAC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2010/2011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Sheet1!$I$2</c:f>
              <c:numCache>
                <c:formatCode>0.00%</c:formatCode>
                <c:ptCount val="1"/>
                <c:pt idx="0">
                  <c:v>0.47299999999999998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67-3248-A8EC-B45763CD1C59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2011/2012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Sheet1!$J$2</c:f>
              <c:numCache>
                <c:formatCode>0.00%</c:formatCode>
                <c:ptCount val="1"/>
                <c:pt idx="0">
                  <c:v>0.48699999999999999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67-3248-A8EC-B45763CD1C59}"/>
            </c:ext>
          </c:extLst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2012/2013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Sheet1!$K$2</c:f>
              <c:numCache>
                <c:formatCode>0.00%</c:formatCode>
                <c:ptCount val="1"/>
                <c:pt idx="0">
                  <c:v>0.495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067-3248-A8EC-B45763CD1C59}"/>
            </c:ext>
          </c:extLst>
        </c:ser>
        <c:ser>
          <c:idx val="10"/>
          <c:order val="10"/>
          <c:tx>
            <c:strRef>
              <c:f>Sheet1!$L$1</c:f>
              <c:strCache>
                <c:ptCount val="1"/>
                <c:pt idx="0">
                  <c:v>2013/2014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Sheet1!$L$2</c:f>
              <c:numCache>
                <c:formatCode>0.00%</c:formatCode>
                <c:ptCount val="1"/>
                <c:pt idx="0">
                  <c:v>0.499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067-3248-A8EC-B45763CD1C59}"/>
            </c:ext>
          </c:extLst>
        </c:ser>
        <c:ser>
          <c:idx val="11"/>
          <c:order val="11"/>
          <c:tx>
            <c:strRef>
              <c:f>Sheet1!$M$1</c:f>
              <c:strCache>
                <c:ptCount val="1"/>
                <c:pt idx="0">
                  <c:v>2014/2015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Sheet1!$M$2</c:f>
              <c:numCache>
                <c:formatCode>0.00%</c:formatCode>
                <c:ptCount val="1"/>
                <c:pt idx="0">
                  <c:v>0.51100000000000001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067-3248-A8EC-B45763CD1C59}"/>
            </c:ext>
          </c:extLst>
        </c:ser>
        <c:ser>
          <c:idx val="12"/>
          <c:order val="12"/>
          <c:tx>
            <c:strRef>
              <c:f>Sheet1!$N$1</c:f>
              <c:strCache>
                <c:ptCount val="1"/>
                <c:pt idx="0">
                  <c:v>2015/2016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Sheet1!$N$2</c:f>
              <c:numCache>
                <c:formatCode>0.00%</c:formatCode>
                <c:ptCount val="1"/>
                <c:pt idx="0">
                  <c:v>0.53600000000000003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067-3248-A8EC-B45763CD1C59}"/>
            </c:ext>
          </c:extLst>
        </c:ser>
        <c:ser>
          <c:idx val="13"/>
          <c:order val="13"/>
          <c:tx>
            <c:strRef>
              <c:f>Sheet1!$O$1</c:f>
              <c:strCache>
                <c:ptCount val="1"/>
                <c:pt idx="0">
                  <c:v>2016/2017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B8E9-614E-8CCF-E859E3BDE8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Sheet1!$O$2</c:f>
              <c:numCache>
                <c:formatCode>0.00%</c:formatCode>
                <c:ptCount val="1"/>
                <c:pt idx="0">
                  <c:v>0.54700000000000004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067-3248-A8EC-B45763CD1C59}"/>
            </c:ext>
          </c:extLst>
        </c:ser>
        <c:ser>
          <c:idx val="14"/>
          <c:order val="14"/>
          <c:tx>
            <c:strRef>
              <c:f>Sheet1!$P$1</c:f>
              <c:strCache>
                <c:ptCount val="1"/>
                <c:pt idx="0">
                  <c:v>2017/2018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B8E9-614E-8CCF-E859E3BDE8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Sheet1!$P$2</c:f>
              <c:numCache>
                <c:formatCode>0.00%</c:formatCode>
                <c:ptCount val="1"/>
                <c:pt idx="0">
                  <c:v>0.55500000000000005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067-3248-A8EC-B45763CD1C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1"/>
        <c:overlap val="-61"/>
        <c:axId val="1134612751"/>
        <c:axId val="1134614447"/>
      </c:barChart>
      <c:catAx>
        <c:axId val="113461275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34614447"/>
        <c:crosses val="autoZero"/>
        <c:auto val="1"/>
        <c:lblAlgn val="ctr"/>
        <c:lblOffset val="100"/>
        <c:noMultiLvlLbl val="0"/>
      </c:catAx>
      <c:valAx>
        <c:axId val="1134614447"/>
        <c:scaling>
          <c:orientation val="minMax"/>
          <c:max val="0.60000000000000009"/>
          <c:min val="0.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46127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7585619272001507E-2"/>
          <c:y val="0.90944875619127274"/>
          <c:w val="0.97129886297103207"/>
          <c:h val="8.53646234922045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587138725484703E-2"/>
          <c:y val="1.7910391861373401E-2"/>
          <c:w val="0.92592877066657597"/>
          <c:h val="0.870080014023594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4E53-4E44-BDF7-1ED5F4F0EC04}"/>
              </c:ext>
            </c:extLst>
          </c:dPt>
          <c:dLbls>
            <c:dLbl>
              <c:idx val="4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rgbClr val="808284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61A8314-CA94-C54A-AEEB-AA189905B500}" type="VALUE">
                      <a:rPr lang="en-US" b="0">
                        <a:solidFill>
                          <a:srgbClr val="808284"/>
                        </a:solidFill>
                      </a:rPr>
                      <a:pPr>
                        <a:defRPr b="1">
                          <a:solidFill>
                            <a:srgbClr val="808284"/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80828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CC26-AC43-A681-4D4BB1B4B85E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sz="1400" b="1" dirty="0">
                        <a:solidFill>
                          <a:schemeClr val="bg2"/>
                        </a:solidFill>
                      </a:rPr>
                      <a:t>3720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E53-4E44-BDF7-1ED5F4F0EC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808284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AY12/13</c:v>
                </c:pt>
                <c:pt idx="1">
                  <c:v>AY13/14</c:v>
                </c:pt>
                <c:pt idx="2">
                  <c:v>AY14/15</c:v>
                </c:pt>
                <c:pt idx="3">
                  <c:v>AY15/16</c:v>
                </c:pt>
                <c:pt idx="4">
                  <c:v>AY16/17</c:v>
                </c:pt>
                <c:pt idx="5">
                  <c:v>AY17/18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2560</c:v>
                </c:pt>
                <c:pt idx="1">
                  <c:v>2639</c:v>
                </c:pt>
                <c:pt idx="2">
                  <c:v>2619</c:v>
                </c:pt>
                <c:pt idx="3">
                  <c:v>2746</c:v>
                </c:pt>
                <c:pt idx="4">
                  <c:v>3711</c:v>
                </c:pt>
                <c:pt idx="5">
                  <c:v>3970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AF-6244-9FF2-315C5FBE37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7"/>
        <c:overlap val="-10"/>
        <c:axId val="-1791388736"/>
        <c:axId val="-1791386416"/>
      </c:barChart>
      <c:catAx>
        <c:axId val="-1791388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808284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rgbClr val="808284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791386416"/>
        <c:crosses val="autoZero"/>
        <c:auto val="1"/>
        <c:lblAlgn val="ctr"/>
        <c:lblOffset val="100"/>
        <c:noMultiLvlLbl val="0"/>
      </c:catAx>
      <c:valAx>
        <c:axId val="-1791386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808284"/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808284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79138873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B589F-1999-B64F-BB08-11229F06CD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EC7E93-B780-ED49-82F4-9849D05F61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3F2964-C369-B242-8DDC-2C778B746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1D883-2676-BE44-AF3D-21B7BBC58DD7}" type="datetimeFigureOut">
              <a:rPr lang="en-US" smtClean="0"/>
              <a:t>3/20/19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8FB006-062F-5444-8B7A-52AF1B2CC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3D0C72-DE9D-0C47-BDD8-D0C046357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03185-33AF-334B-ADDA-3D1433129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970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02E0A-D23F-D349-9147-D274CE87F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0469FD-1C11-9247-B1D5-E4A5150DE4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F2D1F0-59FB-ED48-B49E-C1B53216D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1D883-2676-BE44-AF3D-21B7BBC58DD7}" type="datetimeFigureOut">
              <a:rPr lang="en-US" smtClean="0"/>
              <a:t>3/20/19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FAB1E4-075D-B945-AE7F-11D7023BD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7315FF-D561-1A43-8656-5D1840C73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03185-33AF-334B-ADDA-3D1433129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694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5DBD9D-E410-9E43-92D3-C6105D1761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A86870-BEC9-A84F-A874-71C748059C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1E43F2-6488-8847-BD19-C93F936DD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1D883-2676-BE44-AF3D-21B7BBC58DD7}" type="datetimeFigureOut">
              <a:rPr lang="en-US" smtClean="0"/>
              <a:t>3/20/19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E10728-C937-1C43-9D63-68D50D70C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450FD9-4FEC-4844-8D22-FD22954D6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03185-33AF-334B-ADDA-3D1433129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962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6B8E0-831B-8849-8094-F72351E5A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32B8CD-E883-164D-8DB8-214025CBFB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990A5C-5432-C849-A4F3-4336896A0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1D883-2676-BE44-AF3D-21B7BBC58DD7}" type="datetimeFigureOut">
              <a:rPr lang="en-US" smtClean="0"/>
              <a:t>3/20/19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1F1DED-A845-A445-92A0-835A9AA37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49724-43B5-624C-BDCF-9AE2686DB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03185-33AF-334B-ADDA-3D1433129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669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491AC-362D-2B4C-B514-9D198AA60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0EFE9A-FBBF-0C40-8F83-67F4709364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0A3B16-A8DB-8243-AD13-85114F9BB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1D883-2676-BE44-AF3D-21B7BBC58DD7}" type="datetimeFigureOut">
              <a:rPr lang="en-US" smtClean="0"/>
              <a:t>3/20/19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7358BB-15F2-9441-97FF-C06210E0B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833486-9E16-DB45-9E1B-C5394CEFA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03185-33AF-334B-ADDA-3D1433129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251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EF061-7855-C541-BE84-80F40D9F1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4D227A-AF73-3143-B23F-8B214CFF24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6AD394-EE60-5E46-9E16-B60A65F15A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28AAC9-ECC0-AA45-B8DF-9BDA7621D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1D883-2676-BE44-AF3D-21B7BBC58DD7}" type="datetimeFigureOut">
              <a:rPr lang="en-US" smtClean="0"/>
              <a:t>3/20/19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1930DC-FD48-3A4B-9C31-B7BD1B65F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9CFEFA-097E-7940-A0B1-DA5475B86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03185-33AF-334B-ADDA-3D1433129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478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E8777-C088-9141-B0C2-3A1A4E93D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DC97BC-24EA-A248-9B53-08F8F0726F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79A147-7D7F-F649-B7D2-1C114642A0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40487B-89DC-CE4B-B819-69C15ED220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CDB3CA-C780-BF44-9931-56F3EC7113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877DC6-25BA-8D48-B9D6-726116BFC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1D883-2676-BE44-AF3D-21B7BBC58DD7}" type="datetimeFigureOut">
              <a:rPr lang="en-US" smtClean="0"/>
              <a:t>3/20/19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4531CE-0C98-6548-8DB2-9FDA3F171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D37A97-B1D5-C649-A92D-CBA1C5EDA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03185-33AF-334B-ADDA-3D1433129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251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B1D61-2789-D844-B79F-3150A108A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336804-CBCC-204A-B242-E5C96E19A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1D883-2676-BE44-AF3D-21B7BBC58DD7}" type="datetimeFigureOut">
              <a:rPr lang="en-US" smtClean="0"/>
              <a:t>3/20/19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6B3E7D-C1EB-E84B-A307-4F6ED434A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21A7E0-2A04-5D46-8A16-F00A786F8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03185-33AF-334B-ADDA-3D1433129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276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E84860-2724-E548-BE8D-DE1DC45F2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1D883-2676-BE44-AF3D-21B7BBC58DD7}" type="datetimeFigureOut">
              <a:rPr lang="en-US" smtClean="0"/>
              <a:t>3/20/19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C5D145-3874-7241-BE04-602B406B6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5825B9-D842-F54D-9FA2-5FBC49935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03185-33AF-334B-ADDA-3D1433129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844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586DC-2BD4-5248-AC84-0B1B2B8C3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94DAD3-4041-D440-A3D9-A2DD943FE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8C55E1-1A47-8C40-902A-747F1B54B1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36ACD4-E707-9448-9139-ADED3C805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1D883-2676-BE44-AF3D-21B7BBC58DD7}" type="datetimeFigureOut">
              <a:rPr lang="en-US" smtClean="0"/>
              <a:t>3/20/19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CADC32-E9F3-A641-A749-A25833470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23A103-59E5-9947-8809-BF518E947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03185-33AF-334B-ADDA-3D1433129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630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555DE-5025-E744-B7AD-BE9BBF1FD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D5A7B9-645E-054E-96BF-239A06749D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AAE22C-8F0A-7145-A738-6301E0FA69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4558F8-9A0A-5948-8D82-7F27DAFE8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1D883-2676-BE44-AF3D-21B7BBC58DD7}" type="datetimeFigureOut">
              <a:rPr lang="en-US" smtClean="0"/>
              <a:t>3/20/19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ECC733-8592-9046-80DE-36FAF61F9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7AC4E4-45C8-2144-A4A1-53E61D50E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03185-33AF-334B-ADDA-3D1433129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009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2E0C50-9801-7C4E-8EA0-50EFA230A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993D14-B3CC-314D-8FE2-A7D3BB4D4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7E8D52-3530-8446-A09B-91BEA6CC2B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1D883-2676-BE44-AF3D-21B7BBC58DD7}" type="datetimeFigureOut">
              <a:rPr lang="en-US" smtClean="0"/>
              <a:t>3/20/19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3B2D5B-BD70-D340-8870-9579FBBA32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7BD27F-7141-F244-A128-83F8D40A8A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703185-33AF-334B-ADDA-3D1433129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18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3.basecamp.com/3487632/blobs/18aefb00-a0da-11e8-beda-a0369f740dfa/download/Screen%20Shot%202018-08-15%20at%204.24.26%20PM.pn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6024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83A8AE7-97F1-A548-A2EF-F4B4F10C2F9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469394" cy="3560323"/>
          </a:xfrm>
          <a:prstGeom prst="rect">
            <a:avLst/>
          </a:prstGeom>
          <a:ln w="38100">
            <a:solidFill>
              <a:schemeClr val="accent3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5F305E-5EC3-CC44-B69D-10F2959A37D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2604" y="-1"/>
            <a:ext cx="6469395" cy="3560324"/>
          </a:xfrm>
          <a:prstGeom prst="rect">
            <a:avLst/>
          </a:prstGeom>
          <a:ln w="38100">
            <a:solidFill>
              <a:schemeClr val="accent3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B5CA722-36C2-8943-A477-2C5B684AB2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599751"/>
            <a:ext cx="6556443" cy="3267976"/>
          </a:xfrm>
          <a:prstGeom prst="rect">
            <a:avLst/>
          </a:prstGeom>
          <a:ln w="38100">
            <a:solidFill>
              <a:schemeClr val="accent3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1B36873-346F-DF4E-8BE8-2D51FDDEB7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66071" y="3963739"/>
            <a:ext cx="34163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1898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9D08C-3BE9-DB48-A39E-DE76FF213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130" y="222154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Capital Projects | Upcoming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00D5A4-B967-604D-A7BA-E35F20F533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1055" y="1416424"/>
            <a:ext cx="5448710" cy="5163669"/>
          </a:xfrm>
        </p:spPr>
        <p:txBody>
          <a:bodyPr numCol="1">
            <a:no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4"/>
                </a:solidFill>
              </a:rPr>
              <a:t>Other Capital Projects in the Works:</a:t>
            </a:r>
          </a:p>
          <a:p>
            <a:r>
              <a:rPr lang="en-US" dirty="0">
                <a:solidFill>
                  <a:schemeClr val="accent4"/>
                </a:solidFill>
              </a:rPr>
              <a:t>Technical Education Center</a:t>
            </a:r>
          </a:p>
          <a:p>
            <a:r>
              <a:rPr lang="en-US" dirty="0">
                <a:solidFill>
                  <a:schemeClr val="accent4"/>
                </a:solidFill>
              </a:rPr>
              <a:t>Aspen Space Remodel (Rooms 312, 316, 362, 365, 367)</a:t>
            </a:r>
          </a:p>
          <a:p>
            <a:r>
              <a:rPr lang="en-US" dirty="0">
                <a:solidFill>
                  <a:schemeClr val="accent4"/>
                </a:solidFill>
              </a:rPr>
              <a:t>Downtown Learning Commons</a:t>
            </a:r>
          </a:p>
          <a:p>
            <a:r>
              <a:rPr lang="en-US" dirty="0">
                <a:solidFill>
                  <a:schemeClr val="accent4"/>
                </a:solidFill>
              </a:rPr>
              <a:t>Rampart Learning Commons</a:t>
            </a:r>
          </a:p>
          <a:p>
            <a:pPr marL="0" indent="0">
              <a:buNone/>
            </a:pPr>
            <a:br>
              <a:rPr lang="en-US" sz="2400" dirty="0">
                <a:solidFill>
                  <a:schemeClr val="accent4"/>
                </a:solidFill>
              </a:rPr>
            </a:br>
            <a:endParaRPr lang="en-US" sz="2400" dirty="0">
              <a:solidFill>
                <a:schemeClr val="accent4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327C47-99C8-034B-87F6-26050F347B8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0532" y="1182274"/>
            <a:ext cx="4446123" cy="52781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484550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C3BA2-315D-1845-8470-593E324E4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Foundation | 50</a:t>
            </a:r>
            <a:r>
              <a:rPr lang="en-US" sz="4000" b="1" baseline="300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40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Anniversary Golden Gala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1A266F-8C92-354A-8BD8-B2D68EE76241}"/>
              </a:ext>
            </a:extLst>
          </p:cNvPr>
          <p:cNvSpPr txBox="1"/>
          <p:nvPr/>
        </p:nvSpPr>
        <p:spPr>
          <a:xfrm>
            <a:off x="5024718" y="2635661"/>
            <a:ext cx="20411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15% INCREASE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A4AF04-A90F-0048-B2F0-B87B7C6ADB3A}"/>
              </a:ext>
            </a:extLst>
          </p:cNvPr>
          <p:cNvSpPr txBox="1"/>
          <p:nvPr/>
        </p:nvSpPr>
        <p:spPr>
          <a:xfrm>
            <a:off x="1010732" y="2413153"/>
            <a:ext cx="456227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accent2"/>
                </a:solidFill>
              </a:rPr>
              <a:t>$270,000</a:t>
            </a:r>
          </a:p>
          <a:p>
            <a:pPr algn="ctr"/>
            <a:r>
              <a:rPr lang="en-US" sz="3600" dirty="0">
                <a:solidFill>
                  <a:schemeClr val="accent4"/>
                </a:solidFill>
              </a:rPr>
              <a:t>Raised for the new Pikes Peak 50th Promise Scholarship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3F121A9-E75F-CB4A-9170-D8D0C8D62D4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02931" y="1690688"/>
            <a:ext cx="6055086" cy="43072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638141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6B1A266F-8C92-354A-8BD8-B2D68EE76241}"/>
              </a:ext>
            </a:extLst>
          </p:cNvPr>
          <p:cNvSpPr txBox="1"/>
          <p:nvPr/>
        </p:nvSpPr>
        <p:spPr>
          <a:xfrm>
            <a:off x="5024718" y="2635661"/>
            <a:ext cx="20411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15% INCREASE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D622D8-6B38-F848-AF69-FA0DACC5072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4675995" cy="31225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FD58129-5330-3947-9220-D524F4CF28D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997" y="0"/>
            <a:ext cx="4697058" cy="31261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6177976-93F8-3D45-98A1-787889B1B7B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22526"/>
            <a:ext cx="5612564" cy="37354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D028487-CCF2-384A-BD1E-2636F0E2860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73055" y="0"/>
            <a:ext cx="2818945" cy="31225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E587544-43DD-854A-9CF0-F30699681C4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12564" y="3122526"/>
            <a:ext cx="6579436" cy="37354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3321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C3BA2-315D-1845-8470-593E324E4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Foundation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8B840C2-F3FC-314E-B7C4-C0BA6C40CD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90688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bg2"/>
                </a:solidFill>
              </a:rPr>
              <a:t>Naming gifts for Studio West:</a:t>
            </a:r>
          </a:p>
          <a:p>
            <a:r>
              <a:rPr lang="en-US" dirty="0">
                <a:solidFill>
                  <a:schemeClr val="accent4"/>
                </a:solidFill>
              </a:rPr>
              <a:t>Taffy and Steve </a:t>
            </a:r>
            <a:r>
              <a:rPr lang="en-US" dirty="0" err="1">
                <a:solidFill>
                  <a:schemeClr val="accent4"/>
                </a:solidFill>
              </a:rPr>
              <a:t>Mulliken</a:t>
            </a:r>
            <a:r>
              <a:rPr lang="en-US" dirty="0">
                <a:solidFill>
                  <a:schemeClr val="accent4"/>
                </a:solidFill>
              </a:rPr>
              <a:t> Black Box Theatre</a:t>
            </a:r>
          </a:p>
          <a:p>
            <a:r>
              <a:rPr lang="en-US" dirty="0">
                <a:solidFill>
                  <a:schemeClr val="accent4"/>
                </a:solidFill>
              </a:rPr>
              <a:t>Kristen Kane </a:t>
            </a:r>
            <a:r>
              <a:rPr lang="en-US" dirty="0" err="1">
                <a:solidFill>
                  <a:schemeClr val="accent4"/>
                </a:solidFill>
              </a:rPr>
              <a:t>Faricy</a:t>
            </a:r>
            <a:r>
              <a:rPr lang="en-US" dirty="0">
                <a:solidFill>
                  <a:schemeClr val="accent4"/>
                </a:solidFill>
              </a:rPr>
              <a:t> Dance Studio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bg2"/>
                </a:solidFill>
              </a:rPr>
              <a:t>Significant new scholarship gifts:</a:t>
            </a:r>
          </a:p>
          <a:p>
            <a:r>
              <a:rPr lang="en-US" dirty="0">
                <a:solidFill>
                  <a:schemeClr val="accent4"/>
                </a:solidFill>
              </a:rPr>
              <a:t>Ent Credit Union</a:t>
            </a:r>
          </a:p>
          <a:p>
            <a:r>
              <a:rPr lang="en-US" dirty="0">
                <a:solidFill>
                  <a:schemeClr val="accent4"/>
                </a:solidFill>
              </a:rPr>
              <a:t>AFCEA | Cybersecurity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AFB76685-1EA7-7748-917B-5142AAE90B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9800" y="1690688"/>
            <a:ext cx="580644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bg2"/>
                </a:solidFill>
              </a:rPr>
              <a:t>Fran Folsom Dinner</a:t>
            </a:r>
          </a:p>
          <a:p>
            <a:r>
              <a:rPr lang="en-US" dirty="0">
                <a:solidFill>
                  <a:schemeClr val="accent4"/>
                </a:solidFill>
              </a:rPr>
              <a:t>The annual fund-raiser for Culinary students moves to: Garden of the Gods Club on April 14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bg2"/>
                </a:solidFill>
              </a:rPr>
              <a:t>Other Chef Dinners</a:t>
            </a:r>
          </a:p>
          <a:p>
            <a:r>
              <a:rPr lang="en-US" dirty="0">
                <a:solidFill>
                  <a:schemeClr val="accent4"/>
                </a:solidFill>
              </a:rPr>
              <a:t>First will be at </a:t>
            </a:r>
            <a:r>
              <a:rPr lang="en-US" dirty="0" err="1">
                <a:solidFill>
                  <a:schemeClr val="accent4"/>
                </a:solidFill>
              </a:rPr>
              <a:t>Smorbrod</a:t>
            </a:r>
            <a:r>
              <a:rPr lang="en-US" dirty="0">
                <a:solidFill>
                  <a:schemeClr val="accent4"/>
                </a:solidFill>
              </a:rPr>
              <a:t> by Chef Jay Gust, Jan. 22. Benefits the Community Table</a:t>
            </a:r>
          </a:p>
          <a:p>
            <a:r>
              <a:rPr lang="en-US" dirty="0">
                <a:solidFill>
                  <a:schemeClr val="accent4"/>
                </a:solidFill>
              </a:rPr>
              <a:t>Others TBA</a:t>
            </a:r>
          </a:p>
          <a:p>
            <a:endParaRPr lang="en-US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9263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FFD3C-A1F6-F44A-82CC-B7454626E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990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Campus Climate Survey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AE1025-E952-C94D-BDB7-E05896C1E8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9746" y="1862620"/>
            <a:ext cx="10853058" cy="55368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600" b="1" dirty="0">
                <a:solidFill>
                  <a:schemeClr val="accent6"/>
                </a:solidFill>
              </a:rPr>
              <a:t>Improvement</a:t>
            </a:r>
            <a:endParaRPr lang="en-US" sz="3600" b="1" dirty="0">
              <a:solidFill>
                <a:schemeClr val="accent6"/>
              </a:solidFill>
              <a:hlinkClick r:id="rId3"/>
            </a:endParaRPr>
          </a:p>
          <a:p>
            <a:pPr marL="0" indent="0" algn="ctr">
              <a:buNone/>
            </a:pPr>
            <a:endParaRPr lang="en-US" sz="3200" dirty="0">
              <a:solidFill>
                <a:srgbClr val="808284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45A93D-DACD-2342-B0B0-E0042987DDAF}"/>
              </a:ext>
            </a:extLst>
          </p:cNvPr>
          <p:cNvSpPr txBox="1"/>
          <p:nvPr/>
        </p:nvSpPr>
        <p:spPr>
          <a:xfrm>
            <a:off x="4740761" y="2376210"/>
            <a:ext cx="3331029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5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81%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0987CF-928B-5740-8CBF-4DAABCE255DE}"/>
              </a:ext>
            </a:extLst>
          </p:cNvPr>
          <p:cNvSpPr txBox="1"/>
          <p:nvPr/>
        </p:nvSpPr>
        <p:spPr>
          <a:xfrm>
            <a:off x="1641334" y="4351067"/>
            <a:ext cx="9529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4"/>
                </a:solidFill>
              </a:rPr>
              <a:t>In 81% of the questions, the response improved over 2016.</a:t>
            </a:r>
          </a:p>
        </p:txBody>
      </p:sp>
    </p:spTree>
    <p:extLst>
      <p:ext uri="{BB962C8B-B14F-4D97-AF65-F5344CB8AC3E}">
        <p14:creationId xmlns:p14="http://schemas.microsoft.com/office/powerpoint/2010/main" val="30903519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FFD3C-A1F6-F44A-82CC-B7454626E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990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Campus Climate Survey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0987CF-928B-5740-8CBF-4DAABCE255DE}"/>
              </a:ext>
            </a:extLst>
          </p:cNvPr>
          <p:cNvSpPr txBox="1"/>
          <p:nvPr/>
        </p:nvSpPr>
        <p:spPr>
          <a:xfrm>
            <a:off x="1147558" y="1291336"/>
            <a:ext cx="467717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2"/>
                </a:solidFill>
              </a:rPr>
              <a:t>Staff</a:t>
            </a:r>
          </a:p>
          <a:p>
            <a:pPr algn="ctr"/>
            <a:r>
              <a:rPr lang="en-US" sz="2800" b="1" dirty="0">
                <a:solidFill>
                  <a:schemeClr val="accent2"/>
                </a:solidFill>
              </a:rPr>
              <a:t>64% | +22 Pts.</a:t>
            </a:r>
            <a:br>
              <a:rPr lang="en-US" sz="2800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4"/>
                </a:solidFill>
              </a:rPr>
              <a:t>My institution is innovative. </a:t>
            </a:r>
          </a:p>
          <a:p>
            <a:pPr algn="ctr"/>
            <a:endParaRPr lang="en-US" dirty="0">
              <a:solidFill>
                <a:schemeClr val="accent4"/>
              </a:solidFill>
            </a:endParaRPr>
          </a:p>
          <a:p>
            <a:pPr algn="ctr"/>
            <a:r>
              <a:rPr lang="en-US" sz="2800" b="1" dirty="0">
                <a:solidFill>
                  <a:schemeClr val="accent2"/>
                </a:solidFill>
              </a:rPr>
              <a:t>68% | +17 Pts.</a:t>
            </a:r>
            <a:br>
              <a:rPr lang="en-US" sz="2800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4"/>
                </a:solidFill>
              </a:rPr>
              <a:t>I am provided with the resources to</a:t>
            </a:r>
            <a:br>
              <a:rPr lang="en-US" dirty="0">
                <a:solidFill>
                  <a:schemeClr val="accent4"/>
                </a:solidFill>
              </a:rPr>
            </a:br>
            <a:r>
              <a:rPr lang="en-US" dirty="0">
                <a:solidFill>
                  <a:schemeClr val="accent4"/>
                </a:solidFill>
              </a:rPr>
              <a:t>do my job well.</a:t>
            </a:r>
          </a:p>
          <a:p>
            <a:pPr algn="ctr"/>
            <a:br>
              <a:rPr lang="en-US" sz="2800" dirty="0">
                <a:solidFill>
                  <a:schemeClr val="accent4"/>
                </a:solidFill>
              </a:rPr>
            </a:br>
            <a:r>
              <a:rPr lang="en-US" sz="2800" b="1" dirty="0">
                <a:solidFill>
                  <a:schemeClr val="accent2"/>
                </a:solidFill>
              </a:rPr>
              <a:t>53% | +15 Pts.</a:t>
            </a:r>
            <a:endParaRPr lang="en-US" sz="2800" dirty="0">
              <a:solidFill>
                <a:schemeClr val="accent2"/>
              </a:solidFill>
            </a:endParaRPr>
          </a:p>
          <a:p>
            <a:pPr algn="ctr"/>
            <a:r>
              <a:rPr lang="en-US" dirty="0">
                <a:solidFill>
                  <a:schemeClr val="accent4"/>
                </a:solidFill>
              </a:rPr>
              <a:t>I feel like I am informed about what is going on at my institution.</a:t>
            </a:r>
            <a:br>
              <a:rPr lang="en-US" sz="2800" dirty="0">
                <a:solidFill>
                  <a:schemeClr val="accent4"/>
                </a:solidFill>
              </a:rPr>
            </a:br>
            <a:endParaRPr lang="en-US" sz="2800" dirty="0">
              <a:solidFill>
                <a:schemeClr val="accent4"/>
              </a:solidFill>
            </a:endParaRPr>
          </a:p>
          <a:p>
            <a:pPr algn="ctr"/>
            <a:r>
              <a:rPr lang="en-US" sz="2800" b="1" dirty="0">
                <a:solidFill>
                  <a:schemeClr val="accent2"/>
                </a:solidFill>
              </a:rPr>
              <a:t>67% | -11 Pts.</a:t>
            </a:r>
            <a:br>
              <a:rPr lang="en-US" sz="2800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4"/>
                </a:solidFill>
              </a:rPr>
              <a:t>Retirement benefits.</a:t>
            </a:r>
            <a:endParaRPr lang="en-US" sz="2800" dirty="0">
              <a:solidFill>
                <a:schemeClr val="accent4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9BCBFDC-033C-1E47-81D8-032AEF5529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0521" y="1291336"/>
            <a:ext cx="4637917" cy="492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5645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FFD3C-A1F6-F44A-82CC-B7454626E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990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Campus Climate Survey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0987CF-928B-5740-8CBF-4DAABCE255DE}"/>
              </a:ext>
            </a:extLst>
          </p:cNvPr>
          <p:cNvSpPr txBox="1"/>
          <p:nvPr/>
        </p:nvSpPr>
        <p:spPr>
          <a:xfrm>
            <a:off x="6469366" y="1163320"/>
            <a:ext cx="5353826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2"/>
                </a:solidFill>
              </a:rPr>
              <a:t>Faculty</a:t>
            </a:r>
          </a:p>
          <a:p>
            <a:pPr algn="ctr"/>
            <a:r>
              <a:rPr lang="en-US" sz="2800" b="1" dirty="0">
                <a:solidFill>
                  <a:schemeClr val="accent2"/>
                </a:solidFill>
              </a:rPr>
              <a:t>65% | +24 Pts.</a:t>
            </a:r>
            <a:br>
              <a:rPr lang="en-US" sz="2800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4"/>
                </a:solidFill>
              </a:rPr>
              <a:t>My institution is innovative. </a:t>
            </a:r>
          </a:p>
          <a:p>
            <a:pPr algn="ctr"/>
            <a:endParaRPr lang="en-US" dirty="0">
              <a:solidFill>
                <a:schemeClr val="accent4"/>
              </a:solidFill>
            </a:endParaRPr>
          </a:p>
          <a:p>
            <a:pPr algn="ctr"/>
            <a:r>
              <a:rPr lang="en-US" sz="2800" b="1" dirty="0">
                <a:solidFill>
                  <a:schemeClr val="accent2"/>
                </a:solidFill>
              </a:rPr>
              <a:t>62% | +25 Pts.</a:t>
            </a:r>
            <a:br>
              <a:rPr lang="en-US" sz="2800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4"/>
                </a:solidFill>
              </a:rPr>
              <a:t>I trust and have confidence in the leadership of my institution.</a:t>
            </a:r>
          </a:p>
          <a:p>
            <a:pPr algn="ctr"/>
            <a:br>
              <a:rPr lang="en-US" sz="2800" dirty="0">
                <a:solidFill>
                  <a:schemeClr val="accent4"/>
                </a:solidFill>
              </a:rPr>
            </a:br>
            <a:r>
              <a:rPr lang="en-US" sz="2800" b="1" dirty="0">
                <a:solidFill>
                  <a:schemeClr val="accent2"/>
                </a:solidFill>
              </a:rPr>
              <a:t>66% | +21 Pts.</a:t>
            </a:r>
            <a:endParaRPr lang="en-US" sz="2800" dirty="0">
              <a:solidFill>
                <a:schemeClr val="accent2"/>
              </a:solidFill>
            </a:endParaRPr>
          </a:p>
          <a:p>
            <a:pPr algn="ctr"/>
            <a:r>
              <a:rPr lang="en-US" dirty="0">
                <a:solidFill>
                  <a:schemeClr val="accent4"/>
                </a:solidFill>
              </a:rPr>
              <a:t>I feel like I am informed about what is going on at my institution.</a:t>
            </a:r>
            <a:br>
              <a:rPr lang="en-US" sz="2800" dirty="0">
                <a:solidFill>
                  <a:schemeClr val="accent4"/>
                </a:solidFill>
              </a:rPr>
            </a:br>
            <a:endParaRPr lang="en-US" sz="2800" dirty="0">
              <a:solidFill>
                <a:schemeClr val="accent4"/>
              </a:solidFill>
            </a:endParaRPr>
          </a:p>
          <a:p>
            <a:pPr algn="ctr"/>
            <a:r>
              <a:rPr lang="en-US" sz="2800" b="1" dirty="0">
                <a:solidFill>
                  <a:schemeClr val="accent2"/>
                </a:solidFill>
              </a:rPr>
              <a:t>65% | -16 Pts.</a:t>
            </a:r>
            <a:br>
              <a:rPr lang="en-US" sz="2800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4"/>
                </a:solidFill>
              </a:rPr>
              <a:t>I feel like I know what to do if an emergency occurs at work (e.g. natural disaster, active shooter, etc.).</a:t>
            </a:r>
            <a:endParaRPr lang="en-US" sz="2800" dirty="0">
              <a:solidFill>
                <a:schemeClr val="accent4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9BCBFDC-033C-1E47-81D8-032AEF5529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5249" y="1291336"/>
            <a:ext cx="4637917" cy="492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0765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3B0D6-4E6F-CA4C-A3D7-036B747C1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6557"/>
          </a:xfrm>
        </p:spPr>
        <p:txBody>
          <a:bodyPr/>
          <a:lstStyle/>
          <a:p>
            <a:r>
              <a:rPr lang="en-US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Diversity, Equity and Inclusion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DD6004-3F22-D146-8E31-F4B668B1BFBB}"/>
              </a:ext>
            </a:extLst>
          </p:cNvPr>
          <p:cNvSpPr txBox="1"/>
          <p:nvPr/>
        </p:nvSpPr>
        <p:spPr>
          <a:xfrm>
            <a:off x="6378965" y="1293779"/>
            <a:ext cx="5313683" cy="526297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800" b="1" dirty="0">
                <a:solidFill>
                  <a:schemeClr val="bg2"/>
                </a:solidFill>
              </a:rPr>
              <a:t>CEID (Cultural Excellence Ideas and Dialog)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4"/>
                </a:solidFill>
              </a:rPr>
              <a:t>CEID Training is required for participation on faculty hiring committees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4"/>
                </a:solidFill>
              </a:rPr>
              <a:t>Part of diversifying workforce efforts</a:t>
            </a:r>
          </a:p>
          <a:p>
            <a:r>
              <a:rPr lang="en-US" sz="2800" b="1" dirty="0">
                <a:solidFill>
                  <a:schemeClr val="bg2"/>
                </a:solidFill>
              </a:rPr>
              <a:t>Gender Inclusiveness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4"/>
                </a:solidFill>
              </a:rPr>
              <a:t>New form in Banner asks for preferred name and pronoun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4"/>
                </a:solidFill>
              </a:rPr>
              <a:t>Preferred pronoun added as an email signature option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449A1E-A623-9448-BB0E-0ED786A648B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9080" y="1381328"/>
            <a:ext cx="4929047" cy="43288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763407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3B0D6-4E6F-CA4C-A3D7-036B747C1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6557"/>
          </a:xfrm>
        </p:spPr>
        <p:txBody>
          <a:bodyPr/>
          <a:lstStyle/>
          <a:p>
            <a:r>
              <a:rPr lang="en-US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Diversity, Equity and Inclusion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DD6004-3F22-D146-8E31-F4B668B1BFBB}"/>
              </a:ext>
            </a:extLst>
          </p:cNvPr>
          <p:cNvSpPr txBox="1"/>
          <p:nvPr/>
        </p:nvSpPr>
        <p:spPr>
          <a:xfrm>
            <a:off x="931474" y="1313235"/>
            <a:ext cx="5021854" cy="526297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800" b="1" dirty="0">
                <a:solidFill>
                  <a:schemeClr val="bg2"/>
                </a:solidFill>
              </a:rPr>
              <a:t>"Black Klansman" author</a:t>
            </a:r>
          </a:p>
          <a:p>
            <a:r>
              <a:rPr lang="en-US" sz="2800" b="1" dirty="0">
                <a:solidFill>
                  <a:schemeClr val="bg2"/>
                </a:solidFill>
              </a:rPr>
              <a:t>Ron Stallworth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808284"/>
                </a:solidFill>
              </a:rPr>
              <a:t>A new milestone of student engagement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808284"/>
                </a:solidFill>
              </a:rPr>
              <a:t>Drew a crowd of more than 500 students, faculty, staff and community members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808284"/>
                </a:solidFill>
              </a:rPr>
              <a:t>PPCC alum Stallworth posed for photos, gave interviews to the college and community newspapers, and signed autographs for hours.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BBB7FD2-C455-3047-B15B-9F298CF681C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0417" y="858218"/>
            <a:ext cx="3355464" cy="56250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FFF0241-3579-F841-9CF0-1ED307828C9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7685" y="1379563"/>
            <a:ext cx="3268494" cy="30259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02396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75172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3B0D6-4E6F-CA4C-A3D7-036B747C1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6557"/>
          </a:xfrm>
        </p:spPr>
        <p:txBody>
          <a:bodyPr/>
          <a:lstStyle/>
          <a:p>
            <a:r>
              <a:rPr lang="en-US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Diversity, Equity and Inclusion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DD6004-3F22-D146-8E31-F4B668B1BFBB}"/>
              </a:ext>
            </a:extLst>
          </p:cNvPr>
          <p:cNvSpPr txBox="1"/>
          <p:nvPr/>
        </p:nvSpPr>
        <p:spPr>
          <a:xfrm>
            <a:off x="5282119" y="1177977"/>
            <a:ext cx="6352161" cy="526297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800" b="1" dirty="0">
                <a:solidFill>
                  <a:schemeClr val="bg2"/>
                </a:solidFill>
              </a:rPr>
              <a:t>Upcoming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808284"/>
                </a:solidFill>
              </a:rPr>
              <a:t>CETL is showing Spike Lee's film based on the book, "</a:t>
            </a:r>
            <a:r>
              <a:rPr lang="en-US" sz="2800" dirty="0" err="1">
                <a:solidFill>
                  <a:srgbClr val="808284"/>
                </a:solidFill>
              </a:rPr>
              <a:t>BlacKkKlansman</a:t>
            </a:r>
            <a:r>
              <a:rPr lang="en-US" sz="2800" dirty="0">
                <a:solidFill>
                  <a:srgbClr val="808284"/>
                </a:solidFill>
              </a:rPr>
              <a:t>," 6 p.m. Jan. 25 at Centennial A140—a fund-raiser for the Black Student Union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808284"/>
                </a:solidFill>
              </a:rPr>
              <a:t>Black Lives Matter activist and author, Shaun King, coming to PPCC on February 20</a:t>
            </a:r>
          </a:p>
          <a:p>
            <a:endParaRPr lang="en-US" sz="2800" dirty="0">
              <a:solidFill>
                <a:srgbClr val="808284"/>
              </a:solidFill>
            </a:endParaRPr>
          </a:p>
          <a:p>
            <a:r>
              <a:rPr lang="en-US" sz="2800" b="1" dirty="0">
                <a:solidFill>
                  <a:schemeClr val="bg2"/>
                </a:solidFill>
              </a:rPr>
              <a:t>Multicultural Awareness Conference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808284"/>
                </a:solidFill>
              </a:rPr>
              <a:t>A number of events related to the theme: The American Dream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2CEF17-E120-3B49-B2D2-71115E2F700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106" y="1344105"/>
            <a:ext cx="3638062" cy="36380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719632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3B0D6-4E6F-CA4C-A3D7-036B747C1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6557"/>
          </a:xfrm>
        </p:spPr>
        <p:txBody>
          <a:bodyPr/>
          <a:lstStyle/>
          <a:p>
            <a:r>
              <a:rPr lang="en-US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Diversity, Equity and Inclusion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DD6004-3F22-D146-8E31-F4B668B1BFBB}"/>
              </a:ext>
            </a:extLst>
          </p:cNvPr>
          <p:cNvSpPr txBox="1"/>
          <p:nvPr/>
        </p:nvSpPr>
        <p:spPr>
          <a:xfrm>
            <a:off x="1128410" y="1362803"/>
            <a:ext cx="6099242" cy="526297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800" b="1" dirty="0">
                <a:solidFill>
                  <a:schemeClr val="bg2"/>
                </a:solidFill>
              </a:rPr>
              <a:t>Achievement Gap</a:t>
            </a:r>
            <a:br>
              <a:rPr lang="en-US" sz="2800" b="1" dirty="0">
                <a:solidFill>
                  <a:schemeClr val="bg2"/>
                </a:solidFill>
              </a:rPr>
            </a:br>
            <a:r>
              <a:rPr lang="en-US" sz="2800" b="1" dirty="0">
                <a:solidFill>
                  <a:schemeClr val="bg2"/>
                </a:solidFill>
              </a:rPr>
              <a:t>Pikes Peak United Men of Color</a:t>
            </a:r>
            <a:br>
              <a:rPr lang="en-US" sz="2800" dirty="0">
                <a:solidFill>
                  <a:schemeClr val="accent4"/>
                </a:solidFill>
              </a:rPr>
            </a:br>
            <a:r>
              <a:rPr lang="en-US" sz="2800" dirty="0">
                <a:solidFill>
                  <a:schemeClr val="accent4"/>
                </a:solidFill>
              </a:rPr>
              <a:t>This Mentorship Program is designed to develop: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4"/>
                </a:solidFill>
              </a:rPr>
              <a:t>Self-advocacy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4"/>
                </a:solidFill>
              </a:rPr>
              <a:t>Leadership skills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4"/>
                </a:solidFill>
              </a:rPr>
              <a:t>Resiliency</a:t>
            </a:r>
          </a:p>
          <a:p>
            <a:r>
              <a:rPr lang="en-US" sz="2800" dirty="0">
                <a:solidFill>
                  <a:schemeClr val="accent4"/>
                </a:solidFill>
              </a:rPr>
              <a:t>Ultimate goal of program is retention of cohort to persist into second year and will track individuals through degree/certificate completion.  </a:t>
            </a:r>
            <a:br>
              <a:rPr lang="en-US" sz="2800" dirty="0">
                <a:solidFill>
                  <a:schemeClr val="accent4"/>
                </a:solidFill>
              </a:rPr>
            </a:br>
            <a:endParaRPr lang="en-US" sz="2800" dirty="0">
              <a:solidFill>
                <a:schemeClr val="accent4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158A9A-5CA6-1B4B-B11A-8E8E95D428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9208" y="974949"/>
            <a:ext cx="4339617" cy="56217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830377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F04E7-D01D-AC4F-A90C-10539F2AA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Food Insecurity | PPCC Cares: New Community Table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B63488-0EF0-F24D-8B80-013520A9CC39}"/>
              </a:ext>
            </a:extLst>
          </p:cNvPr>
          <p:cNvSpPr txBox="1"/>
          <p:nvPr/>
        </p:nvSpPr>
        <p:spPr>
          <a:xfrm>
            <a:off x="1106171" y="2035562"/>
            <a:ext cx="51295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accent3"/>
                </a:solidFill>
              </a:rPr>
              <a:t>3,457</a:t>
            </a:r>
          </a:p>
          <a:p>
            <a:pPr algn="ctr"/>
            <a:r>
              <a:rPr lang="en-US" sz="3600" dirty="0">
                <a:solidFill>
                  <a:schemeClr val="accent4"/>
                </a:solidFill>
              </a:rPr>
              <a:t>Visits During Fall Semester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27DECD-4A4C-814C-94DF-1F4EC8C38DC2}"/>
              </a:ext>
            </a:extLst>
          </p:cNvPr>
          <p:cNvSpPr txBox="1"/>
          <p:nvPr/>
        </p:nvSpPr>
        <p:spPr>
          <a:xfrm>
            <a:off x="908538" y="4085057"/>
            <a:ext cx="55248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accent2"/>
                </a:solidFill>
              </a:rPr>
              <a:t>203</a:t>
            </a:r>
          </a:p>
          <a:p>
            <a:pPr algn="ctr"/>
            <a:r>
              <a:rPr lang="en-US" sz="3600" dirty="0">
                <a:solidFill>
                  <a:schemeClr val="accent4"/>
                </a:solidFill>
              </a:rPr>
              <a:t>Average Visits Per Week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FA5C9B9-A747-B641-B982-849741B1BD4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3348" y="1707954"/>
            <a:ext cx="5551824" cy="41638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925824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F04E7-D01D-AC4F-A90C-10539F2AA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168" y="184653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Food Insecurity | PPCC Cares: Mobile Food Market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EE1F3D-B1FA-3446-962F-9FCBF8E085CF}"/>
              </a:ext>
            </a:extLst>
          </p:cNvPr>
          <p:cNvSpPr txBox="1"/>
          <p:nvPr/>
        </p:nvSpPr>
        <p:spPr>
          <a:xfrm>
            <a:off x="1319469" y="1389191"/>
            <a:ext cx="45622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accent6"/>
                </a:solidFill>
              </a:rPr>
              <a:t>863</a:t>
            </a:r>
          </a:p>
          <a:p>
            <a:pPr algn="ctr"/>
            <a:r>
              <a:rPr lang="en-US" sz="3600" dirty="0">
                <a:solidFill>
                  <a:schemeClr val="accent4"/>
                </a:solidFill>
              </a:rPr>
              <a:t>Volunteers Enlisted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B63488-0EF0-F24D-8B80-013520A9CC39}"/>
              </a:ext>
            </a:extLst>
          </p:cNvPr>
          <p:cNvSpPr txBox="1"/>
          <p:nvPr/>
        </p:nvSpPr>
        <p:spPr>
          <a:xfrm>
            <a:off x="1787071" y="3143517"/>
            <a:ext cx="36270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accent3"/>
                </a:solidFill>
              </a:rPr>
              <a:t>119,936</a:t>
            </a:r>
          </a:p>
          <a:p>
            <a:pPr algn="ctr"/>
            <a:r>
              <a:rPr lang="en-US" sz="3600" dirty="0">
                <a:solidFill>
                  <a:schemeClr val="accent4"/>
                </a:solidFill>
              </a:rPr>
              <a:t>Pounds of Food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27DECD-4A4C-814C-94DF-1F4EC8C38DC2}"/>
              </a:ext>
            </a:extLst>
          </p:cNvPr>
          <p:cNvSpPr txBox="1"/>
          <p:nvPr/>
        </p:nvSpPr>
        <p:spPr>
          <a:xfrm>
            <a:off x="838200" y="4942920"/>
            <a:ext cx="55248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accent2"/>
                </a:solidFill>
              </a:rPr>
              <a:t>10,972</a:t>
            </a:r>
          </a:p>
          <a:p>
            <a:pPr algn="ctr"/>
            <a:r>
              <a:rPr lang="en-US" sz="3600" dirty="0">
                <a:solidFill>
                  <a:schemeClr val="accent4"/>
                </a:solidFill>
              </a:rPr>
              <a:t>Students and Others Served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E60A4F3-B6C0-2A42-A112-BF735B723A4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7043" y="1588370"/>
            <a:ext cx="5372411" cy="43098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CBE21E8-E9B1-754B-8C36-A2FDE3ECE53B}"/>
              </a:ext>
            </a:extLst>
          </p:cNvPr>
          <p:cNvSpPr txBox="1"/>
          <p:nvPr/>
        </p:nvSpPr>
        <p:spPr>
          <a:xfrm>
            <a:off x="6363010" y="6049107"/>
            <a:ext cx="53066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accent4"/>
                </a:solidFill>
              </a:rPr>
              <a:t>Photo credit </a:t>
            </a:r>
            <a:r>
              <a:rPr lang="en-US" sz="1200" dirty="0" err="1">
                <a:solidFill>
                  <a:schemeClr val="accent4"/>
                </a:solidFill>
              </a:rPr>
              <a:t>Dwan</a:t>
            </a:r>
            <a:r>
              <a:rPr lang="en-US" sz="1200" dirty="0">
                <a:solidFill>
                  <a:schemeClr val="accent4"/>
                </a:solidFill>
              </a:rPr>
              <a:t> Petti</a:t>
            </a:r>
          </a:p>
        </p:txBody>
      </p:sp>
    </p:spTree>
    <p:extLst>
      <p:ext uri="{BB962C8B-B14F-4D97-AF65-F5344CB8AC3E}">
        <p14:creationId xmlns:p14="http://schemas.microsoft.com/office/powerpoint/2010/main" val="19502651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58500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92248-3300-7142-8176-8D3BB64F965C}"/>
              </a:ext>
            </a:extLst>
          </p:cNvPr>
          <p:cNvSpPr txBox="1">
            <a:spLocks/>
          </p:cNvSpPr>
          <p:nvPr/>
        </p:nvSpPr>
        <p:spPr>
          <a:xfrm>
            <a:off x="987490" y="561068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Partnerships | SNAP Market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509DB7-B086-E740-B645-4A24E6A4366D}"/>
              </a:ext>
            </a:extLst>
          </p:cNvPr>
          <p:cNvSpPr txBox="1"/>
          <p:nvPr/>
        </p:nvSpPr>
        <p:spPr>
          <a:xfrm>
            <a:off x="5938866" y="1515678"/>
            <a:ext cx="596778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4"/>
                </a:solidFill>
              </a:rPr>
              <a:t>PPCC a pilot distribution point for SNAP Market, an online grocery store project. Those in need can: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4"/>
                </a:solidFill>
              </a:rPr>
              <a:t>Order reduced-price food at </a:t>
            </a:r>
            <a:r>
              <a:rPr lang="en-US" sz="2800" dirty="0" err="1">
                <a:solidFill>
                  <a:schemeClr val="accent4"/>
                </a:solidFill>
              </a:rPr>
              <a:t>ppcc.snapmarket.org</a:t>
            </a:r>
            <a:endParaRPr lang="en-US" sz="2800" dirty="0">
              <a:solidFill>
                <a:schemeClr val="accent4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4"/>
                </a:solidFill>
              </a:rPr>
              <a:t>Pick up at the Atrium 1-5 p.m. Wednesdays and Thursdays.</a:t>
            </a:r>
          </a:p>
          <a:p>
            <a:br>
              <a:rPr lang="en-US" sz="2800" dirty="0">
                <a:solidFill>
                  <a:schemeClr val="accent4"/>
                </a:solidFill>
              </a:rPr>
            </a:br>
            <a:r>
              <a:rPr lang="en-US" sz="2800" dirty="0">
                <a:solidFill>
                  <a:schemeClr val="accent4"/>
                </a:solidFill>
              </a:rPr>
              <a:t>A partnership with the Food Maven and the USDA, the U.S. government department that oversees SNAP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E598CE-5567-8A41-8F3E-88D646F719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490" y="2116977"/>
            <a:ext cx="4703191" cy="29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5604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92248-3300-7142-8176-8D3BB64F965C}"/>
              </a:ext>
            </a:extLst>
          </p:cNvPr>
          <p:cNvSpPr txBox="1">
            <a:spLocks/>
          </p:cNvSpPr>
          <p:nvPr/>
        </p:nvSpPr>
        <p:spPr>
          <a:xfrm>
            <a:off x="987490" y="561068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Partnerships | The QUAD Innovation Partnership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509DB7-B086-E740-B645-4A24E6A4366D}"/>
              </a:ext>
            </a:extLst>
          </p:cNvPr>
          <p:cNvSpPr txBox="1"/>
          <p:nvPr/>
        </p:nvSpPr>
        <p:spPr>
          <a:xfrm>
            <a:off x="987490" y="1389005"/>
            <a:ext cx="572601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2"/>
                </a:solidFill>
              </a:rPr>
              <a:t>Latest projects have included: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2"/>
                </a:solidFill>
              </a:rPr>
              <a:t>Innovations in Aging Collaborative</a:t>
            </a:r>
            <a:r>
              <a:rPr lang="en-US" sz="2800" dirty="0">
                <a:solidFill>
                  <a:schemeClr val="accent4"/>
                </a:solidFill>
              </a:rPr>
              <a:t>: Develop a model for affordable senior housing.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2"/>
                </a:solidFill>
              </a:rPr>
              <a:t>Pikes Peak Community Foundation/</a:t>
            </a:r>
            <a:r>
              <a:rPr lang="en-US" sz="2800" b="1" dirty="0" err="1">
                <a:solidFill>
                  <a:schemeClr val="bg2"/>
                </a:solidFill>
              </a:rPr>
              <a:t>Venetucci</a:t>
            </a:r>
            <a:r>
              <a:rPr lang="en-US" sz="2800" b="1" dirty="0">
                <a:solidFill>
                  <a:schemeClr val="bg2"/>
                </a:solidFill>
              </a:rPr>
              <a:t> Farm</a:t>
            </a:r>
            <a:r>
              <a:rPr lang="en-US" sz="2800" dirty="0">
                <a:solidFill>
                  <a:schemeClr val="accent4"/>
                </a:solidFill>
              </a:rPr>
              <a:t>: Identify a viable operating model to preserve the property.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2"/>
                </a:solidFill>
              </a:rPr>
              <a:t>Colorado Springs Utilities</a:t>
            </a:r>
            <a:r>
              <a:rPr lang="en-US" sz="2800" dirty="0">
                <a:solidFill>
                  <a:schemeClr val="accent4"/>
                </a:solidFill>
              </a:rPr>
              <a:t>: Conduct research and analysis to inform the future of energy production and consumption in our region.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accent4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D7498D-6EF4-AD46-85C7-A8C8372B322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7539" y="2620391"/>
            <a:ext cx="5009417" cy="176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0927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92248-3300-7142-8176-8D3BB64F965C}"/>
              </a:ext>
            </a:extLst>
          </p:cNvPr>
          <p:cNvSpPr txBox="1">
            <a:spLocks/>
          </p:cNvSpPr>
          <p:nvPr/>
        </p:nvSpPr>
        <p:spPr>
          <a:xfrm>
            <a:off x="987490" y="561068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Partnerships | The QUAD Innovation Partnership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509DB7-B086-E740-B645-4A24E6A4366D}"/>
              </a:ext>
            </a:extLst>
          </p:cNvPr>
          <p:cNvSpPr txBox="1"/>
          <p:nvPr/>
        </p:nvSpPr>
        <p:spPr>
          <a:xfrm>
            <a:off x="987490" y="1389005"/>
            <a:ext cx="572601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2"/>
                </a:solidFill>
              </a:rPr>
              <a:t>Latest projects have included: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err="1">
                <a:solidFill>
                  <a:schemeClr val="bg2"/>
                </a:solidFill>
              </a:rPr>
              <a:t>Altia</a:t>
            </a:r>
            <a:r>
              <a:rPr lang="en-US" sz="2800" dirty="0">
                <a:solidFill>
                  <a:schemeClr val="accent4"/>
                </a:solidFill>
              </a:rPr>
              <a:t>: Conduct a market survey of augmented reality technology to inform the launch of a new product.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2"/>
                </a:solidFill>
              </a:rPr>
              <a:t>El Paso County Public Health</a:t>
            </a:r>
            <a:r>
              <a:rPr lang="en-US" sz="2800" dirty="0">
                <a:solidFill>
                  <a:schemeClr val="accent4"/>
                </a:solidFill>
              </a:rPr>
              <a:t>: Design viable interventions to improve access to healthy food in priority neighborhoods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accent4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accent4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F811E6-6F42-C74F-80AA-12F5E0E994C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2185" y="1886631"/>
            <a:ext cx="4336008" cy="32520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720697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09088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2E731-97F3-6B4D-A8E8-B146CD95F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Focus Goals 2018-2019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FB1ED-46A7-7442-8FB7-B7E3FD8F5E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7480" y="1559293"/>
            <a:ext cx="4439192" cy="4687503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chemeClr val="bg2"/>
                </a:solidFill>
              </a:rPr>
              <a:t>Diversity in Hiring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chemeClr val="bg2"/>
                </a:solidFill>
              </a:rPr>
              <a:t>HIPS</a:t>
            </a:r>
            <a:r>
              <a:rPr lang="en-US" dirty="0">
                <a:solidFill>
                  <a:schemeClr val="accent4"/>
                </a:solidFill>
              </a:rPr>
              <a:t> 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>
                <a:solidFill>
                  <a:schemeClr val="bg2"/>
                </a:solidFill>
              </a:rPr>
              <a:t>DevEd</a:t>
            </a:r>
            <a:r>
              <a:rPr lang="en-US" b="1" dirty="0">
                <a:solidFill>
                  <a:schemeClr val="bg2"/>
                </a:solidFill>
              </a:rPr>
              <a:t> and 1</a:t>
            </a:r>
            <a:r>
              <a:rPr lang="en-US" b="1" baseline="30000" dirty="0">
                <a:solidFill>
                  <a:schemeClr val="bg2"/>
                </a:solidFill>
              </a:rPr>
              <a:t>st</a:t>
            </a:r>
            <a:r>
              <a:rPr lang="en-US" b="1" dirty="0">
                <a:solidFill>
                  <a:schemeClr val="bg2"/>
                </a:solidFill>
              </a:rPr>
              <a:t> Year Experience Redesign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chemeClr val="bg2"/>
                </a:solidFill>
              </a:rPr>
              <a:t>PPCC Website Redesign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C6DFA8-1507-C84A-8F34-48DD3D6BA5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3098" y="930628"/>
            <a:ext cx="4242881" cy="54649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57501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14376-8037-E74C-988B-62357A185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0042" y="208716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2017/18 Focus Goal 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A6C8EC-3BD1-5B4A-B8C9-E01FFBDF310D}"/>
              </a:ext>
            </a:extLst>
          </p:cNvPr>
          <p:cNvSpPr txBox="1"/>
          <p:nvPr/>
        </p:nvSpPr>
        <p:spPr>
          <a:xfrm>
            <a:off x="1070042" y="1138675"/>
            <a:ext cx="109592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4"/>
                </a:solidFill>
              </a:rPr>
              <a:t>Improve Fall-to-Fall Retention to 55%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7FF1AB-AEC3-6346-89FB-6748A908C29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0221" y="700389"/>
            <a:ext cx="3809610" cy="57144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E593B7C-06FF-5141-863D-A69F5FAE9824}"/>
              </a:ext>
            </a:extLst>
          </p:cNvPr>
          <p:cNvSpPr txBox="1"/>
          <p:nvPr/>
        </p:nvSpPr>
        <p:spPr>
          <a:xfrm>
            <a:off x="1070042" y="1826652"/>
            <a:ext cx="6167336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4"/>
                </a:solidFill>
              </a:rPr>
              <a:t>Tactics: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4"/>
                </a:solidFill>
              </a:rPr>
              <a:t>Ensure every student has a semester-by-semester plan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4"/>
                </a:solidFill>
              </a:rPr>
              <a:t>Use data to ensure best practices in the classroom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4"/>
                </a:solidFill>
              </a:rPr>
              <a:t>Align math pathways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4"/>
                </a:solidFill>
              </a:rPr>
              <a:t>Create a sense of belonging</a:t>
            </a:r>
          </a:p>
          <a:p>
            <a:pPr algn="ctr"/>
            <a:br>
              <a:rPr lang="en-US" sz="2800" dirty="0">
                <a:solidFill>
                  <a:schemeClr val="accent4"/>
                </a:solidFill>
              </a:rPr>
            </a:br>
            <a:r>
              <a:rPr lang="en-US" sz="3600" b="1" dirty="0"/>
              <a:t>Goal achieved!</a:t>
            </a:r>
            <a:br>
              <a:rPr lang="en-US" sz="2800" dirty="0">
                <a:solidFill>
                  <a:schemeClr val="accent4"/>
                </a:solidFill>
              </a:rPr>
            </a:br>
            <a:endParaRPr lang="en-US" sz="2800" dirty="0">
              <a:solidFill>
                <a:schemeClr val="accent4"/>
              </a:solidFill>
            </a:endParaRPr>
          </a:p>
          <a:p>
            <a:endParaRPr lang="en-US" sz="28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4586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2E731-97F3-6B4D-A8E8-B146CD95F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097" y="384593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HLC Assurance Review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77A5FE-77DE-3946-89BD-E20338599F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5535" y="1711248"/>
            <a:ext cx="4922503" cy="33677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bg2"/>
                </a:solidFill>
              </a:rPr>
              <a:t>HLC Assurance Review</a:t>
            </a:r>
          </a:p>
          <a:p>
            <a:r>
              <a:rPr lang="en-US" dirty="0">
                <a:solidFill>
                  <a:schemeClr val="accent4"/>
                </a:solidFill>
              </a:rPr>
              <a:t>Will be conducted in Summer 2019 (virtual visit)</a:t>
            </a:r>
          </a:p>
          <a:p>
            <a:r>
              <a:rPr lang="en-US" dirty="0">
                <a:solidFill>
                  <a:schemeClr val="accent4"/>
                </a:solidFill>
              </a:rPr>
              <a:t>All employees will be invited to provide input/feedback on the draft Assurance Argument in January – February</a:t>
            </a:r>
            <a:br>
              <a:rPr lang="en-US" dirty="0">
                <a:solidFill>
                  <a:schemeClr val="accent4"/>
                </a:solidFill>
              </a:rPr>
            </a:br>
            <a:endParaRPr lang="en-US" dirty="0">
              <a:solidFill>
                <a:schemeClr val="accent4"/>
              </a:solidFill>
            </a:endParaRPr>
          </a:p>
          <a:p>
            <a:pPr>
              <a:lnSpc>
                <a:spcPct val="120000"/>
              </a:lnSpc>
            </a:pPr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0B0669-99BC-3643-8D00-46E2FB94516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1897" y="1710156"/>
            <a:ext cx="5666471" cy="37776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736122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08570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94176-DA3E-7D4C-9C4E-E14F07BEC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7638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Kudos</a:t>
            </a:r>
          </a:p>
        </p:txBody>
      </p:sp>
      <p:pic>
        <p:nvPicPr>
          <p:cNvPr id="11" name="Content Placeholder 9">
            <a:extLst>
              <a:ext uri="{FF2B5EF4-FFF2-40B4-BE49-F238E27FC236}">
                <a16:creationId xmlns:a16="http://schemas.microsoft.com/office/drawing/2014/main" id="{58A4CDD4-C417-F54A-96B0-37D8CDFF71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5210" y="1406827"/>
            <a:ext cx="4280927" cy="40556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6EBDA7E-57A1-034F-881E-7B9D952BC4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60316" y="2581211"/>
            <a:ext cx="5021981" cy="1706847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solidFill>
                  <a:schemeClr val="accent6"/>
                </a:solidFill>
              </a:rPr>
              <a:t>Jacquelyn Gaiters-Jordan</a:t>
            </a:r>
          </a:p>
          <a:p>
            <a:pPr marL="0" indent="0" algn="ctr">
              <a:buNone/>
            </a:pPr>
            <a:r>
              <a:rPr lang="en-US" sz="2000" dirty="0">
                <a:solidFill>
                  <a:schemeClr val="accent4"/>
                </a:solidFill>
              </a:rPr>
              <a:t>PPCC’s Dean of Math and English</a:t>
            </a:r>
            <a:br>
              <a:rPr lang="en-US" sz="2000" dirty="0">
                <a:solidFill>
                  <a:schemeClr val="accent4"/>
                </a:solidFill>
              </a:rPr>
            </a:br>
            <a:r>
              <a:rPr lang="en-US" sz="2000" dirty="0">
                <a:solidFill>
                  <a:schemeClr val="accent4"/>
                </a:solidFill>
              </a:rPr>
              <a:t>honored with the Colorado Association for Developmental Education’s</a:t>
            </a:r>
            <a:br>
              <a:rPr lang="en-US" sz="2000" dirty="0">
                <a:solidFill>
                  <a:schemeClr val="accent4"/>
                </a:solidFill>
              </a:rPr>
            </a:br>
            <a:r>
              <a:rPr lang="en-US" sz="2000" dirty="0">
                <a:solidFill>
                  <a:schemeClr val="accent4"/>
                </a:solidFill>
              </a:rPr>
              <a:t>Lifetime Achievement Award.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4BA1AA-49BF-E04F-8157-6AD33A31D0F4}"/>
              </a:ext>
            </a:extLst>
          </p:cNvPr>
          <p:cNvSpPr txBox="1"/>
          <p:nvPr/>
        </p:nvSpPr>
        <p:spPr>
          <a:xfrm>
            <a:off x="865554" y="6478953"/>
            <a:ext cx="53066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4"/>
                </a:solidFill>
              </a:rPr>
              <a:t>Photo credit </a:t>
            </a:r>
            <a:r>
              <a:rPr lang="en-US" sz="1200" dirty="0" err="1">
                <a:solidFill>
                  <a:schemeClr val="accent4"/>
                </a:solidFill>
              </a:rPr>
              <a:t>Re’nesia</a:t>
            </a:r>
            <a:r>
              <a:rPr lang="en-US" sz="1200" dirty="0">
                <a:solidFill>
                  <a:schemeClr val="accent4"/>
                </a:solidFill>
              </a:rPr>
              <a:t> Mills and Evelin Rivera-Cabral </a:t>
            </a:r>
          </a:p>
        </p:txBody>
      </p:sp>
    </p:spTree>
    <p:extLst>
      <p:ext uri="{BB962C8B-B14F-4D97-AF65-F5344CB8AC3E}">
        <p14:creationId xmlns:p14="http://schemas.microsoft.com/office/powerpoint/2010/main" val="12354103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94176-DA3E-7D4C-9C4E-E14F07BEC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7638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Student Success Stories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2C9728-D9F1-384C-AA36-694AA9B972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22919" y="4879911"/>
            <a:ext cx="5181600" cy="1707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000" b="1" dirty="0">
                <a:solidFill>
                  <a:schemeClr val="accent6"/>
                </a:solidFill>
              </a:rPr>
              <a:t>Mickey Jackson</a:t>
            </a:r>
          </a:p>
          <a:p>
            <a:pPr marL="0" indent="0" algn="ctr">
              <a:buNone/>
            </a:pPr>
            <a:r>
              <a:rPr lang="en-US" sz="2600" dirty="0">
                <a:solidFill>
                  <a:srgbClr val="808284"/>
                </a:solidFill>
              </a:rPr>
              <a:t>Going to Amherst College</a:t>
            </a:r>
          </a:p>
        </p:txBody>
      </p:sp>
      <p:pic>
        <p:nvPicPr>
          <p:cNvPr id="11" name="Content Placeholder 9">
            <a:extLst>
              <a:ext uri="{FF2B5EF4-FFF2-40B4-BE49-F238E27FC236}">
                <a16:creationId xmlns:a16="http://schemas.microsoft.com/office/drawing/2014/main" id="{58A4CDD4-C417-F54A-96B0-37D8CDFF71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1636" y="1268246"/>
            <a:ext cx="2604166" cy="3255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742EED3E-0CEC-984D-8E82-9F4B8A02BDE6}"/>
              </a:ext>
            </a:extLst>
          </p:cNvPr>
          <p:cNvSpPr txBox="1">
            <a:spLocks/>
          </p:cNvSpPr>
          <p:nvPr/>
        </p:nvSpPr>
        <p:spPr>
          <a:xfrm>
            <a:off x="7159987" y="4879911"/>
            <a:ext cx="4267098" cy="170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accent6"/>
                </a:solidFill>
              </a:rPr>
              <a:t>Thomas Johnson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rgbClr val="808284"/>
                </a:solidFill>
              </a:rPr>
              <a:t>Now attending</a:t>
            </a:r>
            <a:br>
              <a:rPr lang="en-US" sz="2400" dirty="0">
                <a:solidFill>
                  <a:srgbClr val="808284"/>
                </a:solidFill>
              </a:rPr>
            </a:br>
            <a:r>
              <a:rPr lang="en-US" sz="2400" dirty="0">
                <a:solidFill>
                  <a:srgbClr val="808284"/>
                </a:solidFill>
              </a:rPr>
              <a:t>Princeton University</a:t>
            </a:r>
          </a:p>
        </p:txBody>
      </p:sp>
      <p:pic>
        <p:nvPicPr>
          <p:cNvPr id="6" name="Content Placeholder 9">
            <a:extLst>
              <a:ext uri="{FF2B5EF4-FFF2-40B4-BE49-F238E27FC236}">
                <a16:creationId xmlns:a16="http://schemas.microsoft.com/office/drawing/2014/main" id="{B016B2A4-F89F-1640-A6B0-4C859208BD7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3470" y="1268246"/>
            <a:ext cx="2340132" cy="3255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5BCEC11-E58B-B940-B4A0-87E18E9AA93B}"/>
              </a:ext>
            </a:extLst>
          </p:cNvPr>
          <p:cNvSpPr txBox="1"/>
          <p:nvPr/>
        </p:nvSpPr>
        <p:spPr>
          <a:xfrm>
            <a:off x="865554" y="6478953"/>
            <a:ext cx="53066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4"/>
                </a:solidFill>
              </a:rPr>
              <a:t>Photo credit Sondra </a:t>
            </a:r>
            <a:r>
              <a:rPr lang="en-US" sz="1200" dirty="0" err="1">
                <a:solidFill>
                  <a:schemeClr val="accent4"/>
                </a:solidFill>
              </a:rPr>
              <a:t>Glovan</a:t>
            </a:r>
            <a:endParaRPr lang="en-US" sz="12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242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94176-DA3E-7D4C-9C4E-E14F07BEC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7638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Kudos</a:t>
            </a:r>
          </a:p>
        </p:txBody>
      </p:sp>
      <p:pic>
        <p:nvPicPr>
          <p:cNvPr id="11" name="Content Placeholder 9">
            <a:extLst>
              <a:ext uri="{FF2B5EF4-FFF2-40B4-BE49-F238E27FC236}">
                <a16:creationId xmlns:a16="http://schemas.microsoft.com/office/drawing/2014/main" id="{58A4CDD4-C417-F54A-96B0-37D8CDFF71E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1977" y="1306746"/>
            <a:ext cx="2461710" cy="22834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Content Placeholder 9">
            <a:extLst>
              <a:ext uri="{FF2B5EF4-FFF2-40B4-BE49-F238E27FC236}">
                <a16:creationId xmlns:a16="http://schemas.microsoft.com/office/drawing/2014/main" id="{2C22299C-508D-224E-9B02-0E9766785D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47777" y="1306746"/>
            <a:ext cx="2457628" cy="23203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Content Placeholder 9">
            <a:extLst>
              <a:ext uri="{FF2B5EF4-FFF2-40B4-BE49-F238E27FC236}">
                <a16:creationId xmlns:a16="http://schemas.microsoft.com/office/drawing/2014/main" id="{ED1CA319-9FD4-004C-8782-2102724B6EA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71270" y="1306746"/>
            <a:ext cx="2573130" cy="23203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CF42D7B0-D7CC-EA45-A4C9-D6317EF0238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94839" y="1306745"/>
            <a:ext cx="2573130" cy="23203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CB0E4309-FAEC-7246-B298-C78332DAE638}"/>
              </a:ext>
            </a:extLst>
          </p:cNvPr>
          <p:cNvSpPr txBox="1">
            <a:spLocks/>
          </p:cNvSpPr>
          <p:nvPr/>
        </p:nvSpPr>
        <p:spPr>
          <a:xfrm>
            <a:off x="3745277" y="3987611"/>
            <a:ext cx="2462628" cy="170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accent6"/>
                </a:solidFill>
              </a:rPr>
              <a:t>Alberto Teixeira</a:t>
            </a:r>
          </a:p>
          <a:p>
            <a:pPr marL="0" indent="0" algn="ctr">
              <a:buNone/>
            </a:pPr>
            <a:r>
              <a:rPr lang="en-US" sz="1800" dirty="0">
                <a:solidFill>
                  <a:schemeClr val="accent4"/>
                </a:solidFill>
              </a:rPr>
              <a:t>APT Employee of the Year</a:t>
            </a:r>
          </a:p>
          <a:p>
            <a:pPr marL="0" indent="0" algn="ctr">
              <a:buNone/>
            </a:pPr>
            <a:r>
              <a:rPr lang="en-US" sz="1800" dirty="0">
                <a:solidFill>
                  <a:schemeClr val="accent4"/>
                </a:solidFill>
              </a:rPr>
              <a:t>Business, Public Services and Social Sciences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1B248E90-1498-F94D-A1EB-4FBCBD15E330}"/>
              </a:ext>
            </a:extLst>
          </p:cNvPr>
          <p:cNvSpPr txBox="1">
            <a:spLocks/>
          </p:cNvSpPr>
          <p:nvPr/>
        </p:nvSpPr>
        <p:spPr>
          <a:xfrm>
            <a:off x="6526521" y="3987611"/>
            <a:ext cx="2462628" cy="170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accent6"/>
                </a:solidFill>
              </a:rPr>
              <a:t>Keith Williams</a:t>
            </a:r>
          </a:p>
          <a:p>
            <a:pPr marL="0" indent="0" algn="ctr">
              <a:buNone/>
            </a:pPr>
            <a:r>
              <a:rPr lang="en-US" sz="1700" dirty="0">
                <a:solidFill>
                  <a:schemeClr val="accent4"/>
                </a:solidFill>
              </a:rPr>
              <a:t>Adjunct Instructor</a:t>
            </a:r>
            <a:br>
              <a:rPr lang="en-US" sz="1700" dirty="0">
                <a:solidFill>
                  <a:schemeClr val="accent4"/>
                </a:solidFill>
              </a:rPr>
            </a:br>
            <a:r>
              <a:rPr lang="en-US" sz="1700" dirty="0">
                <a:solidFill>
                  <a:schemeClr val="accent4"/>
                </a:solidFill>
              </a:rPr>
              <a:t>of the Year</a:t>
            </a:r>
          </a:p>
          <a:p>
            <a:pPr marL="0" indent="0" algn="ctr">
              <a:buNone/>
            </a:pPr>
            <a:r>
              <a:rPr lang="en-US" sz="1700" dirty="0">
                <a:solidFill>
                  <a:schemeClr val="accent4"/>
                </a:solidFill>
              </a:rPr>
              <a:t>Fire Science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A6359FE6-3EFC-5E48-AD7B-18C93EF5D207}"/>
              </a:ext>
            </a:extLst>
          </p:cNvPr>
          <p:cNvSpPr txBox="1">
            <a:spLocks/>
          </p:cNvSpPr>
          <p:nvPr/>
        </p:nvSpPr>
        <p:spPr>
          <a:xfrm>
            <a:off x="9350090" y="3987611"/>
            <a:ext cx="2462628" cy="170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accent6"/>
                </a:solidFill>
              </a:rPr>
              <a:t>Ann-Marie Manning</a:t>
            </a:r>
          </a:p>
          <a:p>
            <a:pPr marL="0" indent="0" algn="ctr">
              <a:buNone/>
            </a:pPr>
            <a:r>
              <a:rPr lang="en-US" sz="1700" dirty="0">
                <a:solidFill>
                  <a:schemeClr val="accent4"/>
                </a:solidFill>
              </a:rPr>
              <a:t>Faculty of the Year</a:t>
            </a:r>
          </a:p>
          <a:p>
            <a:pPr marL="0" indent="0" algn="ctr">
              <a:buNone/>
            </a:pPr>
            <a:r>
              <a:rPr lang="en-US" sz="1700" dirty="0">
                <a:solidFill>
                  <a:schemeClr val="accent4"/>
                </a:solidFill>
              </a:rPr>
              <a:t>Social Work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C0865981-A013-334A-8D88-C3C4C38C716E}"/>
              </a:ext>
            </a:extLst>
          </p:cNvPr>
          <p:cNvSpPr txBox="1">
            <a:spLocks/>
          </p:cNvSpPr>
          <p:nvPr/>
        </p:nvSpPr>
        <p:spPr>
          <a:xfrm>
            <a:off x="991518" y="3987611"/>
            <a:ext cx="2462628" cy="1707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chemeClr val="accent6"/>
                </a:solidFill>
              </a:rPr>
              <a:t>Cynthia </a:t>
            </a:r>
            <a:r>
              <a:rPr lang="en-US" b="1" dirty="0" err="1">
                <a:solidFill>
                  <a:schemeClr val="accent6"/>
                </a:solidFill>
              </a:rPr>
              <a:t>Theard</a:t>
            </a:r>
            <a:endParaRPr lang="en-US" b="1" dirty="0">
              <a:solidFill>
                <a:schemeClr val="accent6"/>
              </a:solidFill>
            </a:endParaRPr>
          </a:p>
          <a:p>
            <a:pPr marL="0" indent="0" algn="ctr">
              <a:buNone/>
            </a:pPr>
            <a:r>
              <a:rPr lang="en-US" sz="2000" dirty="0">
                <a:solidFill>
                  <a:schemeClr val="accent4"/>
                </a:solidFill>
              </a:rPr>
              <a:t>Classified Employee of the Year</a:t>
            </a:r>
          </a:p>
          <a:p>
            <a:pPr marL="0" indent="0" algn="ctr">
              <a:buNone/>
            </a:pPr>
            <a:r>
              <a:rPr lang="en-US" sz="2000" dirty="0">
                <a:solidFill>
                  <a:schemeClr val="accent4"/>
                </a:solidFill>
              </a:rPr>
              <a:t>Student Services Specialist II</a:t>
            </a:r>
          </a:p>
          <a:p>
            <a:pPr marL="0" indent="0" algn="ctr">
              <a:buNone/>
            </a:pPr>
            <a:r>
              <a:rPr lang="en-US" sz="2000" dirty="0">
                <a:solidFill>
                  <a:schemeClr val="accent4"/>
                </a:solidFill>
              </a:rPr>
              <a:t>Financial Aid Dept.</a:t>
            </a:r>
          </a:p>
        </p:txBody>
      </p:sp>
    </p:spTree>
    <p:extLst>
      <p:ext uri="{BB962C8B-B14F-4D97-AF65-F5344CB8AC3E}">
        <p14:creationId xmlns:p14="http://schemas.microsoft.com/office/powerpoint/2010/main" val="24715101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9D08C-3BE9-DB48-A39E-DE76FF213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59902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076564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F04E7-D01D-AC4F-A90C-10539F2AA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019" y="247939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Retention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78D7913-A600-914B-82A5-B330D315FD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53941397"/>
              </p:ext>
            </p:extLst>
          </p:nvPr>
        </p:nvGraphicFramePr>
        <p:xfrm>
          <a:off x="906019" y="1274514"/>
          <a:ext cx="10961726" cy="4897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CB998864-915A-384D-98DE-1FB3D2A46A18}"/>
              </a:ext>
            </a:extLst>
          </p:cNvPr>
          <p:cNvSpPr txBox="1"/>
          <p:nvPr/>
        </p:nvSpPr>
        <p:spPr>
          <a:xfrm>
            <a:off x="1005772" y="6177604"/>
            <a:ext cx="109592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4"/>
                </a:solidFill>
              </a:rPr>
              <a:t>From the lowest in the system to the highest.</a:t>
            </a:r>
          </a:p>
        </p:txBody>
      </p:sp>
    </p:spTree>
    <p:extLst>
      <p:ext uri="{BB962C8B-B14F-4D97-AF65-F5344CB8AC3E}">
        <p14:creationId xmlns:p14="http://schemas.microsoft.com/office/powerpoint/2010/main" val="2276893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4EC8E-A35F-CF40-BFC4-4D4CD4178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203" y="-77796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Graduation Numbers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F47E20C-396F-9841-83AD-2BF57E75C0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03889219"/>
              </p:ext>
            </p:extLst>
          </p:nvPr>
        </p:nvGraphicFramePr>
        <p:xfrm>
          <a:off x="1076130" y="1449728"/>
          <a:ext cx="10742976" cy="540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1B4FF86-35A3-CE43-A81E-156810114979}"/>
              </a:ext>
            </a:extLst>
          </p:cNvPr>
          <p:cNvSpPr txBox="1"/>
          <p:nvPr/>
        </p:nvSpPr>
        <p:spPr>
          <a:xfrm>
            <a:off x="971203" y="825528"/>
            <a:ext cx="104158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808284"/>
                </a:solidFill>
              </a:rPr>
              <a:t>Our 5</a:t>
            </a:r>
            <a:r>
              <a:rPr lang="en-US" sz="2800" baseline="30000" dirty="0">
                <a:solidFill>
                  <a:srgbClr val="808284"/>
                </a:solidFill>
              </a:rPr>
              <a:t>th</a:t>
            </a:r>
            <a:r>
              <a:rPr lang="en-US" sz="2800" dirty="0">
                <a:solidFill>
                  <a:srgbClr val="808284"/>
                </a:solidFill>
              </a:rPr>
              <a:t> record year in the last 6 years</a:t>
            </a:r>
          </a:p>
        </p:txBody>
      </p:sp>
    </p:spTree>
    <p:extLst>
      <p:ext uri="{BB962C8B-B14F-4D97-AF65-F5344CB8AC3E}">
        <p14:creationId xmlns:p14="http://schemas.microsoft.com/office/powerpoint/2010/main" val="2590406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4EC8E-A35F-CF40-BFC4-4D4CD4178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298" y="21717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Dream Big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B4FF86-35A3-CE43-A81E-156810114979}"/>
              </a:ext>
            </a:extLst>
          </p:cNvPr>
          <p:cNvSpPr txBox="1"/>
          <p:nvPr/>
        </p:nvSpPr>
        <p:spPr>
          <a:xfrm>
            <a:off x="5238406" y="3052517"/>
            <a:ext cx="60067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808284"/>
                </a:solidFill>
              </a:rPr>
              <a:t>PPCC is pursuing a role as a national leader in student success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17BA0A-2456-A547-BC07-4B7879FAFE8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119" y="1291436"/>
            <a:ext cx="3620251" cy="54303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53426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14376-8037-E74C-988B-62357A185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859" y="169806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Enrollment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BCF5DFC-B6A6-7D4C-BB3D-A6E009AA7D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643377"/>
              </p:ext>
            </p:extLst>
          </p:nvPr>
        </p:nvGraphicFramePr>
        <p:xfrm>
          <a:off x="1078522" y="1407420"/>
          <a:ext cx="10675815" cy="27293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5163">
                  <a:extLst>
                    <a:ext uri="{9D8B030D-6E8A-4147-A177-3AD203B41FA5}">
                      <a16:colId xmlns:a16="http://schemas.microsoft.com/office/drawing/2014/main" val="2854282738"/>
                    </a:ext>
                  </a:extLst>
                </a:gridCol>
                <a:gridCol w="2135163">
                  <a:extLst>
                    <a:ext uri="{9D8B030D-6E8A-4147-A177-3AD203B41FA5}">
                      <a16:colId xmlns:a16="http://schemas.microsoft.com/office/drawing/2014/main" val="886233438"/>
                    </a:ext>
                  </a:extLst>
                </a:gridCol>
                <a:gridCol w="2135163">
                  <a:extLst>
                    <a:ext uri="{9D8B030D-6E8A-4147-A177-3AD203B41FA5}">
                      <a16:colId xmlns:a16="http://schemas.microsoft.com/office/drawing/2014/main" val="1202417238"/>
                    </a:ext>
                  </a:extLst>
                </a:gridCol>
                <a:gridCol w="2135163">
                  <a:extLst>
                    <a:ext uri="{9D8B030D-6E8A-4147-A177-3AD203B41FA5}">
                      <a16:colId xmlns:a16="http://schemas.microsoft.com/office/drawing/2014/main" val="1118253501"/>
                    </a:ext>
                  </a:extLst>
                </a:gridCol>
                <a:gridCol w="2135163">
                  <a:extLst>
                    <a:ext uri="{9D8B030D-6E8A-4147-A177-3AD203B41FA5}">
                      <a16:colId xmlns:a16="http://schemas.microsoft.com/office/drawing/2014/main" val="81454131"/>
                    </a:ext>
                  </a:extLst>
                </a:gridCol>
              </a:tblGrid>
              <a:tr h="68232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Semester FTE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Summer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Fall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Spring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54729081"/>
                  </a:ext>
                </a:extLst>
              </a:tr>
              <a:tr h="68232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AY 17/18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2134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8167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8104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18,405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8631541"/>
                  </a:ext>
                </a:extLst>
              </a:tr>
              <a:tr h="68232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AY 18/19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2220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8164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7843 (as of Jan. 8)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18,227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96561550"/>
                  </a:ext>
                </a:extLst>
              </a:tr>
              <a:tr h="68232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% Change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+4%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-3%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2"/>
                          </a:solidFill>
                        </a:rPr>
                        <a:t>-1%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945030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4256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9D08C-3BE9-DB48-A39E-DE76FF213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130" y="222154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Capital Projects | PPCC Health Education Center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00D5A4-B967-604D-A7BA-E35F20F533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7356" y="1547717"/>
            <a:ext cx="5996558" cy="4716896"/>
          </a:xfrm>
        </p:spPr>
        <p:txBody>
          <a:bodyPr numCol="1">
            <a:no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4"/>
                </a:solidFill>
              </a:rPr>
              <a:t>This $10 million investment (for the building and the renovation) will house:</a:t>
            </a:r>
          </a:p>
          <a:p>
            <a:r>
              <a:rPr lang="en-US" dirty="0">
                <a:solidFill>
                  <a:schemeClr val="accent4"/>
                </a:solidFill>
              </a:rPr>
              <a:t>The region's first Interdisciplinary Simulation Lab.</a:t>
            </a:r>
          </a:p>
          <a:p>
            <a:r>
              <a:rPr lang="en-US" dirty="0">
                <a:solidFill>
                  <a:schemeClr val="accent4"/>
                </a:solidFill>
              </a:rPr>
              <a:t>Phase I: Moving Nursing, Pharm Tech and Surgical Tech</a:t>
            </a:r>
          </a:p>
          <a:p>
            <a:r>
              <a:rPr lang="en-US" dirty="0">
                <a:solidFill>
                  <a:schemeClr val="accent4"/>
                </a:solidFill>
              </a:rPr>
              <a:t>Phase II: Moving EMS, Dental Assisting and Medical Assisting</a:t>
            </a:r>
          </a:p>
          <a:p>
            <a:r>
              <a:rPr lang="en-US" dirty="0">
                <a:solidFill>
                  <a:schemeClr val="accent4"/>
                </a:solidFill>
              </a:rPr>
              <a:t>Nursing Assistant will remain at both Rampart and Centennial campuses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327C47-99C8-034B-87F6-26050F347B8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622" y="1344645"/>
            <a:ext cx="3956521" cy="52781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74994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9D08C-3BE9-DB48-A39E-DE76FF213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130" y="222154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Capital Projects | Studio West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8BF49CE-55A9-874F-9292-7299B4B2AB06}"/>
              </a:ext>
            </a:extLst>
          </p:cNvPr>
          <p:cNvSpPr txBox="1">
            <a:spLocks/>
          </p:cNvSpPr>
          <p:nvPr/>
        </p:nvSpPr>
        <p:spPr>
          <a:xfrm>
            <a:off x="1089594" y="1547717"/>
            <a:ext cx="3579683" cy="407745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4"/>
                </a:solidFill>
              </a:rPr>
              <a:t>Black Box Theatre</a:t>
            </a:r>
          </a:p>
          <a:p>
            <a:r>
              <a:rPr lang="en-US" dirty="0">
                <a:solidFill>
                  <a:schemeClr val="accent4"/>
                </a:solidFill>
              </a:rPr>
              <a:t>Dance Studio/Performance Space</a:t>
            </a:r>
          </a:p>
          <a:p>
            <a:r>
              <a:rPr lang="en-US" dirty="0">
                <a:solidFill>
                  <a:schemeClr val="accent4"/>
                </a:solidFill>
              </a:rPr>
              <a:t>Expanded Gallery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3A8AE7-97F1-A548-A2EF-F4B4F10C2F9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25054" y="1547717"/>
            <a:ext cx="6603877" cy="45149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320186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A42F2C"/>
      </a:dk1>
      <a:lt1>
        <a:srgbClr val="FEFFFF"/>
      </a:lt1>
      <a:dk2>
        <a:srgbClr val="FEFFFF"/>
      </a:dk2>
      <a:lt2>
        <a:srgbClr val="334F5A"/>
      </a:lt2>
      <a:accent1>
        <a:srgbClr val="CE853D"/>
      </a:accent1>
      <a:accent2>
        <a:srgbClr val="CF6236"/>
      </a:accent2>
      <a:accent3>
        <a:srgbClr val="ECB644"/>
      </a:accent3>
      <a:accent4>
        <a:srgbClr val="6C6D63"/>
      </a:accent4>
      <a:accent5>
        <a:srgbClr val="534F48"/>
      </a:accent5>
      <a:accent6>
        <a:srgbClr val="858D57"/>
      </a:accent6>
      <a:hlink>
        <a:srgbClr val="A0A66C"/>
      </a:hlink>
      <a:folHlink>
        <a:srgbClr val="A7A8A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1553</TotalTime>
  <Words>789</Words>
  <Application>Microsoft Macintosh PowerPoint</Application>
  <PresentationFormat>Widescreen</PresentationFormat>
  <Paragraphs>178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2017/18 Focus Goal 1</vt:lpstr>
      <vt:lpstr>Retention</vt:lpstr>
      <vt:lpstr>Graduation Numbers</vt:lpstr>
      <vt:lpstr>Dream Big</vt:lpstr>
      <vt:lpstr>Enrollment</vt:lpstr>
      <vt:lpstr>Capital Projects | PPCC Health Education Center</vt:lpstr>
      <vt:lpstr>Capital Projects | Studio West</vt:lpstr>
      <vt:lpstr>PowerPoint Presentation</vt:lpstr>
      <vt:lpstr>Capital Projects | Upcoming</vt:lpstr>
      <vt:lpstr>Foundation | 50th Anniversary Golden Gala</vt:lpstr>
      <vt:lpstr>PowerPoint Presentation</vt:lpstr>
      <vt:lpstr>Foundation</vt:lpstr>
      <vt:lpstr>Campus Climate Survey</vt:lpstr>
      <vt:lpstr>Campus Climate Survey</vt:lpstr>
      <vt:lpstr>Campus Climate Survey</vt:lpstr>
      <vt:lpstr>Diversity, Equity and Inclusion</vt:lpstr>
      <vt:lpstr>Diversity, Equity and Inclusion</vt:lpstr>
      <vt:lpstr>Diversity, Equity and Inclusion</vt:lpstr>
      <vt:lpstr>Diversity, Equity and Inclusion</vt:lpstr>
      <vt:lpstr>Food Insecurity | PPCC Cares: New Community Table</vt:lpstr>
      <vt:lpstr>Food Insecurity | PPCC Cares: Mobile Food Market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Focus Goals 2018-2019</vt:lpstr>
      <vt:lpstr>HLC Assurance Review</vt:lpstr>
      <vt:lpstr>PowerPoint Presentation</vt:lpstr>
      <vt:lpstr>Kudos</vt:lpstr>
      <vt:lpstr>Student Success Stories</vt:lpstr>
      <vt:lpstr>Kudos</vt:lpstr>
      <vt:lpstr>Questions?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Dolan, Noel</dc:creator>
  <cp:lastModifiedBy>Radcliffe, Matt</cp:lastModifiedBy>
  <cp:revision>26</cp:revision>
  <cp:lastPrinted>2018-08-17T21:35:02Z</cp:lastPrinted>
  <dcterms:created xsi:type="dcterms:W3CDTF">2018-08-15T20:27:19Z</dcterms:created>
  <dcterms:modified xsi:type="dcterms:W3CDTF">2019-03-20T16:21:53Z</dcterms:modified>
</cp:coreProperties>
</file>