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3"/>
  </p:notesMasterIdLst>
  <p:sldIdLst>
    <p:sldId id="274" r:id="rId5"/>
    <p:sldId id="257" r:id="rId6"/>
    <p:sldId id="321" r:id="rId7"/>
    <p:sldId id="322" r:id="rId8"/>
    <p:sldId id="278" r:id="rId9"/>
    <p:sldId id="337" r:id="rId10"/>
    <p:sldId id="323" r:id="rId11"/>
    <p:sldId id="353" r:id="rId12"/>
    <p:sldId id="338" r:id="rId13"/>
    <p:sldId id="352" r:id="rId14"/>
    <p:sldId id="339" r:id="rId15"/>
    <p:sldId id="340" r:id="rId16"/>
    <p:sldId id="326" r:id="rId17"/>
    <p:sldId id="264" r:id="rId18"/>
    <p:sldId id="341" r:id="rId19"/>
    <p:sldId id="319" r:id="rId20"/>
    <p:sldId id="290" r:id="rId21"/>
    <p:sldId id="281" r:id="rId22"/>
    <p:sldId id="315" r:id="rId23"/>
    <p:sldId id="342" r:id="rId24"/>
    <p:sldId id="343" r:id="rId25"/>
    <p:sldId id="307" r:id="rId26"/>
    <p:sldId id="344" r:id="rId27"/>
    <p:sldId id="350" r:id="rId28"/>
    <p:sldId id="261" r:id="rId29"/>
    <p:sldId id="348" r:id="rId30"/>
    <p:sldId id="314" r:id="rId31"/>
    <p:sldId id="283" r:id="rId32"/>
    <p:sldId id="345" r:id="rId33"/>
    <p:sldId id="346" r:id="rId34"/>
    <p:sldId id="313" r:id="rId35"/>
    <p:sldId id="329" r:id="rId36"/>
    <p:sldId id="351" r:id="rId37"/>
    <p:sldId id="347" r:id="rId38"/>
    <p:sldId id="318" r:id="rId39"/>
    <p:sldId id="330" r:id="rId40"/>
    <p:sldId id="349" r:id="rId41"/>
    <p:sldId id="299"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3"/>
    <a:srgbClr val="669B40"/>
    <a:srgbClr val="27405A"/>
    <a:srgbClr val="F7B418"/>
    <a:srgbClr val="CCDD59"/>
    <a:srgbClr val="D4731B"/>
    <a:srgbClr val="FECD12"/>
    <a:srgbClr val="4C4C4E"/>
    <a:srgbClr val="FEA8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5" autoAdjust="0"/>
    <p:restoredTop sz="94613" autoAdjust="0"/>
  </p:normalViewPr>
  <p:slideViewPr>
    <p:cSldViewPr snapToGrid="0" snapToObjects="1">
      <p:cViewPr varScale="1">
        <p:scale>
          <a:sx n="142" d="100"/>
          <a:sy n="142" d="100"/>
        </p:scale>
        <p:origin x="978"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4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an, Noel" userId="1a33f735-b791-441b-92ec-b13f14077b8b" providerId="ADAL" clId="{95D7355B-AF12-EC43-B3AF-9F76D5BE9001}"/>
    <pc:docChg chg="undo custSel addSld delSld modSld sldOrd">
      <pc:chgData name="Dolan, Noel" userId="1a33f735-b791-441b-92ec-b13f14077b8b" providerId="ADAL" clId="{95D7355B-AF12-EC43-B3AF-9F76D5BE9001}" dt="2021-08-23T14:06:19.571" v="401" actId="207"/>
      <pc:docMkLst>
        <pc:docMk/>
      </pc:docMkLst>
      <pc:sldChg chg="modSp mod">
        <pc:chgData name="Dolan, Noel" userId="1a33f735-b791-441b-92ec-b13f14077b8b" providerId="ADAL" clId="{95D7355B-AF12-EC43-B3AF-9F76D5BE9001}" dt="2021-08-20T14:36:16.288" v="14" actId="18654"/>
        <pc:sldMkLst>
          <pc:docMk/>
          <pc:sldMk cId="4290070731" sldId="278"/>
        </pc:sldMkLst>
        <pc:spChg chg="mod">
          <ac:chgData name="Dolan, Noel" userId="1a33f735-b791-441b-92ec-b13f14077b8b" providerId="ADAL" clId="{95D7355B-AF12-EC43-B3AF-9F76D5BE9001}" dt="2021-08-20T14:36:16.288" v="14" actId="18654"/>
          <ac:spMkLst>
            <pc:docMk/>
            <pc:sldMk cId="4290070731" sldId="278"/>
            <ac:spMk id="23" creationId="{2110102F-2171-D04D-901F-AFA0031721DF}"/>
          </ac:spMkLst>
        </pc:spChg>
      </pc:sldChg>
      <pc:sldChg chg="delSp modSp mod">
        <pc:chgData name="Dolan, Noel" userId="1a33f735-b791-441b-92ec-b13f14077b8b" providerId="ADAL" clId="{95D7355B-AF12-EC43-B3AF-9F76D5BE9001}" dt="2021-08-20T16:01:35.329" v="275" actId="2711"/>
        <pc:sldMkLst>
          <pc:docMk/>
          <pc:sldMk cId="3217044698" sldId="281"/>
        </pc:sldMkLst>
        <pc:spChg chg="del mod">
          <ac:chgData name="Dolan, Noel" userId="1a33f735-b791-441b-92ec-b13f14077b8b" providerId="ADAL" clId="{95D7355B-AF12-EC43-B3AF-9F76D5BE9001}" dt="2021-08-20T15:59:43.630" v="272" actId="478"/>
          <ac:spMkLst>
            <pc:docMk/>
            <pc:sldMk cId="3217044698" sldId="281"/>
            <ac:spMk id="2" creationId="{8D806A34-9CCC-6449-9C32-DC8253A3254B}"/>
          </ac:spMkLst>
        </pc:spChg>
        <pc:graphicFrameChg chg="modGraphic">
          <ac:chgData name="Dolan, Noel" userId="1a33f735-b791-441b-92ec-b13f14077b8b" providerId="ADAL" clId="{95D7355B-AF12-EC43-B3AF-9F76D5BE9001}" dt="2021-08-20T16:01:35.329" v="275" actId="2711"/>
          <ac:graphicFrameMkLst>
            <pc:docMk/>
            <pc:sldMk cId="3217044698" sldId="281"/>
            <ac:graphicFrameMk id="15" creationId="{4FAAD50A-34B4-694E-AAA1-4619D48F946B}"/>
          </ac:graphicFrameMkLst>
        </pc:graphicFrameChg>
      </pc:sldChg>
      <pc:sldChg chg="modSp mod">
        <pc:chgData name="Dolan, Noel" userId="1a33f735-b791-441b-92ec-b13f14077b8b" providerId="ADAL" clId="{95D7355B-AF12-EC43-B3AF-9F76D5BE9001}" dt="2021-08-20T15:43:37.529" v="228" actId="20577"/>
        <pc:sldMkLst>
          <pc:docMk/>
          <pc:sldMk cId="1454102532" sldId="290"/>
        </pc:sldMkLst>
        <pc:spChg chg="mod">
          <ac:chgData name="Dolan, Noel" userId="1a33f735-b791-441b-92ec-b13f14077b8b" providerId="ADAL" clId="{95D7355B-AF12-EC43-B3AF-9F76D5BE9001}" dt="2021-08-20T15:43:37.529" v="228" actId="20577"/>
          <ac:spMkLst>
            <pc:docMk/>
            <pc:sldMk cId="1454102532" sldId="290"/>
            <ac:spMk id="25" creationId="{22259F69-A14E-2C46-9F51-7B70D773C1FA}"/>
          </ac:spMkLst>
        </pc:spChg>
      </pc:sldChg>
      <pc:sldChg chg="del">
        <pc:chgData name="Dolan, Noel" userId="1a33f735-b791-441b-92ec-b13f14077b8b" providerId="ADAL" clId="{95D7355B-AF12-EC43-B3AF-9F76D5BE9001}" dt="2021-08-20T15:48:17.427" v="231" actId="2696"/>
        <pc:sldMkLst>
          <pc:docMk/>
          <pc:sldMk cId="4113654664" sldId="317"/>
        </pc:sldMkLst>
      </pc:sldChg>
      <pc:sldChg chg="modSp mod">
        <pc:chgData name="Dolan, Noel" userId="1a33f735-b791-441b-92ec-b13f14077b8b" providerId="ADAL" clId="{95D7355B-AF12-EC43-B3AF-9F76D5BE9001}" dt="2021-08-20T15:37:29.343" v="183" actId="20577"/>
        <pc:sldMkLst>
          <pc:docMk/>
          <pc:sldMk cId="1242437270" sldId="319"/>
        </pc:sldMkLst>
        <pc:spChg chg="mod">
          <ac:chgData name="Dolan, Noel" userId="1a33f735-b791-441b-92ec-b13f14077b8b" providerId="ADAL" clId="{95D7355B-AF12-EC43-B3AF-9F76D5BE9001}" dt="2021-08-20T15:37:29.343" v="183" actId="20577"/>
          <ac:spMkLst>
            <pc:docMk/>
            <pc:sldMk cId="1242437270" sldId="319"/>
            <ac:spMk id="7" creationId="{96CECD79-34CD-3444-A687-63021BF0F197}"/>
          </ac:spMkLst>
        </pc:spChg>
      </pc:sldChg>
      <pc:sldChg chg="ord">
        <pc:chgData name="Dolan, Noel" userId="1a33f735-b791-441b-92ec-b13f14077b8b" providerId="ADAL" clId="{95D7355B-AF12-EC43-B3AF-9F76D5BE9001}" dt="2021-08-23T14:05:13.071" v="383" actId="20578"/>
        <pc:sldMkLst>
          <pc:docMk/>
          <pc:sldMk cId="1112467933" sldId="323"/>
        </pc:sldMkLst>
      </pc:sldChg>
      <pc:sldChg chg="del">
        <pc:chgData name="Dolan, Noel" userId="1a33f735-b791-441b-92ec-b13f14077b8b" providerId="ADAL" clId="{95D7355B-AF12-EC43-B3AF-9F76D5BE9001}" dt="2021-08-20T15:51:14.368" v="234" actId="2696"/>
        <pc:sldMkLst>
          <pc:docMk/>
          <pc:sldMk cId="1016504527" sldId="334"/>
        </pc:sldMkLst>
      </pc:sldChg>
      <pc:sldChg chg="del">
        <pc:chgData name="Dolan, Noel" userId="1a33f735-b791-441b-92ec-b13f14077b8b" providerId="ADAL" clId="{95D7355B-AF12-EC43-B3AF-9F76D5BE9001}" dt="2021-08-20T15:51:14.368" v="234" actId="2696"/>
        <pc:sldMkLst>
          <pc:docMk/>
          <pc:sldMk cId="506119158" sldId="335"/>
        </pc:sldMkLst>
      </pc:sldChg>
      <pc:sldChg chg="del">
        <pc:chgData name="Dolan, Noel" userId="1a33f735-b791-441b-92ec-b13f14077b8b" providerId="ADAL" clId="{95D7355B-AF12-EC43-B3AF-9F76D5BE9001}" dt="2021-08-20T15:51:14.368" v="234" actId="2696"/>
        <pc:sldMkLst>
          <pc:docMk/>
          <pc:sldMk cId="2138030611" sldId="336"/>
        </pc:sldMkLst>
      </pc:sldChg>
      <pc:sldChg chg="modSp mod">
        <pc:chgData name="Dolan, Noel" userId="1a33f735-b791-441b-92ec-b13f14077b8b" providerId="ADAL" clId="{95D7355B-AF12-EC43-B3AF-9F76D5BE9001}" dt="2021-08-23T14:06:19.571" v="401" actId="207"/>
        <pc:sldMkLst>
          <pc:docMk/>
          <pc:sldMk cId="4269122200" sldId="337"/>
        </pc:sldMkLst>
        <pc:spChg chg="mod">
          <ac:chgData name="Dolan, Noel" userId="1a33f735-b791-441b-92ec-b13f14077b8b" providerId="ADAL" clId="{95D7355B-AF12-EC43-B3AF-9F76D5BE9001}" dt="2021-08-23T14:06:19.571" v="401" actId="207"/>
          <ac:spMkLst>
            <pc:docMk/>
            <pc:sldMk cId="4269122200" sldId="337"/>
            <ac:spMk id="6" creationId="{4CFE0D7F-713B-934C-A0FC-F65F8E938C7B}"/>
          </ac:spMkLst>
        </pc:spChg>
        <pc:spChg chg="mod">
          <ac:chgData name="Dolan, Noel" userId="1a33f735-b791-441b-92ec-b13f14077b8b" providerId="ADAL" clId="{95D7355B-AF12-EC43-B3AF-9F76D5BE9001}" dt="2021-08-23T14:05:05.270" v="382" actId="207"/>
          <ac:spMkLst>
            <pc:docMk/>
            <pc:sldMk cId="4269122200" sldId="337"/>
            <ac:spMk id="8" creationId="{00000000-0000-0000-0000-000000000000}"/>
          </ac:spMkLst>
        </pc:spChg>
        <pc:picChg chg="mod">
          <ac:chgData name="Dolan, Noel" userId="1a33f735-b791-441b-92ec-b13f14077b8b" providerId="ADAL" clId="{95D7355B-AF12-EC43-B3AF-9F76D5BE9001}" dt="2021-08-20T15:29:54.831" v="42" actId="18654"/>
          <ac:picMkLst>
            <pc:docMk/>
            <pc:sldMk cId="4269122200" sldId="337"/>
            <ac:picMk id="4" creationId="{4FE65C49-7328-6B42-831C-BD5A3BC6DFE2}"/>
          </ac:picMkLst>
        </pc:picChg>
      </pc:sldChg>
      <pc:sldChg chg="modSp mod">
        <pc:chgData name="Dolan, Noel" userId="1a33f735-b791-441b-92ec-b13f14077b8b" providerId="ADAL" clId="{95D7355B-AF12-EC43-B3AF-9F76D5BE9001}" dt="2021-08-20T16:02:33.308" v="276" actId="1076"/>
        <pc:sldMkLst>
          <pc:docMk/>
          <pc:sldMk cId="2163712249" sldId="339"/>
        </pc:sldMkLst>
        <pc:spChg chg="mod">
          <ac:chgData name="Dolan, Noel" userId="1a33f735-b791-441b-92ec-b13f14077b8b" providerId="ADAL" clId="{95D7355B-AF12-EC43-B3AF-9F76D5BE9001}" dt="2021-08-20T16:02:33.308" v="276" actId="1076"/>
          <ac:spMkLst>
            <pc:docMk/>
            <pc:sldMk cId="2163712249" sldId="339"/>
            <ac:spMk id="4" creationId="{A1A74EEA-1F6E-C048-80A6-EAA249084698}"/>
          </ac:spMkLst>
        </pc:spChg>
        <pc:spChg chg="mod">
          <ac:chgData name="Dolan, Noel" userId="1a33f735-b791-441b-92ec-b13f14077b8b" providerId="ADAL" clId="{95D7355B-AF12-EC43-B3AF-9F76D5BE9001}" dt="2021-08-20T16:02:33.308" v="276" actId="1076"/>
          <ac:spMkLst>
            <pc:docMk/>
            <pc:sldMk cId="2163712249" sldId="339"/>
            <ac:spMk id="6" creationId="{2750E839-BF80-A947-B4DB-9D1EF54A136F}"/>
          </ac:spMkLst>
        </pc:spChg>
      </pc:sldChg>
      <pc:sldChg chg="modSp mod">
        <pc:chgData name="Dolan, Noel" userId="1a33f735-b791-441b-92ec-b13f14077b8b" providerId="ADAL" clId="{95D7355B-AF12-EC43-B3AF-9F76D5BE9001}" dt="2021-08-20T16:06:35.716" v="323" actId="1076"/>
        <pc:sldMkLst>
          <pc:docMk/>
          <pc:sldMk cId="2404615410" sldId="341"/>
        </pc:sldMkLst>
        <pc:spChg chg="mod">
          <ac:chgData name="Dolan, Noel" userId="1a33f735-b791-441b-92ec-b13f14077b8b" providerId="ADAL" clId="{95D7355B-AF12-EC43-B3AF-9F76D5BE9001}" dt="2021-08-20T15:33:47.809" v="68" actId="403"/>
          <ac:spMkLst>
            <pc:docMk/>
            <pc:sldMk cId="2404615410" sldId="341"/>
            <ac:spMk id="9" creationId="{00000000-0000-0000-0000-000000000000}"/>
          </ac:spMkLst>
        </pc:spChg>
        <pc:picChg chg="mod">
          <ac:chgData name="Dolan, Noel" userId="1a33f735-b791-441b-92ec-b13f14077b8b" providerId="ADAL" clId="{95D7355B-AF12-EC43-B3AF-9F76D5BE9001}" dt="2021-08-20T16:06:35.716" v="323" actId="1076"/>
          <ac:picMkLst>
            <pc:docMk/>
            <pc:sldMk cId="2404615410" sldId="341"/>
            <ac:picMk id="5" creationId="{BC4FEA25-ECF2-AD47-8131-B03C2EEEA8AC}"/>
          </ac:picMkLst>
        </pc:picChg>
      </pc:sldChg>
      <pc:sldChg chg="addSp delSp modSp mod">
        <pc:chgData name="Dolan, Noel" userId="1a33f735-b791-441b-92ec-b13f14077b8b" providerId="ADAL" clId="{95D7355B-AF12-EC43-B3AF-9F76D5BE9001}" dt="2021-08-20T16:21:13.664" v="344" actId="114"/>
        <pc:sldMkLst>
          <pc:docMk/>
          <pc:sldMk cId="2829017580" sldId="342"/>
        </pc:sldMkLst>
        <pc:spChg chg="add mod">
          <ac:chgData name="Dolan, Noel" userId="1a33f735-b791-441b-92ec-b13f14077b8b" providerId="ADAL" clId="{95D7355B-AF12-EC43-B3AF-9F76D5BE9001}" dt="2021-08-20T16:19:41.960" v="339" actId="1076"/>
          <ac:spMkLst>
            <pc:docMk/>
            <pc:sldMk cId="2829017580" sldId="342"/>
            <ac:spMk id="10" creationId="{EED58967-7672-C346-AF86-690CCEC49980}"/>
          </ac:spMkLst>
        </pc:spChg>
        <pc:spChg chg="add mod">
          <ac:chgData name="Dolan, Noel" userId="1a33f735-b791-441b-92ec-b13f14077b8b" providerId="ADAL" clId="{95D7355B-AF12-EC43-B3AF-9F76D5BE9001}" dt="2021-08-20T16:19:41.960" v="339" actId="1076"/>
          <ac:spMkLst>
            <pc:docMk/>
            <pc:sldMk cId="2829017580" sldId="342"/>
            <ac:spMk id="11" creationId="{0D83F265-A4C9-3D4D-A406-E11FDAAF4999}"/>
          </ac:spMkLst>
        </pc:spChg>
        <pc:spChg chg="mod">
          <ac:chgData name="Dolan, Noel" userId="1a33f735-b791-441b-92ec-b13f14077b8b" providerId="ADAL" clId="{95D7355B-AF12-EC43-B3AF-9F76D5BE9001}" dt="2021-08-20T16:19:41.960" v="339" actId="1076"/>
          <ac:spMkLst>
            <pc:docMk/>
            <pc:sldMk cId="2829017580" sldId="342"/>
            <ac:spMk id="16" creationId="{437E31EA-7137-4F4B-B7C3-F286F85EB985}"/>
          </ac:spMkLst>
        </pc:spChg>
        <pc:spChg chg="mod">
          <ac:chgData name="Dolan, Noel" userId="1a33f735-b791-441b-92ec-b13f14077b8b" providerId="ADAL" clId="{95D7355B-AF12-EC43-B3AF-9F76D5BE9001}" dt="2021-08-20T16:19:48" v="340" actId="1076"/>
          <ac:spMkLst>
            <pc:docMk/>
            <pc:sldMk cId="2829017580" sldId="342"/>
            <ac:spMk id="17" creationId="{DC83193B-DFA7-E24A-B872-1D6CC2AAB590}"/>
          </ac:spMkLst>
        </pc:spChg>
        <pc:spChg chg="mod">
          <ac:chgData name="Dolan, Noel" userId="1a33f735-b791-441b-92ec-b13f14077b8b" providerId="ADAL" clId="{95D7355B-AF12-EC43-B3AF-9F76D5BE9001}" dt="2021-08-20T16:19:48" v="340" actId="1076"/>
          <ac:spMkLst>
            <pc:docMk/>
            <pc:sldMk cId="2829017580" sldId="342"/>
            <ac:spMk id="18" creationId="{8F82EFC3-60D2-B249-A0AE-601122890210}"/>
          </ac:spMkLst>
        </pc:spChg>
        <pc:spChg chg="add mod">
          <ac:chgData name="Dolan, Noel" userId="1a33f735-b791-441b-92ec-b13f14077b8b" providerId="ADAL" clId="{95D7355B-AF12-EC43-B3AF-9F76D5BE9001}" dt="2021-08-20T16:21:13.664" v="344" actId="114"/>
          <ac:spMkLst>
            <pc:docMk/>
            <pc:sldMk cId="2829017580" sldId="342"/>
            <ac:spMk id="20" creationId="{82B1AB84-29D5-0144-8C29-1F8EB3080E2B}"/>
          </ac:spMkLst>
        </pc:spChg>
        <pc:spChg chg="add mod">
          <ac:chgData name="Dolan, Noel" userId="1a33f735-b791-441b-92ec-b13f14077b8b" providerId="ADAL" clId="{95D7355B-AF12-EC43-B3AF-9F76D5BE9001}" dt="2021-08-20T16:19:41.960" v="339" actId="1076"/>
          <ac:spMkLst>
            <pc:docMk/>
            <pc:sldMk cId="2829017580" sldId="342"/>
            <ac:spMk id="21" creationId="{EF33A160-DF8A-1E44-BB22-537F431C4721}"/>
          </ac:spMkLst>
        </pc:spChg>
        <pc:spChg chg="add mod">
          <ac:chgData name="Dolan, Noel" userId="1a33f735-b791-441b-92ec-b13f14077b8b" providerId="ADAL" clId="{95D7355B-AF12-EC43-B3AF-9F76D5BE9001}" dt="2021-08-20T16:19:41.960" v="339" actId="1076"/>
          <ac:spMkLst>
            <pc:docMk/>
            <pc:sldMk cId="2829017580" sldId="342"/>
            <ac:spMk id="22" creationId="{4B39668C-2B47-B249-BB46-CD918AAB5728}"/>
          </ac:spMkLst>
        </pc:spChg>
        <pc:graphicFrameChg chg="del">
          <ac:chgData name="Dolan, Noel" userId="1a33f735-b791-441b-92ec-b13f14077b8b" providerId="ADAL" clId="{95D7355B-AF12-EC43-B3AF-9F76D5BE9001}" dt="2021-08-20T16:17:28.778" v="324" actId="478"/>
          <ac:graphicFrameMkLst>
            <pc:docMk/>
            <pc:sldMk cId="2829017580" sldId="342"/>
            <ac:graphicFrameMk id="19" creationId="{A252862A-2082-404E-B344-0BE56121832C}"/>
          </ac:graphicFrameMkLst>
        </pc:graphicFrameChg>
      </pc:sldChg>
      <pc:sldChg chg="modSp">
        <pc:chgData name="Dolan, Noel" userId="1a33f735-b791-441b-92ec-b13f14077b8b" providerId="ADAL" clId="{95D7355B-AF12-EC43-B3AF-9F76D5BE9001}" dt="2021-08-20T15:50:22.128" v="233" actId="20577"/>
        <pc:sldMkLst>
          <pc:docMk/>
          <pc:sldMk cId="3309753883" sldId="348"/>
        </pc:sldMkLst>
        <pc:spChg chg="mod">
          <ac:chgData name="Dolan, Noel" userId="1a33f735-b791-441b-92ec-b13f14077b8b" providerId="ADAL" clId="{95D7355B-AF12-EC43-B3AF-9F76D5BE9001}" dt="2021-08-20T15:50:22.128" v="233" actId="20577"/>
          <ac:spMkLst>
            <pc:docMk/>
            <pc:sldMk cId="3309753883" sldId="348"/>
            <ac:spMk id="2" creationId="{00000000-0000-0000-0000-000000000000}"/>
          </ac:spMkLst>
        </pc:spChg>
      </pc:sldChg>
      <pc:sldChg chg="addSp delSp modSp new mod ord modAnim">
        <pc:chgData name="Dolan, Noel" userId="1a33f735-b791-441b-92ec-b13f14077b8b" providerId="ADAL" clId="{95D7355B-AF12-EC43-B3AF-9F76D5BE9001}" dt="2021-08-23T14:05:53.572" v="400" actId="20577"/>
        <pc:sldMkLst>
          <pc:docMk/>
          <pc:sldMk cId="3392214585" sldId="352"/>
        </pc:sldMkLst>
        <pc:spChg chg="del">
          <ac:chgData name="Dolan, Noel" userId="1a33f735-b791-441b-92ec-b13f14077b8b" providerId="ADAL" clId="{95D7355B-AF12-EC43-B3AF-9F76D5BE9001}" dt="2021-08-20T16:03:15.568" v="277" actId="478"/>
          <ac:spMkLst>
            <pc:docMk/>
            <pc:sldMk cId="3392214585" sldId="352"/>
            <ac:spMk id="2" creationId="{4A3B9168-4041-0E4F-94E4-34DD8D172625}"/>
          </ac:spMkLst>
        </pc:spChg>
        <pc:spChg chg="mod">
          <ac:chgData name="Dolan, Noel" userId="1a33f735-b791-441b-92ec-b13f14077b8b" providerId="ADAL" clId="{95D7355B-AF12-EC43-B3AF-9F76D5BE9001}" dt="2021-08-20T16:05:37.544" v="320" actId="114"/>
          <ac:spMkLst>
            <pc:docMk/>
            <pc:sldMk cId="3392214585" sldId="352"/>
            <ac:spMk id="3" creationId="{EC2197A5-7560-EE49-B0EA-608D4573FCC8}"/>
          </ac:spMkLst>
        </pc:spChg>
        <pc:spChg chg="add mod">
          <ac:chgData name="Dolan, Noel" userId="1a33f735-b791-441b-92ec-b13f14077b8b" providerId="ADAL" clId="{95D7355B-AF12-EC43-B3AF-9F76D5BE9001}" dt="2021-08-20T16:05:50.443" v="322" actId="14100"/>
          <ac:spMkLst>
            <pc:docMk/>
            <pc:sldMk cId="3392214585" sldId="352"/>
            <ac:spMk id="4" creationId="{E519C272-76F3-AD4C-831F-FF7317A24B3A}"/>
          </ac:spMkLst>
        </pc:spChg>
        <pc:spChg chg="add mod">
          <ac:chgData name="Dolan, Noel" userId="1a33f735-b791-441b-92ec-b13f14077b8b" providerId="ADAL" clId="{95D7355B-AF12-EC43-B3AF-9F76D5BE9001}" dt="2021-08-23T14:05:53.572" v="400" actId="20577"/>
          <ac:spMkLst>
            <pc:docMk/>
            <pc:sldMk cId="3392214585" sldId="352"/>
            <ac:spMk id="5" creationId="{A4908D60-F1DD-BD46-AEB8-898D253F191D}"/>
          </ac:spMkLst>
        </pc:spChg>
      </pc:sldChg>
      <pc:sldChg chg="add">
        <pc:chgData name="Dolan, Noel" userId="1a33f735-b791-441b-92ec-b13f14077b8b" providerId="ADAL" clId="{95D7355B-AF12-EC43-B3AF-9F76D5BE9001}" dt="2021-08-23T14:04:38.618" v="345" actId="2890"/>
        <pc:sldMkLst>
          <pc:docMk/>
          <pc:sldMk cId="3519946390" sldId="35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8734630321749E-2"/>
          <c:y val="3.5747968153049862E-2"/>
          <c:w val="0.93187126536967824"/>
          <c:h val="0.86204902058135924"/>
        </c:manualLayout>
      </c:layout>
      <c:barChart>
        <c:barDir val="col"/>
        <c:grouping val="clustered"/>
        <c:varyColors val="0"/>
        <c:ser>
          <c:idx val="0"/>
          <c:order val="0"/>
          <c:tx>
            <c:strRef>
              <c:f>Sheet1!$B$1</c:f>
              <c:strCache>
                <c:ptCount val="1"/>
                <c:pt idx="0">
                  <c:v>2006</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0.00%</c:formatCode>
                <c:ptCount val="1"/>
                <c:pt idx="0">
                  <c:v>0.47599999999999998</c:v>
                </c:pt>
              </c:numCache>
            </c:numRef>
          </c:val>
          <c:extLst>
            <c:ext xmlns:c16="http://schemas.microsoft.com/office/drawing/2014/chart" uri="{C3380CC4-5D6E-409C-BE32-E72D297353CC}">
              <c16:uniqueId val="{00000000-0B1A-AB45-B1F8-0933298418CB}"/>
            </c:ext>
          </c:extLst>
        </c:ser>
        <c:ser>
          <c:idx val="1"/>
          <c:order val="1"/>
          <c:tx>
            <c:strRef>
              <c:f>Sheet1!$C$1</c:f>
              <c:strCache>
                <c:ptCount val="1"/>
                <c:pt idx="0">
                  <c:v>2007</c:v>
                </c:pt>
              </c:strCache>
            </c:strRef>
          </c:tx>
          <c:spPr>
            <a:solidFill>
              <a:srgbClr val="00808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c:v>
                </c:pt>
              </c:numCache>
            </c:numRef>
          </c:val>
          <c:extLst>
            <c:ext xmlns:c16="http://schemas.microsoft.com/office/drawing/2014/chart" uri="{C3380CC4-5D6E-409C-BE32-E72D297353CC}">
              <c16:uniqueId val="{00000001-0B1A-AB45-B1F8-0933298418CB}"/>
            </c:ext>
          </c:extLst>
        </c:ser>
        <c:ser>
          <c:idx val="2"/>
          <c:order val="2"/>
          <c:tx>
            <c:strRef>
              <c:f>Sheet1!$D$1</c:f>
              <c:strCache>
                <c:ptCount val="1"/>
                <c:pt idx="0">
                  <c:v>2008</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0.00%</c:formatCode>
                <c:ptCount val="1"/>
                <c:pt idx="0">
                  <c:v>0.495</c:v>
                </c:pt>
              </c:numCache>
            </c:numRef>
          </c:val>
          <c:extLst>
            <c:ext xmlns:c16="http://schemas.microsoft.com/office/drawing/2014/chart" uri="{C3380CC4-5D6E-409C-BE32-E72D297353CC}">
              <c16:uniqueId val="{00000002-0B1A-AB45-B1F8-0933298418CB}"/>
            </c:ext>
          </c:extLst>
        </c:ser>
        <c:ser>
          <c:idx val="3"/>
          <c:order val="3"/>
          <c:tx>
            <c:strRef>
              <c:f>Sheet1!$E$1</c:f>
              <c:strCache>
                <c:ptCount val="1"/>
                <c:pt idx="0">
                  <c:v>2009</c:v>
                </c:pt>
              </c:strCache>
            </c:strRef>
          </c:tx>
          <c:spPr>
            <a:solidFill>
              <a:srgbClr val="4C4C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0.00%</c:formatCode>
                <c:ptCount val="1"/>
                <c:pt idx="0">
                  <c:v>0.51500000000000001</c:v>
                </c:pt>
              </c:numCache>
            </c:numRef>
          </c:val>
          <c:extLst>
            <c:ext xmlns:c16="http://schemas.microsoft.com/office/drawing/2014/chart" uri="{C3380CC4-5D6E-409C-BE32-E72D297353CC}">
              <c16:uniqueId val="{00000003-0B1A-AB45-B1F8-0933298418CB}"/>
            </c:ext>
          </c:extLst>
        </c:ser>
        <c:ser>
          <c:idx val="4"/>
          <c:order val="4"/>
          <c:tx>
            <c:strRef>
              <c:f>Sheet1!$F$1</c:f>
              <c:strCache>
                <c:ptCount val="1"/>
                <c:pt idx="0">
                  <c:v>2010</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0.00%</c:formatCode>
                <c:ptCount val="1"/>
                <c:pt idx="0">
                  <c:v>0.51100000000000001</c:v>
                </c:pt>
              </c:numCache>
            </c:numRef>
          </c:val>
          <c:extLst>
            <c:ext xmlns:c16="http://schemas.microsoft.com/office/drawing/2014/chart" uri="{C3380CC4-5D6E-409C-BE32-E72D297353CC}">
              <c16:uniqueId val="{00000004-0B1A-AB45-B1F8-0933298418CB}"/>
            </c:ext>
          </c:extLst>
        </c:ser>
        <c:ser>
          <c:idx val="5"/>
          <c:order val="5"/>
          <c:tx>
            <c:strRef>
              <c:f>Sheet1!$G$1</c:f>
              <c:strCache>
                <c:ptCount val="1"/>
                <c:pt idx="0">
                  <c:v>2011</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0.00%</c:formatCode>
                <c:ptCount val="1"/>
                <c:pt idx="0">
                  <c:v>0.47299999999999998</c:v>
                </c:pt>
              </c:numCache>
            </c:numRef>
          </c:val>
          <c:extLst>
            <c:ext xmlns:c16="http://schemas.microsoft.com/office/drawing/2014/chart" uri="{C3380CC4-5D6E-409C-BE32-E72D297353CC}">
              <c16:uniqueId val="{00000005-0B1A-AB45-B1F8-0933298418CB}"/>
            </c:ext>
          </c:extLst>
        </c:ser>
        <c:ser>
          <c:idx val="6"/>
          <c:order val="6"/>
          <c:tx>
            <c:strRef>
              <c:f>Sheet1!$H$1</c:f>
              <c:strCache>
                <c:ptCount val="1"/>
                <c:pt idx="0">
                  <c:v>2012</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0.00%</c:formatCode>
                <c:ptCount val="1"/>
                <c:pt idx="0">
                  <c:v>0.48699999999999999</c:v>
                </c:pt>
              </c:numCache>
            </c:numRef>
          </c:val>
          <c:extLst>
            <c:ext xmlns:c16="http://schemas.microsoft.com/office/drawing/2014/chart" uri="{C3380CC4-5D6E-409C-BE32-E72D297353CC}">
              <c16:uniqueId val="{00000006-0B1A-AB45-B1F8-0933298418CB}"/>
            </c:ext>
          </c:extLst>
        </c:ser>
        <c:ser>
          <c:idx val="7"/>
          <c:order val="7"/>
          <c:tx>
            <c:strRef>
              <c:f>Sheet1!$I$1</c:f>
              <c:strCache>
                <c:ptCount val="1"/>
                <c:pt idx="0">
                  <c:v>2013</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0.00%</c:formatCode>
                <c:ptCount val="1"/>
                <c:pt idx="0">
                  <c:v>0.495</c:v>
                </c:pt>
              </c:numCache>
            </c:numRef>
          </c:val>
          <c:extLst>
            <c:ext xmlns:c16="http://schemas.microsoft.com/office/drawing/2014/chart" uri="{C3380CC4-5D6E-409C-BE32-E72D297353CC}">
              <c16:uniqueId val="{00000007-0B1A-AB45-B1F8-0933298418CB}"/>
            </c:ext>
          </c:extLst>
        </c:ser>
        <c:ser>
          <c:idx val="8"/>
          <c:order val="8"/>
          <c:tx>
            <c:strRef>
              <c:f>Sheet1!$J$1</c:f>
              <c:strCache>
                <c:ptCount val="1"/>
                <c:pt idx="0">
                  <c:v>2014</c:v>
                </c:pt>
              </c:strCache>
            </c:strRef>
          </c:tx>
          <c:spPr>
            <a:solidFill>
              <a:srgbClr val="FECD12"/>
            </a:solidFill>
            <a:ln>
              <a:noFill/>
            </a:ln>
            <a:effectLst/>
          </c:spPr>
          <c:invertIfNegative val="0"/>
          <c:dPt>
            <c:idx val="0"/>
            <c:invertIfNegative val="0"/>
            <c:bubble3D val="0"/>
            <c:spPr>
              <a:solidFill>
                <a:srgbClr val="FECD12"/>
              </a:solidFill>
              <a:ln>
                <a:noFill/>
              </a:ln>
              <a:effectLst/>
            </c:spPr>
            <c:extLst>
              <c:ext xmlns:c16="http://schemas.microsoft.com/office/drawing/2014/chart" uri="{C3380CC4-5D6E-409C-BE32-E72D297353CC}">
                <c16:uniqueId val="{00000009-0B1A-AB45-B1F8-0933298418C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0.00%</c:formatCode>
                <c:ptCount val="1"/>
                <c:pt idx="0">
                  <c:v>0.499</c:v>
                </c:pt>
              </c:numCache>
            </c:numRef>
          </c:val>
          <c:extLst>
            <c:ext xmlns:c16="http://schemas.microsoft.com/office/drawing/2014/chart" uri="{C3380CC4-5D6E-409C-BE32-E72D297353CC}">
              <c16:uniqueId val="{0000000A-0B1A-AB45-B1F8-0933298418CB}"/>
            </c:ext>
          </c:extLst>
        </c:ser>
        <c:ser>
          <c:idx val="9"/>
          <c:order val="9"/>
          <c:tx>
            <c:strRef>
              <c:f>Sheet1!$K$1</c:f>
              <c:strCache>
                <c:ptCount val="1"/>
                <c:pt idx="0">
                  <c:v>2015</c:v>
                </c:pt>
              </c:strCache>
            </c:strRef>
          </c:tx>
          <c:spPr>
            <a:solidFill>
              <a:srgbClr val="00808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0.00%</c:formatCode>
                <c:ptCount val="1"/>
                <c:pt idx="0">
                  <c:v>0.51100000000000001</c:v>
                </c:pt>
              </c:numCache>
            </c:numRef>
          </c:val>
          <c:extLst>
            <c:ext xmlns:c16="http://schemas.microsoft.com/office/drawing/2014/chart" uri="{C3380CC4-5D6E-409C-BE32-E72D297353CC}">
              <c16:uniqueId val="{0000000B-0B1A-AB45-B1F8-0933298418CB}"/>
            </c:ext>
          </c:extLst>
        </c:ser>
        <c:ser>
          <c:idx val="10"/>
          <c:order val="10"/>
          <c:tx>
            <c:strRef>
              <c:f>Sheet1!$L$1</c:f>
              <c:strCache>
                <c:ptCount val="1"/>
                <c:pt idx="0">
                  <c:v>2016</c:v>
                </c:pt>
              </c:strCache>
            </c:strRef>
          </c:tx>
          <c:spPr>
            <a:solidFill>
              <a:srgbClr val="CCDD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0.00%</c:formatCode>
                <c:ptCount val="1"/>
                <c:pt idx="0">
                  <c:v>0.53600000000000003</c:v>
                </c:pt>
              </c:numCache>
            </c:numRef>
          </c:val>
          <c:extLst>
            <c:ext xmlns:c16="http://schemas.microsoft.com/office/drawing/2014/chart" uri="{C3380CC4-5D6E-409C-BE32-E72D297353CC}">
              <c16:uniqueId val="{0000000C-0B1A-AB45-B1F8-0933298418CB}"/>
            </c:ext>
          </c:extLst>
        </c:ser>
        <c:ser>
          <c:idx val="11"/>
          <c:order val="11"/>
          <c:tx>
            <c:strRef>
              <c:f>Sheet1!$M$1</c:f>
              <c:strCache>
                <c:ptCount val="1"/>
                <c:pt idx="0">
                  <c:v>2017</c:v>
                </c:pt>
              </c:strCache>
            </c:strRef>
          </c:tx>
          <c:spPr>
            <a:solidFill>
              <a:srgbClr val="4C4C4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0.00%</c:formatCode>
                <c:ptCount val="1"/>
                <c:pt idx="0">
                  <c:v>0.54700000000000004</c:v>
                </c:pt>
              </c:numCache>
            </c:numRef>
          </c:val>
          <c:extLst>
            <c:ext xmlns:c16="http://schemas.microsoft.com/office/drawing/2014/chart" uri="{C3380CC4-5D6E-409C-BE32-E72D297353CC}">
              <c16:uniqueId val="{0000000D-0B1A-AB45-B1F8-0933298418CB}"/>
            </c:ext>
          </c:extLst>
        </c:ser>
        <c:ser>
          <c:idx val="12"/>
          <c:order val="12"/>
          <c:tx>
            <c:strRef>
              <c:f>Sheet1!$N$1</c:f>
              <c:strCache>
                <c:ptCount val="1"/>
                <c:pt idx="0">
                  <c:v>2018</c:v>
                </c:pt>
              </c:strCache>
            </c:strRef>
          </c:tx>
          <c:spPr>
            <a:solidFill>
              <a:srgbClr val="FECD1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0.00%</c:formatCode>
                <c:ptCount val="1"/>
                <c:pt idx="0">
                  <c:v>0.55500000000000005</c:v>
                </c:pt>
              </c:numCache>
            </c:numRef>
          </c:val>
          <c:extLst>
            <c:ext xmlns:c16="http://schemas.microsoft.com/office/drawing/2014/chart" uri="{C3380CC4-5D6E-409C-BE32-E72D297353CC}">
              <c16:uniqueId val="{0000000E-0B1A-AB45-B1F8-0933298418CB}"/>
            </c:ext>
          </c:extLst>
        </c:ser>
        <c:ser>
          <c:idx val="13"/>
          <c:order val="13"/>
          <c:tx>
            <c:strRef>
              <c:f>Sheet1!$O$1</c:f>
              <c:strCache>
                <c:ptCount val="1"/>
                <c:pt idx="0">
                  <c:v>2019</c:v>
                </c:pt>
              </c:strCache>
            </c:strRef>
          </c:tx>
          <c:spPr>
            <a:solidFill>
              <a:srgbClr val="008083"/>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0B1A-AB45-B1F8-0933298418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Sheet1!$O$2</c:f>
              <c:numCache>
                <c:formatCode>0.00%</c:formatCode>
                <c:ptCount val="1"/>
                <c:pt idx="0">
                  <c:v>0.55900000000000005</c:v>
                </c:pt>
              </c:numCache>
            </c:numRef>
          </c:val>
          <c:extLst>
            <c:ext xmlns:c16="http://schemas.microsoft.com/office/drawing/2014/chart" uri="{C3380CC4-5D6E-409C-BE32-E72D297353CC}">
              <c16:uniqueId val="{00000010-0B1A-AB45-B1F8-0933298418CB}"/>
            </c:ext>
          </c:extLst>
        </c:ser>
        <c:ser>
          <c:idx val="14"/>
          <c:order val="14"/>
          <c:tx>
            <c:strRef>
              <c:f>Sheet1!$P$1</c:f>
              <c:strCache>
                <c:ptCount val="1"/>
                <c:pt idx="0">
                  <c:v>2020</c:v>
                </c:pt>
              </c:strCache>
            </c:strRef>
          </c:tx>
          <c:spPr>
            <a:solidFill>
              <a:srgbClr val="CCDD59"/>
            </a:solidFill>
            <a:ln>
              <a:noFill/>
            </a:ln>
            <a:effectLst/>
          </c:spPr>
          <c:invertIfNegative val="0"/>
          <c:cat>
            <c:strRef>
              <c:f>Sheet1!$A$2</c:f>
              <c:strCache>
                <c:ptCount val="1"/>
                <c:pt idx="0">
                  <c:v>Category 1</c:v>
                </c:pt>
              </c:strCache>
            </c:strRef>
          </c:cat>
          <c:val>
            <c:numRef>
              <c:f>Sheet1!$P$2</c:f>
              <c:numCache>
                <c:formatCode>0%</c:formatCode>
                <c:ptCount val="1"/>
                <c:pt idx="0">
                  <c:v>0.55000000000000004</c:v>
                </c:pt>
              </c:numCache>
            </c:numRef>
          </c:val>
          <c:extLst>
            <c:ext xmlns:c16="http://schemas.microsoft.com/office/drawing/2014/chart" uri="{C3380CC4-5D6E-409C-BE32-E72D297353CC}">
              <c16:uniqueId val="{00000015-0B1A-AB45-B1F8-0933298418CB}"/>
            </c:ext>
          </c:extLst>
        </c:ser>
        <c:dLbls>
          <c:showLegendKey val="0"/>
          <c:showVal val="0"/>
          <c:showCatName val="0"/>
          <c:showSerName val="0"/>
          <c:showPercent val="0"/>
          <c:showBubbleSize val="0"/>
        </c:dLbls>
        <c:gapWidth val="51"/>
        <c:overlap val="-61"/>
        <c:axId val="1134612751"/>
        <c:axId val="1134614447"/>
      </c:barChart>
      <c:catAx>
        <c:axId val="1134612751"/>
        <c:scaling>
          <c:orientation val="minMax"/>
        </c:scaling>
        <c:delete val="1"/>
        <c:axPos val="b"/>
        <c:numFmt formatCode="General" sourceLinked="1"/>
        <c:majorTickMark val="none"/>
        <c:minorTickMark val="none"/>
        <c:tickLblPos val="nextTo"/>
        <c:crossAx val="1134614447"/>
        <c:crosses val="autoZero"/>
        <c:auto val="1"/>
        <c:lblAlgn val="ctr"/>
        <c:lblOffset val="100"/>
        <c:noMultiLvlLbl val="0"/>
      </c:catAx>
      <c:valAx>
        <c:axId val="1134614447"/>
        <c:scaling>
          <c:orientation val="minMax"/>
          <c:max val="0.60000000000000009"/>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4612751"/>
        <c:crosses val="autoZero"/>
        <c:crossBetween val="between"/>
      </c:valAx>
      <c:spPr>
        <a:noFill/>
        <a:ln>
          <a:noFill/>
        </a:ln>
        <a:effectLst/>
      </c:spPr>
    </c:plotArea>
    <c:legend>
      <c:legendPos val="b"/>
      <c:layout>
        <c:manualLayout>
          <c:xMode val="edge"/>
          <c:yMode val="edge"/>
          <c:x val="5.0852463237753824E-2"/>
          <c:y val="0.91235453549972145"/>
          <c:w val="0.94914750283330074"/>
          <c:h val="6.06868578635600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7C6A9-AD9D-6442-AECC-2D1468047794}" type="datetimeFigureOut">
              <a:rPr lang="en-US" smtClean="0"/>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2109-563E-3146-9752-44B9F1AAD636}" type="slidenum">
              <a:rPr lang="en-US" smtClean="0"/>
              <a:t>‹#›</a:t>
            </a:fld>
            <a:endParaRPr lang="en-US"/>
          </a:p>
        </p:txBody>
      </p:sp>
    </p:spTree>
    <p:extLst>
      <p:ext uri="{BB962C8B-B14F-4D97-AF65-F5344CB8AC3E}">
        <p14:creationId xmlns:p14="http://schemas.microsoft.com/office/powerpoint/2010/main" val="9995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1</a:t>
            </a:fld>
            <a:endParaRPr lang="en-US"/>
          </a:p>
        </p:txBody>
      </p:sp>
    </p:spTree>
    <p:extLst>
      <p:ext uri="{BB962C8B-B14F-4D97-AF65-F5344CB8AC3E}">
        <p14:creationId xmlns:p14="http://schemas.microsoft.com/office/powerpoint/2010/main" val="71720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this means for spring and beyond</a:t>
            </a:r>
            <a:br>
              <a:rPr lang="en-US" dirty="0"/>
            </a:br>
            <a:r>
              <a:rPr lang="en-US" sz="1200" b="0" i="0" kern="1200" dirty="0">
                <a:solidFill>
                  <a:schemeClr val="tx1"/>
                </a:solidFill>
                <a:effectLst/>
                <a:latin typeface="+mn-lt"/>
                <a:ea typeface="+mn-ea"/>
                <a:cs typeface="+mn-cs"/>
              </a:rPr>
              <a:t>- Hopeful themes about opening back up for regular classes sometime during Spring ‘21 semester.  Including a grand opening of our really lovely Studio West.</a:t>
            </a:r>
            <a:br>
              <a:rPr lang="en-US" dirty="0"/>
            </a:br>
            <a:r>
              <a:rPr lang="en-US" sz="1200" b="0" i="0" kern="1200" dirty="0">
                <a:solidFill>
                  <a:schemeClr val="tx1"/>
                </a:solidFill>
                <a:effectLst/>
                <a:latin typeface="+mn-lt"/>
                <a:ea typeface="+mn-ea"/>
                <a:cs typeface="+mn-cs"/>
              </a:rPr>
              <a:t>- Vaccine rollout. 1B. What that means and how we'll be notified.</a:t>
            </a:r>
            <a:br>
              <a:rPr lang="en-US" dirty="0"/>
            </a:br>
            <a:r>
              <a:rPr lang="en-US" sz="1200" b="0" i="0" kern="1200" dirty="0">
                <a:solidFill>
                  <a:schemeClr val="tx1"/>
                </a:solidFill>
                <a:effectLst/>
                <a:latin typeface="+mn-lt"/>
                <a:ea typeface="+mn-ea"/>
                <a:cs typeface="+mn-cs"/>
              </a:rPr>
              <a:t>- Graduation might be in-person</a:t>
            </a:r>
            <a:br>
              <a:rPr lang="en-US" dirty="0"/>
            </a:br>
            <a:r>
              <a:rPr lang="en-US" sz="1200" b="0" i="0" kern="1200" dirty="0">
                <a:solidFill>
                  <a:schemeClr val="tx1"/>
                </a:solidFill>
                <a:effectLst/>
                <a:latin typeface="+mn-lt"/>
                <a:ea typeface="+mn-ea"/>
                <a:cs typeface="+mn-cs"/>
              </a:rPr>
              <a:t>- Challenges our students and employees are facing during the pandemic and our efforts to support people.</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2</a:t>
            </a:fld>
            <a:endParaRPr lang="en-US"/>
          </a:p>
        </p:txBody>
      </p:sp>
    </p:spTree>
    <p:extLst>
      <p:ext uri="{BB962C8B-B14F-4D97-AF65-F5344CB8AC3E}">
        <p14:creationId xmlns:p14="http://schemas.microsoft.com/office/powerpoint/2010/main" val="314939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 last included one of the best faculty art shows ever and the current discipline presentation, "Still Moving," which is still available to view. And the Foundation's Scholarship Event may be the best virtual event we've ever produced. The video thank </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from students were especially moving.</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4</a:t>
            </a:fld>
            <a:endParaRPr lang="en-US"/>
          </a:p>
        </p:txBody>
      </p:sp>
    </p:spTree>
    <p:extLst>
      <p:ext uri="{BB962C8B-B14F-4D97-AF65-F5344CB8AC3E}">
        <p14:creationId xmlns:p14="http://schemas.microsoft.com/office/powerpoint/2010/main" val="291542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That last included one of the best faculty art shows ever and the current discipline presentation, "Still Moving," which is still available to view. And the Foundation's Scholarship Event may be the best virtual event we've ever produced. The video thank </a:t>
            </a:r>
            <a:r>
              <a:rPr lang="en-US" sz="1200" b="0" i="0" kern="1200" dirty="0" err="1">
                <a:solidFill>
                  <a:schemeClr val="tx1"/>
                </a:solidFill>
                <a:effectLst/>
                <a:latin typeface="+mn-lt"/>
                <a:ea typeface="+mn-ea"/>
                <a:cs typeface="+mn-cs"/>
              </a:rPr>
              <a:t>you's</a:t>
            </a:r>
            <a:r>
              <a:rPr lang="en-US" sz="1200" b="0" i="0" kern="1200" dirty="0">
                <a:solidFill>
                  <a:schemeClr val="tx1"/>
                </a:solidFill>
                <a:effectLst/>
                <a:latin typeface="+mn-lt"/>
                <a:ea typeface="+mn-ea"/>
                <a:cs typeface="+mn-cs"/>
              </a:rPr>
              <a:t> from students were especially moving.</a:t>
            </a:r>
            <a:endParaRPr lang="en-US" dirty="0"/>
          </a:p>
        </p:txBody>
      </p:sp>
      <p:sp>
        <p:nvSpPr>
          <p:cNvPr id="4" name="Slide Number Placeholder 3"/>
          <p:cNvSpPr>
            <a:spLocks noGrp="1"/>
          </p:cNvSpPr>
          <p:nvPr>
            <p:ph type="sldNum" sz="quarter" idx="5"/>
          </p:nvPr>
        </p:nvSpPr>
        <p:spPr/>
        <p:txBody>
          <a:bodyPr/>
          <a:lstStyle/>
          <a:p>
            <a:fld id="{51F72109-563E-3146-9752-44B9F1AAD636}" type="slidenum">
              <a:rPr lang="en-US" smtClean="0"/>
              <a:t>22</a:t>
            </a:fld>
            <a:endParaRPr lang="en-US"/>
          </a:p>
        </p:txBody>
      </p:sp>
    </p:spTree>
    <p:extLst>
      <p:ext uri="{BB962C8B-B14F-4D97-AF65-F5344CB8AC3E}">
        <p14:creationId xmlns:p14="http://schemas.microsoft.com/office/powerpoint/2010/main" val="61232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8/23/2021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52.emf"/></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2023" y="4229727"/>
            <a:ext cx="2688130" cy="442653"/>
          </a:xfrm>
          <a:prstGeom prst="rect">
            <a:avLst/>
          </a:prstGeom>
          <a:solidFill>
            <a:srgbClr val="F7B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52023" y="723014"/>
            <a:ext cx="2688130" cy="3524066"/>
          </a:xfrm>
          <a:prstGeom prst="rect">
            <a:avLst/>
          </a:prstGeom>
          <a:solidFill>
            <a:srgbClr val="D47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53628" y="2063011"/>
            <a:ext cx="2420703" cy="1138773"/>
          </a:xfrm>
          <a:prstGeom prst="rect">
            <a:avLst/>
          </a:prstGeom>
          <a:noFill/>
        </p:spPr>
        <p:txBody>
          <a:bodyPr wrap="square" rtlCol="0">
            <a:spAutoFit/>
          </a:bodyPr>
          <a:lstStyle/>
          <a:p>
            <a:r>
              <a:rPr lang="en-US" spc="300" dirty="0">
                <a:solidFill>
                  <a:schemeClr val="bg1"/>
                </a:solidFill>
                <a:latin typeface="Montserrat Medium" pitchFamily="50" charset="0"/>
                <a:cs typeface="Montserrat Black"/>
              </a:rPr>
              <a:t>PRESIDENT’S</a:t>
            </a:r>
          </a:p>
          <a:p>
            <a:r>
              <a:rPr lang="en-US" spc="300" dirty="0">
                <a:solidFill>
                  <a:schemeClr val="bg1"/>
                </a:solidFill>
                <a:latin typeface="Montserrat Medium" pitchFamily="50" charset="0"/>
                <a:cs typeface="Montserrat Black"/>
              </a:rPr>
              <a:t>ADDRESS</a:t>
            </a:r>
          </a:p>
          <a:p>
            <a:endParaRPr lang="en-US" spc="300" dirty="0">
              <a:solidFill>
                <a:schemeClr val="bg1"/>
              </a:solidFill>
              <a:latin typeface="Montserrat Medium" pitchFamily="50" charset="0"/>
              <a:cs typeface="Montserrat Black"/>
            </a:endParaRPr>
          </a:p>
          <a:p>
            <a:r>
              <a:rPr lang="en-US" sz="1400" spc="300" dirty="0">
                <a:solidFill>
                  <a:srgbClr val="FFFFFF"/>
                </a:solidFill>
                <a:latin typeface="Montserrat" pitchFamily="2" charset="77"/>
                <a:cs typeface="Montserrat Black"/>
              </a:rPr>
              <a:t>2021 FALL PDW</a:t>
            </a:r>
          </a:p>
        </p:txBody>
      </p:sp>
      <p:sp>
        <p:nvSpPr>
          <p:cNvPr id="22" name="TextBox 21"/>
          <p:cNvSpPr txBox="1"/>
          <p:nvPr/>
        </p:nvSpPr>
        <p:spPr>
          <a:xfrm>
            <a:off x="552024" y="3399568"/>
            <a:ext cx="2688130" cy="702244"/>
          </a:xfrm>
          <a:prstGeom prst="rect">
            <a:avLst/>
          </a:prstGeom>
          <a:noFill/>
        </p:spPr>
        <p:txBody>
          <a:bodyPr wrap="square" rtlCol="0">
            <a:spAutoFit/>
          </a:bodyPr>
          <a:lstStyle/>
          <a:p>
            <a:pPr algn="ctr">
              <a:lnSpc>
                <a:spcPct val="150000"/>
              </a:lnSpc>
            </a:pPr>
            <a:r>
              <a:rPr lang="en-US" sz="1400" b="1" spc="300" dirty="0">
                <a:solidFill>
                  <a:schemeClr val="bg1"/>
                </a:solidFill>
                <a:latin typeface="Montserrat" pitchFamily="2" charset="77"/>
                <a:cs typeface="Roboto  "/>
              </a:rPr>
              <a:t>REVIVE. REUNITE.</a:t>
            </a:r>
          </a:p>
          <a:p>
            <a:pPr algn="ctr">
              <a:lnSpc>
                <a:spcPct val="150000"/>
              </a:lnSpc>
            </a:pPr>
            <a:r>
              <a:rPr lang="en-US" sz="1400" b="1" spc="300" dirty="0">
                <a:solidFill>
                  <a:schemeClr val="bg1"/>
                </a:solidFill>
                <a:latin typeface="Montserrat" pitchFamily="2" charset="77"/>
                <a:cs typeface="Roboto  "/>
              </a:rPr>
              <a:t>REINSPIRE.</a:t>
            </a:r>
          </a:p>
        </p:txBody>
      </p:sp>
      <p:pic>
        <p:nvPicPr>
          <p:cNvPr id="3" name="Picture 2">
            <a:extLst>
              <a:ext uri="{FF2B5EF4-FFF2-40B4-BE49-F238E27FC236}">
                <a16:creationId xmlns:a16="http://schemas.microsoft.com/office/drawing/2014/main" id="{C4BC3882-5813-BC45-A1ED-4343AA8B3E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679" y="974502"/>
            <a:ext cx="2260600" cy="890726"/>
          </a:xfrm>
          <a:prstGeom prst="rect">
            <a:avLst/>
          </a:prstGeom>
        </p:spPr>
      </p:pic>
    </p:spTree>
    <p:extLst>
      <p:ext uri="{BB962C8B-B14F-4D97-AF65-F5344CB8AC3E}">
        <p14:creationId xmlns:p14="http://schemas.microsoft.com/office/powerpoint/2010/main" val="28306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9"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197A5-7560-EE49-B0EA-608D4573FCC8}"/>
              </a:ext>
            </a:extLst>
          </p:cNvPr>
          <p:cNvSpPr>
            <a:spLocks noGrp="1"/>
          </p:cNvSpPr>
          <p:nvPr>
            <p:ph idx="1"/>
          </p:nvPr>
        </p:nvSpPr>
        <p:spPr>
          <a:xfrm>
            <a:off x="451756" y="1148443"/>
            <a:ext cx="6139543" cy="2744052"/>
          </a:xfrm>
        </p:spPr>
        <p:txBody>
          <a:bodyPr>
            <a:normAutofit/>
          </a:bodyPr>
          <a:lstStyle/>
          <a:p>
            <a:pPr marL="0" indent="0">
              <a:buNone/>
            </a:pPr>
            <a:r>
              <a:rPr lang="en-US" sz="1800" dirty="0">
                <a:latin typeface="Calibri" panose="020F0502020204030204" pitchFamily="34" charset="0"/>
                <a:cs typeface="Calibri" panose="020F0502020204030204" pitchFamily="34" charset="0"/>
              </a:rPr>
              <a:t>Read more. Consider books like:</a:t>
            </a:r>
          </a:p>
          <a:p>
            <a:r>
              <a:rPr lang="en-US" sz="1800" dirty="0">
                <a:latin typeface="Calibri" panose="020F0502020204030204" pitchFamily="34" charset="0"/>
                <a:cs typeface="Calibri" panose="020F0502020204030204" pitchFamily="34" charset="0"/>
              </a:rPr>
              <a:t>“The Conversation</a:t>
            </a:r>
          </a:p>
          <a:p>
            <a:r>
              <a:rPr lang="en-US" sz="1800" dirty="0">
                <a:latin typeface="Calibri" panose="020F0502020204030204" pitchFamily="34" charset="0"/>
                <a:cs typeface="Calibri" panose="020F0502020204030204" pitchFamily="34" charset="0"/>
              </a:rPr>
              <a:t>“From Equity Talk to Equity Walk”</a:t>
            </a:r>
          </a:p>
          <a:p>
            <a:r>
              <a:rPr lang="en-US" sz="1800" dirty="0">
                <a:latin typeface="Calibri" panose="020F0502020204030204" pitchFamily="34" charset="0"/>
                <a:cs typeface="Calibri" panose="020F0502020204030204" pitchFamily="34" charset="0"/>
              </a:rPr>
              <a:t>“What Inclusive Instructors Do”</a:t>
            </a:r>
          </a:p>
          <a:p>
            <a:r>
              <a:rPr lang="en-US" sz="1800" dirty="0">
                <a:latin typeface="Calibri" panose="020F0502020204030204" pitchFamily="34" charset="0"/>
                <a:cs typeface="Calibri" panose="020F0502020204030204" pitchFamily="34" charset="0"/>
              </a:rPr>
              <a:t>“Beyond Inclusion: Reimagining the Future of Work”</a:t>
            </a:r>
          </a:p>
          <a:p>
            <a:r>
              <a:rPr lang="en-US" sz="1800" dirty="0">
                <a:latin typeface="Calibri" panose="020F0502020204030204" pitchFamily="34" charset="0"/>
                <a:cs typeface="Calibri" panose="020F0502020204030204" pitchFamily="34" charset="0"/>
              </a:rPr>
              <a:t>“Work, Workers, and the Workplace” </a:t>
            </a:r>
          </a:p>
          <a:p>
            <a:r>
              <a:rPr lang="en-US" sz="1800" dirty="0">
                <a:latin typeface="Calibri" panose="020F0502020204030204" pitchFamily="34" charset="0"/>
                <a:cs typeface="Calibri" panose="020F0502020204030204" pitchFamily="34" charset="0"/>
              </a:rPr>
              <a:t>“The New Jim Crow”</a:t>
            </a:r>
            <a:endParaRPr lang="en-US" sz="1800" dirty="0">
              <a:latin typeface="Calibri" panose="020F0502020204030204" pitchFamily="34" charset="0"/>
              <a:ea typeface="Roboto" panose="02000000000000000000" pitchFamily="2"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E519C272-76F3-AD4C-831F-FF7317A24B3A}"/>
              </a:ext>
            </a:extLst>
          </p:cNvPr>
          <p:cNvSpPr/>
          <p:nvPr/>
        </p:nvSpPr>
        <p:spPr>
          <a:xfrm>
            <a:off x="7580489" y="-5444"/>
            <a:ext cx="1563511" cy="5148943"/>
          </a:xfrm>
          <a:prstGeom prst="rect">
            <a:avLst/>
          </a:prstGeom>
          <a:solidFill>
            <a:srgbClr val="274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B40"/>
              </a:solidFill>
            </a:endParaRPr>
          </a:p>
        </p:txBody>
      </p:sp>
      <p:sp>
        <p:nvSpPr>
          <p:cNvPr id="5" name="TextBox 4">
            <a:extLst>
              <a:ext uri="{FF2B5EF4-FFF2-40B4-BE49-F238E27FC236}">
                <a16:creationId xmlns:a16="http://schemas.microsoft.com/office/drawing/2014/main" id="{A4908D60-F1DD-BD46-AEB8-898D253F191D}"/>
              </a:ext>
            </a:extLst>
          </p:cNvPr>
          <p:cNvSpPr txBox="1"/>
          <p:nvPr/>
        </p:nvSpPr>
        <p:spPr>
          <a:xfrm>
            <a:off x="378178" y="548877"/>
            <a:ext cx="4699000" cy="461665"/>
          </a:xfrm>
          <a:prstGeom prst="rect">
            <a:avLst/>
          </a:prstGeom>
          <a:noFill/>
        </p:spPr>
        <p:txBody>
          <a:bodyPr wrap="square" rtlCol="0">
            <a:spAutoFit/>
          </a:bodyPr>
          <a:lstStyle/>
          <a:p>
            <a:r>
              <a:rPr lang="en-US" sz="2400" spc="300" dirty="0">
                <a:solidFill>
                  <a:srgbClr val="008083"/>
                </a:solidFill>
                <a:latin typeface="Montserrat Medium" pitchFamily="50" charset="0"/>
                <a:cs typeface="Montserrat Black"/>
              </a:rPr>
              <a:t>RELEVANT READING</a:t>
            </a:r>
          </a:p>
        </p:txBody>
      </p:sp>
    </p:spTree>
    <p:extLst>
      <p:ext uri="{BB962C8B-B14F-4D97-AF65-F5344CB8AC3E}">
        <p14:creationId xmlns:p14="http://schemas.microsoft.com/office/powerpoint/2010/main" val="33922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456412-38F3-5644-90C5-DDEC3C1677D0}"/>
              </a:ext>
            </a:extLst>
          </p:cNvPr>
          <p:cNvSpPr/>
          <p:nvPr/>
        </p:nvSpPr>
        <p:spPr>
          <a:xfrm>
            <a:off x="0" y="0"/>
            <a:ext cx="1563511" cy="5143500"/>
          </a:xfrm>
          <a:prstGeom prst="rect">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B40"/>
              </a:solidFill>
            </a:endParaRPr>
          </a:p>
        </p:txBody>
      </p:sp>
      <p:sp>
        <p:nvSpPr>
          <p:cNvPr id="4" name="TextBox 3">
            <a:extLst>
              <a:ext uri="{FF2B5EF4-FFF2-40B4-BE49-F238E27FC236}">
                <a16:creationId xmlns:a16="http://schemas.microsoft.com/office/drawing/2014/main" id="{A1A74EEA-1F6E-C048-80A6-EAA249084698}"/>
              </a:ext>
            </a:extLst>
          </p:cNvPr>
          <p:cNvSpPr txBox="1"/>
          <p:nvPr/>
        </p:nvSpPr>
        <p:spPr>
          <a:xfrm>
            <a:off x="3730978" y="1121214"/>
            <a:ext cx="4699000" cy="461665"/>
          </a:xfrm>
          <a:prstGeom prst="rect">
            <a:avLst/>
          </a:prstGeom>
          <a:noFill/>
        </p:spPr>
        <p:txBody>
          <a:bodyPr wrap="square" rtlCol="0">
            <a:spAutoFit/>
          </a:bodyPr>
          <a:lstStyle/>
          <a:p>
            <a:r>
              <a:rPr lang="en-US" sz="2400" spc="300" dirty="0">
                <a:solidFill>
                  <a:srgbClr val="008083"/>
                </a:solidFill>
                <a:latin typeface="Montserrat Medium" pitchFamily="50" charset="0"/>
                <a:cs typeface="Montserrat Black"/>
              </a:rPr>
              <a:t>HOW CAN YOU HELP?</a:t>
            </a:r>
          </a:p>
        </p:txBody>
      </p:sp>
      <p:sp>
        <p:nvSpPr>
          <p:cNvPr id="6" name="TextBox 5">
            <a:extLst>
              <a:ext uri="{FF2B5EF4-FFF2-40B4-BE49-F238E27FC236}">
                <a16:creationId xmlns:a16="http://schemas.microsoft.com/office/drawing/2014/main" id="{2750E839-BF80-A947-B4DB-9D1EF54A136F}"/>
              </a:ext>
            </a:extLst>
          </p:cNvPr>
          <p:cNvSpPr txBox="1"/>
          <p:nvPr/>
        </p:nvSpPr>
        <p:spPr>
          <a:xfrm>
            <a:off x="3730978" y="1620720"/>
            <a:ext cx="518066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Join these efforts. Organizational change includes everyone. Get engaged, help us create an inclusive working and learning environment, we need everyone at the table!</a:t>
            </a:r>
          </a:p>
          <a:p>
            <a:pPr marL="285750" indent="-285750">
              <a:buFont typeface="Arial" panose="020B0604020202020204" pitchFamily="34" charset="0"/>
              <a:buChar char="•"/>
            </a:pPr>
            <a:r>
              <a:rPr lang="en-US" dirty="0"/>
              <a:t>Broaden your understanding and honor the lived experiences of others.</a:t>
            </a:r>
          </a:p>
          <a:p>
            <a:pPr marL="285750" indent="-285750">
              <a:buFont typeface="Arial" panose="020B0604020202020204" pitchFamily="34" charset="0"/>
              <a:buChar char="•"/>
            </a:pPr>
            <a:r>
              <a:rPr lang="en-US" dirty="0"/>
              <a:t>Look for opportunities to participate.</a:t>
            </a:r>
          </a:p>
        </p:txBody>
      </p:sp>
      <p:pic>
        <p:nvPicPr>
          <p:cNvPr id="7" name="Picture 6">
            <a:extLst>
              <a:ext uri="{FF2B5EF4-FFF2-40B4-BE49-F238E27FC236}">
                <a16:creationId xmlns:a16="http://schemas.microsoft.com/office/drawing/2014/main" id="{59B48A6F-7B2E-2649-8C29-9E909090B57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65193" y="1478844"/>
            <a:ext cx="3104782" cy="2071511"/>
          </a:xfrm>
          <a:prstGeom prst="rect">
            <a:avLst/>
          </a:prstGeom>
        </p:spPr>
      </p:pic>
    </p:spTree>
    <p:extLst>
      <p:ext uri="{BB962C8B-B14F-4D97-AF65-F5344CB8AC3E}">
        <p14:creationId xmlns:p14="http://schemas.microsoft.com/office/powerpoint/2010/main" val="21637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E0D7F-713B-934C-A0FC-F65F8E938C7B}"/>
              </a:ext>
            </a:extLst>
          </p:cNvPr>
          <p:cNvSpPr/>
          <p:nvPr/>
        </p:nvSpPr>
        <p:spPr>
          <a:xfrm>
            <a:off x="5900922" y="1654529"/>
            <a:ext cx="3248722" cy="2457450"/>
          </a:xfrm>
          <a:prstGeom prst="rect">
            <a:avLst/>
          </a:prstGeom>
          <a:solidFill>
            <a:srgbClr val="0080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E65C49-7328-6B42-831C-BD5A3BC6DF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04212" y="1876089"/>
            <a:ext cx="3022705" cy="2014331"/>
          </a:xfrm>
          <a:prstGeom prst="rect">
            <a:avLst/>
          </a:prstGeom>
        </p:spPr>
      </p:pic>
      <p:sp>
        <p:nvSpPr>
          <p:cNvPr id="8" name="TextBox 7"/>
          <p:cNvSpPr txBox="1"/>
          <p:nvPr/>
        </p:nvSpPr>
        <p:spPr>
          <a:xfrm>
            <a:off x="3453819" y="2406201"/>
            <a:ext cx="2647241" cy="954107"/>
          </a:xfrm>
          <a:prstGeom prst="rect">
            <a:avLst/>
          </a:prstGeom>
          <a:solidFill>
            <a:srgbClr val="669B40"/>
          </a:solidFill>
        </p:spPr>
        <p:txBody>
          <a:bodyPr wrap="square" rtlCol="0">
            <a:spAutoFit/>
          </a:bodyPr>
          <a:lstStyle/>
          <a:p>
            <a:r>
              <a:rPr lang="en-US" sz="2800" spc="300" dirty="0">
                <a:solidFill>
                  <a:schemeClr val="bg1"/>
                </a:solidFill>
                <a:latin typeface="Montserrat Medium" pitchFamily="50" charset="0"/>
                <a:cs typeface="Montserrat Black"/>
              </a:rPr>
              <a:t>STRATEGIC PLANNING</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33774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C35E1B-9B29-274B-BA93-F2541E8D39AE}"/>
              </a:ext>
            </a:extLst>
          </p:cNvPr>
          <p:cNvSpPr txBox="1"/>
          <p:nvPr/>
        </p:nvSpPr>
        <p:spPr>
          <a:xfrm>
            <a:off x="152400" y="1346200"/>
            <a:ext cx="4171245" cy="2862322"/>
          </a:xfrm>
          <a:prstGeom prst="rect">
            <a:avLst/>
          </a:prstGeom>
          <a:noFill/>
        </p:spPr>
        <p:txBody>
          <a:bodyPr wrap="square" rtlCol="0">
            <a:spAutoFit/>
          </a:bodyPr>
          <a:lstStyle/>
          <a:p>
            <a:r>
              <a:rPr lang="en-US" b="1" i="1" dirty="0">
                <a:latin typeface="Calibri" panose="020F0502020204030204" pitchFamily="34" charset="0"/>
                <a:cs typeface="Calibri" panose="020F0502020204030204" pitchFamily="34" charset="0"/>
              </a:rPr>
              <a:t>It's time for us to plan for 2027</a:t>
            </a:r>
            <a:br>
              <a:rPr lang="en-US" dirty="0"/>
            </a:br>
            <a:r>
              <a:rPr lang="en-US" dirty="0"/>
              <a:t>We will begin creating that new roadmap in the fall. It will be:</a:t>
            </a:r>
          </a:p>
          <a:p>
            <a:pPr marL="285750" indent="-285750">
              <a:buFont typeface="Arial" panose="020B0604020202020204" pitchFamily="34" charset="0"/>
              <a:buChar char="•"/>
            </a:pPr>
            <a:r>
              <a:rPr lang="en-US" dirty="0"/>
              <a:t>Coordinated by Jim </a:t>
            </a:r>
            <a:r>
              <a:rPr lang="en-US" dirty="0" err="1"/>
              <a:t>Mancall</a:t>
            </a:r>
            <a:endParaRPr lang="en-US" dirty="0"/>
          </a:p>
          <a:p>
            <a:pPr marL="285750" indent="-285750">
              <a:buFont typeface="Arial" panose="020B0604020202020204" pitchFamily="34" charset="0"/>
              <a:buChar char="•"/>
            </a:pPr>
            <a:r>
              <a:rPr lang="en-US" dirty="0"/>
              <a:t>Transparent and inclusive</a:t>
            </a:r>
          </a:p>
          <a:p>
            <a:pPr marL="285750" indent="-285750">
              <a:buFont typeface="Arial" panose="020B0604020202020204" pitchFamily="34" charset="0"/>
              <a:buChar char="•"/>
            </a:pPr>
            <a:r>
              <a:rPr lang="en-US" dirty="0"/>
              <a:t>How do we continue to build toward our mission?</a:t>
            </a:r>
          </a:p>
          <a:p>
            <a:pPr marL="285750" indent="-285750">
              <a:buFont typeface="Arial" panose="020B0604020202020204" pitchFamily="34" charset="0"/>
              <a:buChar char="•"/>
            </a:pPr>
            <a:r>
              <a:rPr lang="en-US" dirty="0"/>
              <a:t>Open to revision</a:t>
            </a:r>
          </a:p>
          <a:p>
            <a:br>
              <a:rPr lang="en-US" dirty="0"/>
            </a:br>
            <a:endParaRPr lang="en-US" dirty="0"/>
          </a:p>
        </p:txBody>
      </p:sp>
      <p:sp>
        <p:nvSpPr>
          <p:cNvPr id="6" name="Rectangle 5">
            <a:extLst>
              <a:ext uri="{FF2B5EF4-FFF2-40B4-BE49-F238E27FC236}">
                <a16:creationId xmlns:a16="http://schemas.microsoft.com/office/drawing/2014/main" id="{7FC845C5-89A1-3F4D-80ED-4F308C7CA741}"/>
              </a:ext>
            </a:extLst>
          </p:cNvPr>
          <p:cNvSpPr/>
          <p:nvPr/>
        </p:nvSpPr>
        <p:spPr>
          <a:xfrm>
            <a:off x="4476045" y="0"/>
            <a:ext cx="4667956" cy="5143500"/>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33D3E1-7C46-3C42-8D56-46E25DBC56D6}"/>
              </a:ext>
            </a:extLst>
          </p:cNvPr>
          <p:cNvSpPr/>
          <p:nvPr/>
        </p:nvSpPr>
        <p:spPr>
          <a:xfrm>
            <a:off x="0" y="699356"/>
            <a:ext cx="4927600" cy="498122"/>
          </a:xfrm>
          <a:prstGeom prst="rect">
            <a:avLst/>
          </a:prstGeom>
          <a:solidFill>
            <a:srgbClr val="F7B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067EBF-4474-934C-9BFA-7BEDA07B237C}"/>
              </a:ext>
            </a:extLst>
          </p:cNvPr>
          <p:cNvSpPr txBox="1"/>
          <p:nvPr/>
        </p:nvSpPr>
        <p:spPr>
          <a:xfrm>
            <a:off x="124178" y="791633"/>
            <a:ext cx="4803422" cy="307777"/>
          </a:xfrm>
          <a:prstGeom prst="rect">
            <a:avLst/>
          </a:prstGeom>
          <a:noFill/>
        </p:spPr>
        <p:txBody>
          <a:bodyPr wrap="square" rtlCol="0">
            <a:spAutoFit/>
          </a:bodyPr>
          <a:lstStyle/>
          <a:p>
            <a:r>
              <a:rPr lang="en-US" sz="1400" dirty="0">
                <a:solidFill>
                  <a:schemeClr val="bg1"/>
                </a:solidFill>
                <a:latin typeface="Montserrat Black"/>
                <a:cs typeface="Montserrat Black"/>
              </a:rPr>
              <a:t>Destination 2022 has served as a fine roadmap.</a:t>
            </a:r>
          </a:p>
        </p:txBody>
      </p:sp>
    </p:spTree>
    <p:extLst>
      <p:ext uri="{BB962C8B-B14F-4D97-AF65-F5344CB8AC3E}">
        <p14:creationId xmlns:p14="http://schemas.microsoft.com/office/powerpoint/2010/main" val="1040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70403" y="2455647"/>
            <a:ext cx="5106708"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Hyflex</a:t>
            </a:r>
            <a:r>
              <a:rPr lang="en-US" dirty="0"/>
              <a:t> </a:t>
            </a:r>
            <a:r>
              <a:rPr lang="en-US" sz="1400" i="1" dirty="0"/>
              <a:t>(how Covid changed how we teach)</a:t>
            </a:r>
          </a:p>
          <a:p>
            <a:pPr marL="285750" indent="-285750">
              <a:buFont typeface="Arial" panose="020B0604020202020204" pitchFamily="34" charset="0"/>
              <a:buChar char="•"/>
            </a:pPr>
            <a:r>
              <a:rPr lang="en-US" dirty="0"/>
              <a:t>60 classrooms now outfitted</a:t>
            </a:r>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2" name="Rectangle 1">
            <a:extLst>
              <a:ext uri="{FF2B5EF4-FFF2-40B4-BE49-F238E27FC236}">
                <a16:creationId xmlns:a16="http://schemas.microsoft.com/office/drawing/2014/main" id="{C87E0597-1E1C-3C4C-B91B-8AF566AFD825}"/>
              </a:ext>
            </a:extLst>
          </p:cNvPr>
          <p:cNvSpPr/>
          <p:nvPr/>
        </p:nvSpPr>
        <p:spPr>
          <a:xfrm>
            <a:off x="0" y="0"/>
            <a:ext cx="3460044" cy="5143500"/>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F04F695-D690-7E43-9871-E28A121381F8}"/>
              </a:ext>
            </a:extLst>
          </p:cNvPr>
          <p:cNvSpPr/>
          <p:nvPr/>
        </p:nvSpPr>
        <p:spPr>
          <a:xfrm>
            <a:off x="3123729" y="1810412"/>
            <a:ext cx="5931375" cy="491373"/>
          </a:xfrm>
          <a:prstGeom prst="rect">
            <a:avLst/>
          </a:prstGeom>
          <a:solidFill>
            <a:srgbClr val="D47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161361" y="1830113"/>
            <a:ext cx="5856111" cy="461665"/>
          </a:xfrm>
          <a:prstGeom prst="rect">
            <a:avLst/>
          </a:prstGeom>
          <a:noFill/>
        </p:spPr>
        <p:txBody>
          <a:bodyPr wrap="square" rtlCol="0">
            <a:spAutoFit/>
          </a:bodyPr>
          <a:lstStyle/>
          <a:p>
            <a:pPr algn="ctr"/>
            <a:r>
              <a:rPr lang="en-US" sz="2400" spc="300" dirty="0">
                <a:solidFill>
                  <a:schemeClr val="bg1"/>
                </a:solidFill>
                <a:latin typeface="Montserrat Medium" pitchFamily="50" charset="0"/>
                <a:cs typeface="Montserrat Black"/>
              </a:rPr>
              <a:t>NEW INSTRUCTIONAL MODE</a:t>
            </a:r>
          </a:p>
        </p:txBody>
      </p:sp>
    </p:spTree>
    <p:extLst>
      <p:ext uri="{BB962C8B-B14F-4D97-AF65-F5344CB8AC3E}">
        <p14:creationId xmlns:p14="http://schemas.microsoft.com/office/powerpoint/2010/main" val="3487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2467" y="2642168"/>
            <a:ext cx="8619066" cy="584775"/>
          </a:xfrm>
          <a:prstGeom prst="rect">
            <a:avLst/>
          </a:prstGeom>
          <a:noFill/>
        </p:spPr>
        <p:txBody>
          <a:bodyPr wrap="square" rtlCol="0">
            <a:spAutoFit/>
          </a:bodyPr>
          <a:lstStyle/>
          <a:p>
            <a:pPr algn="ctr"/>
            <a:r>
              <a:rPr lang="en-US" sz="3200" spc="300" dirty="0">
                <a:solidFill>
                  <a:srgbClr val="669B40"/>
                </a:solidFill>
                <a:latin typeface="Montserrat Medium" pitchFamily="50" charset="0"/>
                <a:cs typeface="Montserrat Black"/>
              </a:rPr>
              <a:t>COLORADO ONLINE</a:t>
            </a:r>
          </a:p>
        </p:txBody>
      </p:sp>
      <p:pic>
        <p:nvPicPr>
          <p:cNvPr id="5" name="Picture 4">
            <a:extLst>
              <a:ext uri="{FF2B5EF4-FFF2-40B4-BE49-F238E27FC236}">
                <a16:creationId xmlns:a16="http://schemas.microsoft.com/office/drawing/2014/main" id="{BC4FEA25-ECF2-AD47-8131-B03C2EEEA8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3131" y="673706"/>
            <a:ext cx="3317738" cy="1616334"/>
          </a:xfrm>
          <a:prstGeom prst="rect">
            <a:avLst/>
          </a:prstGeom>
        </p:spPr>
      </p:pic>
    </p:spTree>
    <p:extLst>
      <p:ext uri="{BB962C8B-B14F-4D97-AF65-F5344CB8AC3E}">
        <p14:creationId xmlns:p14="http://schemas.microsoft.com/office/powerpoint/2010/main" val="24046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31A0FB-A663-7D4C-A090-2ED2FA9D1CC9}"/>
              </a:ext>
            </a:extLst>
          </p:cNvPr>
          <p:cNvSpPr/>
          <p:nvPr/>
        </p:nvSpPr>
        <p:spPr>
          <a:xfrm>
            <a:off x="0" y="0"/>
            <a:ext cx="2782711" cy="5143500"/>
          </a:xfrm>
          <a:prstGeom prst="rect">
            <a:avLst/>
          </a:prstGeom>
          <a:solidFill>
            <a:srgbClr val="CCDD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639634" y="281927"/>
            <a:ext cx="3168022" cy="461665"/>
          </a:xfrm>
          <a:prstGeom prst="rect">
            <a:avLst/>
          </a:prstGeom>
          <a:noFill/>
        </p:spPr>
        <p:txBody>
          <a:bodyPr wrap="square" rtlCol="0">
            <a:spAutoFit/>
          </a:bodyPr>
          <a:lstStyle/>
          <a:p>
            <a:pPr algn="ctr"/>
            <a:r>
              <a:rPr lang="en-US" sz="2400" spc="300" dirty="0">
                <a:solidFill>
                  <a:srgbClr val="008083"/>
                </a:solidFill>
                <a:latin typeface="Montserrat Medium" pitchFamily="50" charset="0"/>
                <a:cs typeface="Montserrat Black"/>
              </a:rPr>
              <a:t>NEW WEBSITE</a:t>
            </a:r>
          </a:p>
        </p:txBody>
      </p:sp>
      <p:sp>
        <p:nvSpPr>
          <p:cNvPr id="11" name="TextBox 10"/>
          <p:cNvSpPr txBox="1"/>
          <p:nvPr/>
        </p:nvSpPr>
        <p:spPr>
          <a:xfrm>
            <a:off x="5417831" y="766689"/>
            <a:ext cx="3611629" cy="323165"/>
          </a:xfrm>
          <a:prstGeom prst="rect">
            <a:avLst/>
          </a:prstGeom>
          <a:noFill/>
        </p:spPr>
        <p:txBody>
          <a:bodyPr wrap="square" rtlCol="0">
            <a:spAutoFit/>
          </a:bodyPr>
          <a:lstStyle/>
          <a:p>
            <a:pPr algn="ctr"/>
            <a:r>
              <a:rPr lang="en-US" sz="1500" b="1" spc="300" dirty="0">
                <a:solidFill>
                  <a:srgbClr val="F7B418"/>
                </a:solidFill>
                <a:latin typeface="Montserrat" pitchFamily="2" charset="0"/>
                <a:cs typeface="Montserrat Black"/>
              </a:rPr>
              <a:t>LAUNCHING THIS WINTER</a:t>
            </a:r>
          </a:p>
        </p:txBody>
      </p:sp>
      <p:sp>
        <p:nvSpPr>
          <p:cNvPr id="2" name="TextBox 1">
            <a:extLst>
              <a:ext uri="{FF2B5EF4-FFF2-40B4-BE49-F238E27FC236}">
                <a16:creationId xmlns:a16="http://schemas.microsoft.com/office/drawing/2014/main" id="{E73EE1BB-1688-3341-B9DB-60A25BFF4ED7}"/>
              </a:ext>
            </a:extLst>
          </p:cNvPr>
          <p:cNvSpPr txBox="1"/>
          <p:nvPr/>
        </p:nvSpPr>
        <p:spPr>
          <a:xfrm>
            <a:off x="4317618" y="1718797"/>
            <a:ext cx="1815050" cy="27432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96CECD79-34CD-3444-A687-63021BF0F197}"/>
              </a:ext>
            </a:extLst>
          </p:cNvPr>
          <p:cNvSpPr txBox="1"/>
          <p:nvPr/>
        </p:nvSpPr>
        <p:spPr>
          <a:xfrm>
            <a:off x="5606072" y="1166507"/>
            <a:ext cx="3235147" cy="3139321"/>
          </a:xfrm>
          <a:prstGeom prst="rect">
            <a:avLst/>
          </a:prstGeom>
          <a:noFill/>
        </p:spPr>
        <p:txBody>
          <a:bodyPr wrap="square" rtlCol="0">
            <a:spAutoFit/>
          </a:bodyPr>
          <a:lstStyle/>
          <a:p>
            <a:r>
              <a:rPr lang="en-US" dirty="0"/>
              <a:t>The result of more than a year of engaged feedback from students, staff and faculty.</a:t>
            </a:r>
            <a:br>
              <a:rPr lang="en-US" dirty="0"/>
            </a:br>
            <a:br>
              <a:rPr lang="en-US" dirty="0"/>
            </a:br>
            <a:r>
              <a:rPr lang="en-US" dirty="0"/>
              <a:t>The new website will focus on:</a:t>
            </a:r>
          </a:p>
          <a:p>
            <a:pPr marL="285750" indent="-285750">
              <a:buFont typeface="Arial" panose="020B0604020202020204" pitchFamily="34" charset="0"/>
              <a:buChar char="•"/>
            </a:pPr>
            <a:r>
              <a:rPr lang="en-US" dirty="0"/>
              <a:t>Improved experience for prospective students</a:t>
            </a:r>
          </a:p>
          <a:p>
            <a:pPr marL="285750" indent="-285750">
              <a:buFont typeface="Arial" panose="020B0604020202020204" pitchFamily="34" charset="0"/>
              <a:buChar char="•"/>
            </a:pPr>
            <a:r>
              <a:rPr lang="en-US" dirty="0"/>
              <a:t>Academic Pathways</a:t>
            </a:r>
          </a:p>
          <a:p>
            <a:pPr marL="285750" indent="-285750">
              <a:buFont typeface="Arial" panose="020B0604020202020204" pitchFamily="34" charset="0"/>
              <a:buChar char="•"/>
            </a:pPr>
            <a:r>
              <a:rPr lang="en-US" dirty="0"/>
              <a:t>Career Options</a:t>
            </a:r>
          </a:p>
          <a:p>
            <a:pPr marL="285750" indent="-285750">
              <a:buFont typeface="Arial" panose="020B0604020202020204" pitchFamily="34" charset="0"/>
              <a:buChar char="•"/>
            </a:pPr>
            <a:r>
              <a:rPr lang="en-US" dirty="0"/>
              <a:t>Self-Assessment Tools</a:t>
            </a:r>
          </a:p>
          <a:p>
            <a:pPr marL="285750" indent="-285750">
              <a:buFont typeface="Arial" panose="020B0604020202020204" pitchFamily="34" charset="0"/>
              <a:buChar char="•"/>
            </a:pPr>
            <a:r>
              <a:rPr lang="en-US" dirty="0"/>
              <a:t>An improved calendar</a:t>
            </a:r>
          </a:p>
        </p:txBody>
      </p:sp>
      <p:pic>
        <p:nvPicPr>
          <p:cNvPr id="17" name="Picture 16">
            <a:extLst>
              <a:ext uri="{FF2B5EF4-FFF2-40B4-BE49-F238E27FC236}">
                <a16:creationId xmlns:a16="http://schemas.microsoft.com/office/drawing/2014/main" id="{4C98CE70-D265-C742-A9C7-9AF7EBB46B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843" y="140678"/>
            <a:ext cx="2627825" cy="1709184"/>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5655D7C-482B-C848-B2C9-02CDBEEB15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989" y="825325"/>
            <a:ext cx="2868615" cy="166290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5D3151-262D-4F42-BC32-33743381CF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701" y="2329816"/>
            <a:ext cx="2915120" cy="134607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B6B97C20-20E5-7840-AB8C-89384754A7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0328" y="2678705"/>
            <a:ext cx="2594815" cy="1663626"/>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6FE18AF9-3F3B-654E-98E6-13CBB5FFDC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4840" y="3510518"/>
            <a:ext cx="2344456" cy="1555298"/>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8CFFCC5D-9F03-9F4B-B3F6-5FABFC593816}"/>
              </a:ext>
            </a:extLst>
          </p:cNvPr>
          <p:cNvSpPr txBox="1"/>
          <p:nvPr/>
        </p:nvSpPr>
        <p:spPr>
          <a:xfrm>
            <a:off x="3312288" y="4831357"/>
            <a:ext cx="5831711" cy="307777"/>
          </a:xfrm>
          <a:prstGeom prst="rect">
            <a:avLst/>
          </a:prstGeom>
          <a:noFill/>
        </p:spPr>
        <p:txBody>
          <a:bodyPr wrap="square" rtlCol="0">
            <a:spAutoFit/>
          </a:bodyPr>
          <a:lstStyle/>
          <a:p>
            <a:pPr algn="ctr"/>
            <a:r>
              <a:rPr lang="en-US" sz="1400" i="1" dirty="0"/>
              <a:t>All images and content are placeholder only.</a:t>
            </a:r>
          </a:p>
        </p:txBody>
      </p:sp>
    </p:spTree>
    <p:extLst>
      <p:ext uri="{BB962C8B-B14F-4D97-AF65-F5344CB8AC3E}">
        <p14:creationId xmlns:p14="http://schemas.microsoft.com/office/powerpoint/2010/main" val="12424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B1198E-ED68-5C45-ADF3-17843377C880}"/>
              </a:ext>
            </a:extLst>
          </p:cNvPr>
          <p:cNvSpPr/>
          <p:nvPr/>
        </p:nvSpPr>
        <p:spPr>
          <a:xfrm>
            <a:off x="0" y="117952"/>
            <a:ext cx="9144000" cy="666044"/>
          </a:xfrm>
          <a:prstGeom prst="rect">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9B40"/>
              </a:solidFill>
            </a:endParaRPr>
          </a:p>
        </p:txBody>
      </p:sp>
      <p:pic>
        <p:nvPicPr>
          <p:cNvPr id="3" name="Picture 2">
            <a:extLst>
              <a:ext uri="{FF2B5EF4-FFF2-40B4-BE49-F238E27FC236}">
                <a16:creationId xmlns:a16="http://schemas.microsoft.com/office/drawing/2014/main" id="{C6B3958E-1184-784E-98A8-79EE34586F2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23057" y="1048331"/>
            <a:ext cx="1015620" cy="1015620"/>
          </a:xfrm>
          <a:prstGeom prst="rect">
            <a:avLst/>
          </a:prstGeom>
        </p:spPr>
      </p:pic>
      <p:sp>
        <p:nvSpPr>
          <p:cNvPr id="9" name="TextBox 8">
            <a:extLst>
              <a:ext uri="{FF2B5EF4-FFF2-40B4-BE49-F238E27FC236}">
                <a16:creationId xmlns:a16="http://schemas.microsoft.com/office/drawing/2014/main" id="{7D430B75-3CA7-8E42-AE80-7F5026DD6562}"/>
              </a:ext>
            </a:extLst>
          </p:cNvPr>
          <p:cNvSpPr txBox="1"/>
          <p:nvPr/>
        </p:nvSpPr>
        <p:spPr>
          <a:xfrm>
            <a:off x="1643945" y="220141"/>
            <a:ext cx="5856111" cy="461665"/>
          </a:xfrm>
          <a:prstGeom prst="rect">
            <a:avLst/>
          </a:prstGeom>
          <a:noFill/>
        </p:spPr>
        <p:txBody>
          <a:bodyPr wrap="square" rtlCol="0">
            <a:spAutoFit/>
          </a:bodyPr>
          <a:lstStyle/>
          <a:p>
            <a:pPr algn="ctr"/>
            <a:r>
              <a:rPr lang="en-US" sz="2400" spc="300" dirty="0">
                <a:solidFill>
                  <a:schemeClr val="bg1"/>
                </a:solidFill>
                <a:latin typeface="Montserrat Medium" pitchFamily="50" charset="0"/>
                <a:cs typeface="Montserrat Black"/>
              </a:rPr>
              <a:t>ACADEMIC PATHWAYS</a:t>
            </a:r>
          </a:p>
        </p:txBody>
      </p:sp>
      <p:sp>
        <p:nvSpPr>
          <p:cNvPr id="4" name="TextBox 3">
            <a:extLst>
              <a:ext uri="{FF2B5EF4-FFF2-40B4-BE49-F238E27FC236}">
                <a16:creationId xmlns:a16="http://schemas.microsoft.com/office/drawing/2014/main" id="{44AF5EEA-C6C4-1D4C-8022-24A516F0C211}"/>
              </a:ext>
            </a:extLst>
          </p:cNvPr>
          <p:cNvSpPr txBox="1"/>
          <p:nvPr/>
        </p:nvSpPr>
        <p:spPr>
          <a:xfrm>
            <a:off x="378178" y="2255862"/>
            <a:ext cx="2105378" cy="830997"/>
          </a:xfrm>
          <a:prstGeom prst="rect">
            <a:avLst/>
          </a:prstGeom>
          <a:noFill/>
        </p:spPr>
        <p:txBody>
          <a:bodyPr wrap="square" rtlCol="0">
            <a:spAutoFit/>
          </a:bodyPr>
          <a:lstStyle/>
          <a:p>
            <a:pPr algn="ctr"/>
            <a:r>
              <a:rPr lang="en-US" sz="1600" b="1" dirty="0">
                <a:solidFill>
                  <a:srgbClr val="D4731B"/>
                </a:solidFill>
              </a:rPr>
              <a:t>Science, Technology, Engineering &amp; Math</a:t>
            </a:r>
          </a:p>
          <a:p>
            <a:pPr algn="ctr"/>
            <a:r>
              <a:rPr lang="en-US" sz="1600" b="1" dirty="0">
                <a:solidFill>
                  <a:srgbClr val="D4731B"/>
                </a:solidFill>
              </a:rPr>
              <a:t>(STEM)</a:t>
            </a:r>
          </a:p>
        </p:txBody>
      </p:sp>
      <p:pic>
        <p:nvPicPr>
          <p:cNvPr id="14" name="Picture 13">
            <a:extLst>
              <a:ext uri="{FF2B5EF4-FFF2-40B4-BE49-F238E27FC236}">
                <a16:creationId xmlns:a16="http://schemas.microsoft.com/office/drawing/2014/main" id="{8C36C833-AB95-B54E-B658-14D7CC34C59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64190" y="1048331"/>
            <a:ext cx="1015620" cy="1015620"/>
          </a:xfrm>
          <a:prstGeom prst="rect">
            <a:avLst/>
          </a:prstGeom>
        </p:spPr>
      </p:pic>
      <p:sp>
        <p:nvSpPr>
          <p:cNvPr id="15" name="TextBox 14">
            <a:extLst>
              <a:ext uri="{FF2B5EF4-FFF2-40B4-BE49-F238E27FC236}">
                <a16:creationId xmlns:a16="http://schemas.microsoft.com/office/drawing/2014/main" id="{0657F92D-B690-B249-A09F-CB60066B3E88}"/>
              </a:ext>
            </a:extLst>
          </p:cNvPr>
          <p:cNvSpPr txBox="1"/>
          <p:nvPr/>
        </p:nvSpPr>
        <p:spPr>
          <a:xfrm>
            <a:off x="3519311" y="2255862"/>
            <a:ext cx="2105378" cy="584775"/>
          </a:xfrm>
          <a:prstGeom prst="rect">
            <a:avLst/>
          </a:prstGeom>
          <a:noFill/>
        </p:spPr>
        <p:txBody>
          <a:bodyPr wrap="square" rtlCol="0">
            <a:spAutoFit/>
          </a:bodyPr>
          <a:lstStyle/>
          <a:p>
            <a:pPr algn="ctr"/>
            <a:r>
              <a:rPr lang="en-US" sz="1600" b="1" dirty="0">
                <a:solidFill>
                  <a:srgbClr val="D4731B"/>
                </a:solidFill>
              </a:rPr>
              <a:t>Public Service</a:t>
            </a:r>
            <a:br>
              <a:rPr lang="en-US" sz="1600" b="1" dirty="0">
                <a:solidFill>
                  <a:srgbClr val="D4731B"/>
                </a:solidFill>
              </a:rPr>
            </a:br>
            <a:r>
              <a:rPr lang="en-US" sz="1600" b="1" dirty="0">
                <a:solidFill>
                  <a:srgbClr val="D4731B"/>
                </a:solidFill>
              </a:rPr>
              <a:t>&amp; Social Sciences</a:t>
            </a:r>
          </a:p>
        </p:txBody>
      </p:sp>
      <p:pic>
        <p:nvPicPr>
          <p:cNvPr id="18" name="Picture 17">
            <a:extLst>
              <a:ext uri="{FF2B5EF4-FFF2-40B4-BE49-F238E27FC236}">
                <a16:creationId xmlns:a16="http://schemas.microsoft.com/office/drawing/2014/main" id="{6BFC84D7-9476-3F4A-A62B-8EF05B4FC3B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923101" y="1048331"/>
            <a:ext cx="1015620" cy="1015620"/>
          </a:xfrm>
          <a:prstGeom prst="rect">
            <a:avLst/>
          </a:prstGeom>
        </p:spPr>
      </p:pic>
      <p:sp>
        <p:nvSpPr>
          <p:cNvPr id="19" name="TextBox 18">
            <a:extLst>
              <a:ext uri="{FF2B5EF4-FFF2-40B4-BE49-F238E27FC236}">
                <a16:creationId xmlns:a16="http://schemas.microsoft.com/office/drawing/2014/main" id="{00919523-C757-1541-89E4-8E3AE1B09FB3}"/>
              </a:ext>
            </a:extLst>
          </p:cNvPr>
          <p:cNvSpPr txBox="1"/>
          <p:nvPr/>
        </p:nvSpPr>
        <p:spPr>
          <a:xfrm>
            <a:off x="6378222" y="2255862"/>
            <a:ext cx="2105378" cy="338554"/>
          </a:xfrm>
          <a:prstGeom prst="rect">
            <a:avLst/>
          </a:prstGeom>
          <a:noFill/>
        </p:spPr>
        <p:txBody>
          <a:bodyPr wrap="square" rtlCol="0">
            <a:spAutoFit/>
          </a:bodyPr>
          <a:lstStyle/>
          <a:p>
            <a:pPr algn="ctr"/>
            <a:r>
              <a:rPr lang="en-US" sz="1600" b="1" dirty="0">
                <a:solidFill>
                  <a:srgbClr val="D4731B"/>
                </a:solidFill>
              </a:rPr>
              <a:t>Medical Sciences</a:t>
            </a:r>
          </a:p>
        </p:txBody>
      </p:sp>
      <p:pic>
        <p:nvPicPr>
          <p:cNvPr id="20" name="Picture 19">
            <a:extLst>
              <a:ext uri="{FF2B5EF4-FFF2-40B4-BE49-F238E27FC236}">
                <a16:creationId xmlns:a16="http://schemas.microsoft.com/office/drawing/2014/main" id="{FE0387AB-41F3-D941-9122-8991B5C81AB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94835" y="3279948"/>
            <a:ext cx="1015620" cy="1015620"/>
          </a:xfrm>
          <a:prstGeom prst="rect">
            <a:avLst/>
          </a:prstGeom>
        </p:spPr>
      </p:pic>
      <p:sp>
        <p:nvSpPr>
          <p:cNvPr id="21" name="TextBox 20">
            <a:extLst>
              <a:ext uri="{FF2B5EF4-FFF2-40B4-BE49-F238E27FC236}">
                <a16:creationId xmlns:a16="http://schemas.microsoft.com/office/drawing/2014/main" id="{C4663483-218B-E741-87C2-91CFF7C95609}"/>
              </a:ext>
            </a:extLst>
          </p:cNvPr>
          <p:cNvSpPr txBox="1"/>
          <p:nvPr/>
        </p:nvSpPr>
        <p:spPr>
          <a:xfrm>
            <a:off x="349956" y="4312503"/>
            <a:ext cx="2105378" cy="584775"/>
          </a:xfrm>
          <a:prstGeom prst="rect">
            <a:avLst/>
          </a:prstGeom>
          <a:noFill/>
        </p:spPr>
        <p:txBody>
          <a:bodyPr wrap="square" rtlCol="0">
            <a:spAutoFit/>
          </a:bodyPr>
          <a:lstStyle/>
          <a:p>
            <a:pPr algn="ctr"/>
            <a:r>
              <a:rPr lang="en-US" sz="1600" b="1" dirty="0">
                <a:solidFill>
                  <a:srgbClr val="D4731B"/>
                </a:solidFill>
              </a:rPr>
              <a:t>Business, Design</a:t>
            </a:r>
            <a:br>
              <a:rPr lang="en-US" sz="1600" b="1" dirty="0">
                <a:solidFill>
                  <a:srgbClr val="D4731B"/>
                </a:solidFill>
              </a:rPr>
            </a:br>
            <a:r>
              <a:rPr lang="en-US" sz="1600" b="1" dirty="0">
                <a:solidFill>
                  <a:srgbClr val="D4731B"/>
                </a:solidFill>
              </a:rPr>
              <a:t>&amp; Hospitality</a:t>
            </a:r>
          </a:p>
        </p:txBody>
      </p:sp>
      <p:pic>
        <p:nvPicPr>
          <p:cNvPr id="22" name="Picture 21">
            <a:extLst>
              <a:ext uri="{FF2B5EF4-FFF2-40B4-BE49-F238E27FC236}">
                <a16:creationId xmlns:a16="http://schemas.microsoft.com/office/drawing/2014/main" id="{056A5E70-2A4D-6C4C-A44F-14E7675B4A4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035968" y="3279948"/>
            <a:ext cx="1015620" cy="1015620"/>
          </a:xfrm>
          <a:prstGeom prst="rect">
            <a:avLst/>
          </a:prstGeom>
        </p:spPr>
      </p:pic>
      <p:sp>
        <p:nvSpPr>
          <p:cNvPr id="23" name="TextBox 22">
            <a:extLst>
              <a:ext uri="{FF2B5EF4-FFF2-40B4-BE49-F238E27FC236}">
                <a16:creationId xmlns:a16="http://schemas.microsoft.com/office/drawing/2014/main" id="{591746A9-F797-F34D-8E5F-EBF197B4894C}"/>
              </a:ext>
            </a:extLst>
          </p:cNvPr>
          <p:cNvSpPr txBox="1"/>
          <p:nvPr/>
        </p:nvSpPr>
        <p:spPr>
          <a:xfrm>
            <a:off x="3491089" y="4312503"/>
            <a:ext cx="2105378" cy="338554"/>
          </a:xfrm>
          <a:prstGeom prst="rect">
            <a:avLst/>
          </a:prstGeom>
          <a:noFill/>
        </p:spPr>
        <p:txBody>
          <a:bodyPr wrap="square" rtlCol="0">
            <a:spAutoFit/>
          </a:bodyPr>
          <a:lstStyle/>
          <a:p>
            <a:pPr algn="ctr"/>
            <a:r>
              <a:rPr lang="en-US" sz="1600" b="1" dirty="0">
                <a:solidFill>
                  <a:srgbClr val="D4731B"/>
                </a:solidFill>
              </a:rPr>
              <a:t>Arts &amp; Humanities</a:t>
            </a:r>
          </a:p>
        </p:txBody>
      </p:sp>
      <p:pic>
        <p:nvPicPr>
          <p:cNvPr id="24" name="Picture 23">
            <a:extLst>
              <a:ext uri="{FF2B5EF4-FFF2-40B4-BE49-F238E27FC236}">
                <a16:creationId xmlns:a16="http://schemas.microsoft.com/office/drawing/2014/main" id="{F80F07F9-A7B0-F546-B0AB-DBD7C0D4BF3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94879" y="3279948"/>
            <a:ext cx="1015620" cy="1015620"/>
          </a:xfrm>
          <a:prstGeom prst="rect">
            <a:avLst/>
          </a:prstGeom>
        </p:spPr>
      </p:pic>
      <p:sp>
        <p:nvSpPr>
          <p:cNvPr id="25" name="TextBox 24">
            <a:extLst>
              <a:ext uri="{FF2B5EF4-FFF2-40B4-BE49-F238E27FC236}">
                <a16:creationId xmlns:a16="http://schemas.microsoft.com/office/drawing/2014/main" id="{22259F69-A14E-2C46-9F51-7B70D773C1FA}"/>
              </a:ext>
            </a:extLst>
          </p:cNvPr>
          <p:cNvSpPr txBox="1"/>
          <p:nvPr/>
        </p:nvSpPr>
        <p:spPr>
          <a:xfrm>
            <a:off x="6350000" y="4312503"/>
            <a:ext cx="2105378" cy="338554"/>
          </a:xfrm>
          <a:prstGeom prst="rect">
            <a:avLst/>
          </a:prstGeom>
          <a:noFill/>
        </p:spPr>
        <p:txBody>
          <a:bodyPr wrap="square" rtlCol="0">
            <a:spAutoFit/>
          </a:bodyPr>
          <a:lstStyle/>
          <a:p>
            <a:pPr algn="ctr"/>
            <a:r>
              <a:rPr lang="en-US" sz="1600" b="1" dirty="0">
                <a:solidFill>
                  <a:srgbClr val="D4731B"/>
                </a:solidFill>
              </a:rPr>
              <a:t>Applied Technology</a:t>
            </a:r>
          </a:p>
        </p:txBody>
      </p:sp>
    </p:spTree>
    <p:extLst>
      <p:ext uri="{BB962C8B-B14F-4D97-AF65-F5344CB8AC3E}">
        <p14:creationId xmlns:p14="http://schemas.microsoft.com/office/powerpoint/2010/main" val="1454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C1CAC66-68E9-324C-96E6-E7203C174C40}"/>
              </a:ext>
            </a:extLst>
          </p:cNvPr>
          <p:cNvSpPr txBox="1"/>
          <p:nvPr/>
        </p:nvSpPr>
        <p:spPr>
          <a:xfrm>
            <a:off x="436306" y="418873"/>
            <a:ext cx="4135694" cy="553998"/>
          </a:xfrm>
          <a:prstGeom prst="rect">
            <a:avLst/>
          </a:prstGeom>
          <a:noFill/>
        </p:spPr>
        <p:txBody>
          <a:bodyPr wrap="square" rtlCol="0">
            <a:spAutoFit/>
          </a:bodyPr>
          <a:lstStyle/>
          <a:p>
            <a:r>
              <a:rPr lang="en-US" sz="3000" b="1" dirty="0">
                <a:solidFill>
                  <a:srgbClr val="F7B418"/>
                </a:solidFill>
                <a:latin typeface="Montserrat Light" pitchFamily="50" charset="0"/>
                <a:cs typeface="Montserrat Black"/>
              </a:rPr>
              <a:t>ENROLLMENT</a:t>
            </a:r>
            <a:endParaRPr lang="en-US" sz="3000" i="1" dirty="0">
              <a:solidFill>
                <a:srgbClr val="4C4C4E"/>
              </a:solidFill>
              <a:latin typeface="Montserrat Light" pitchFamily="2" charset="77"/>
              <a:cs typeface="Montserrat Black"/>
            </a:endParaRPr>
          </a:p>
        </p:txBody>
      </p:sp>
      <p:graphicFrame>
        <p:nvGraphicFramePr>
          <p:cNvPr id="15" name="Table 3">
            <a:extLst>
              <a:ext uri="{FF2B5EF4-FFF2-40B4-BE49-F238E27FC236}">
                <a16:creationId xmlns:a16="http://schemas.microsoft.com/office/drawing/2014/main" id="{4FAAD50A-34B4-694E-AAA1-4619D48F946B}"/>
              </a:ext>
            </a:extLst>
          </p:cNvPr>
          <p:cNvGraphicFramePr>
            <a:graphicFrameLocks noGrp="1"/>
          </p:cNvGraphicFramePr>
          <p:nvPr>
            <p:extLst>
              <p:ext uri="{D42A27DB-BD31-4B8C-83A1-F6EECF244321}">
                <p14:modId xmlns:p14="http://schemas.microsoft.com/office/powerpoint/2010/main" val="2131104835"/>
              </p:ext>
            </p:extLst>
          </p:nvPr>
        </p:nvGraphicFramePr>
        <p:xfrm>
          <a:off x="535259" y="1479204"/>
          <a:ext cx="7865325" cy="2259213"/>
        </p:xfrm>
        <a:graphic>
          <a:graphicData uri="http://schemas.openxmlformats.org/drawingml/2006/table">
            <a:tbl>
              <a:tblPr firstRow="1" bandRow="1">
                <a:tableStyleId>{5C22544A-7EE6-4342-B048-85BDC9FD1C3A}</a:tableStyleId>
              </a:tblPr>
              <a:tblGrid>
                <a:gridCol w="1573065">
                  <a:extLst>
                    <a:ext uri="{9D8B030D-6E8A-4147-A177-3AD203B41FA5}">
                      <a16:colId xmlns:a16="http://schemas.microsoft.com/office/drawing/2014/main" val="2541861748"/>
                    </a:ext>
                  </a:extLst>
                </a:gridCol>
                <a:gridCol w="1573065">
                  <a:extLst>
                    <a:ext uri="{9D8B030D-6E8A-4147-A177-3AD203B41FA5}">
                      <a16:colId xmlns:a16="http://schemas.microsoft.com/office/drawing/2014/main" val="1808810728"/>
                    </a:ext>
                  </a:extLst>
                </a:gridCol>
                <a:gridCol w="1573065">
                  <a:extLst>
                    <a:ext uri="{9D8B030D-6E8A-4147-A177-3AD203B41FA5}">
                      <a16:colId xmlns:a16="http://schemas.microsoft.com/office/drawing/2014/main" val="2894183252"/>
                    </a:ext>
                  </a:extLst>
                </a:gridCol>
                <a:gridCol w="1573065">
                  <a:extLst>
                    <a:ext uri="{9D8B030D-6E8A-4147-A177-3AD203B41FA5}">
                      <a16:colId xmlns:a16="http://schemas.microsoft.com/office/drawing/2014/main" val="65043934"/>
                    </a:ext>
                  </a:extLst>
                </a:gridCol>
                <a:gridCol w="1573065">
                  <a:extLst>
                    <a:ext uri="{9D8B030D-6E8A-4147-A177-3AD203B41FA5}">
                      <a16:colId xmlns:a16="http://schemas.microsoft.com/office/drawing/2014/main" val="965895827"/>
                    </a:ext>
                  </a:extLst>
                </a:gridCol>
              </a:tblGrid>
              <a:tr h="539711">
                <a:tc>
                  <a:txBody>
                    <a:bodyPr/>
                    <a:lstStyle/>
                    <a:p>
                      <a:pPr algn="ctr"/>
                      <a:r>
                        <a:rPr lang="en-US" b="0" i="0" dirty="0">
                          <a:latin typeface="Montserrat Light" pitchFamily="2" charset="77"/>
                        </a:rPr>
                        <a:t>SEMESTER FTE</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SUMMER</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FALL</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SPRING</a:t>
                      </a:r>
                    </a:p>
                  </a:txBody>
                  <a:tcPr anchor="ctr">
                    <a:lnB w="9525" cap="flat" cmpd="sng" algn="ctr">
                      <a:solidFill>
                        <a:srgbClr val="4C4C4E"/>
                      </a:solidFill>
                      <a:prstDash val="solid"/>
                      <a:round/>
                      <a:headEnd type="none" w="med" len="med"/>
                      <a:tailEnd type="none" w="med" len="med"/>
                    </a:lnB>
                    <a:solidFill>
                      <a:srgbClr val="008083"/>
                    </a:solidFill>
                  </a:tcPr>
                </a:tc>
                <a:tc>
                  <a:txBody>
                    <a:bodyPr/>
                    <a:lstStyle/>
                    <a:p>
                      <a:pPr algn="ctr"/>
                      <a:r>
                        <a:rPr lang="en-US" b="0" i="0" dirty="0">
                          <a:latin typeface="Montserrat Light" pitchFamily="2" charset="77"/>
                        </a:rPr>
                        <a:t>AY</a:t>
                      </a:r>
                    </a:p>
                  </a:txBody>
                  <a:tcPr anchor="ctr">
                    <a:lnB w="9525" cap="flat" cmpd="sng" algn="ctr">
                      <a:solidFill>
                        <a:srgbClr val="4C4C4E"/>
                      </a:solidFill>
                      <a:prstDash val="solid"/>
                      <a:round/>
                      <a:headEnd type="none" w="med" len="med"/>
                      <a:tailEnd type="none" w="med" len="med"/>
                    </a:lnB>
                    <a:solidFill>
                      <a:srgbClr val="008083"/>
                    </a:solidFill>
                  </a:tcPr>
                </a:tc>
                <a:extLst>
                  <a:ext uri="{0D108BD9-81ED-4DB2-BD59-A6C34878D82A}">
                    <a16:rowId xmlns:a16="http://schemas.microsoft.com/office/drawing/2014/main" val="2733148150"/>
                  </a:ext>
                </a:extLst>
              </a:tr>
              <a:tr h="539711">
                <a:tc>
                  <a:txBody>
                    <a:bodyPr/>
                    <a:lstStyle/>
                    <a:p>
                      <a:pPr algn="ctr"/>
                      <a:r>
                        <a:rPr lang="en-US" b="0" i="0" dirty="0">
                          <a:solidFill>
                            <a:schemeClr val="tx1">
                              <a:lumMod val="75000"/>
                              <a:lumOff val="25000"/>
                            </a:schemeClr>
                          </a:solidFill>
                          <a:latin typeface="Montserrat" pitchFamily="2" charset="77"/>
                        </a:rPr>
                        <a:t>AY 19/20</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1,054</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8,369</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7,776</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18,332</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3608326246"/>
                  </a:ext>
                </a:extLst>
              </a:tr>
              <a:tr h="539711">
                <a:tc>
                  <a:txBody>
                    <a:bodyPr/>
                    <a:lstStyle/>
                    <a:p>
                      <a:pPr algn="ctr"/>
                      <a:r>
                        <a:rPr lang="en-US" b="0" i="0" dirty="0">
                          <a:solidFill>
                            <a:schemeClr val="tx1">
                              <a:lumMod val="75000"/>
                              <a:lumOff val="25000"/>
                            </a:schemeClr>
                          </a:solidFill>
                          <a:latin typeface="Montserrat" pitchFamily="2" charset="77"/>
                        </a:rPr>
                        <a:t>AY 20/21</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913</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b="0" i="0" dirty="0">
                          <a:solidFill>
                            <a:schemeClr val="tx1">
                              <a:lumMod val="75000"/>
                              <a:lumOff val="25000"/>
                            </a:schemeClr>
                          </a:solidFill>
                          <a:latin typeface="Montserrat" pitchFamily="2" charset="77"/>
                        </a:rPr>
                        <a:t>3,780</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6,637</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16,305</a:t>
                      </a:r>
                    </a:p>
                  </a:txBody>
                  <a:tcPr anchor="ctr">
                    <a:lnT w="9525" cap="flat" cmpd="sng" algn="ctr">
                      <a:solidFill>
                        <a:srgbClr val="4C4C4E"/>
                      </a:solidFill>
                      <a:prstDash val="solid"/>
                      <a:round/>
                      <a:headEnd type="none" w="med" len="med"/>
                      <a:tailEnd type="none" w="med" len="med"/>
                    </a:lnT>
                    <a:lnB w="9525" cap="flat" cmpd="sng" algn="ctr">
                      <a:solidFill>
                        <a:srgbClr val="4C4C4E"/>
                      </a:solidFill>
                      <a:prstDash val="solid"/>
                      <a:round/>
                      <a:headEnd type="none" w="med" len="med"/>
                      <a:tailEnd type="none" w="med" len="med"/>
                    </a:lnB>
                    <a:noFill/>
                  </a:tcPr>
                </a:tc>
                <a:extLst>
                  <a:ext uri="{0D108BD9-81ED-4DB2-BD59-A6C34878D82A}">
                    <a16:rowId xmlns:a16="http://schemas.microsoft.com/office/drawing/2014/main" val="2111173177"/>
                  </a:ext>
                </a:extLst>
              </a:tr>
              <a:tr h="539711">
                <a:tc>
                  <a:txBody>
                    <a:bodyPr/>
                    <a:lstStyle/>
                    <a:p>
                      <a:pPr algn="ctr"/>
                      <a:r>
                        <a:rPr lang="en-US" b="0" i="0" dirty="0">
                          <a:solidFill>
                            <a:schemeClr val="tx1">
                              <a:lumMod val="75000"/>
                              <a:lumOff val="25000"/>
                            </a:schemeClr>
                          </a:solidFill>
                          <a:latin typeface="Montserrat" pitchFamily="2" charset="77"/>
                        </a:rPr>
                        <a:t>% Change</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b="0" i="0" dirty="0">
                          <a:solidFill>
                            <a:schemeClr val="tx1">
                              <a:lumMod val="75000"/>
                              <a:lumOff val="25000"/>
                            </a:schemeClr>
                          </a:solidFill>
                          <a:latin typeface="Montserrat" pitchFamily="2" charset="77"/>
                        </a:rPr>
                        <a:t>-13%</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b="0" i="0" dirty="0">
                          <a:solidFill>
                            <a:schemeClr val="tx1">
                              <a:lumMod val="75000"/>
                              <a:lumOff val="25000"/>
                            </a:schemeClr>
                          </a:solidFill>
                          <a:latin typeface="Montserrat" pitchFamily="2" charset="77"/>
                        </a:rPr>
                        <a:t>-9.5%</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-14.7%</a:t>
                      </a:r>
                    </a:p>
                  </a:txBody>
                  <a:tcPr anchor="ctr">
                    <a:lnT w="9525" cap="flat" cmpd="sng" algn="ctr">
                      <a:solidFill>
                        <a:srgbClr val="4C4C4E"/>
                      </a:solidFill>
                      <a:prstDash val="solid"/>
                      <a:round/>
                      <a:headEnd type="none" w="med" len="med"/>
                      <a:tailEnd type="none" w="med" len="med"/>
                    </a:lnT>
                    <a:noFill/>
                  </a:tcPr>
                </a:tc>
                <a:tc>
                  <a:txBody>
                    <a:bodyPr/>
                    <a:lstStyle/>
                    <a:p>
                      <a:pPr algn="ctr"/>
                      <a:r>
                        <a:rPr lang="en-US" sz="1800" b="0" i="0" u="none" strike="noStrike" kern="1200" dirty="0">
                          <a:solidFill>
                            <a:schemeClr val="tx1">
                              <a:lumMod val="75000"/>
                              <a:lumOff val="25000"/>
                            </a:schemeClr>
                          </a:solidFill>
                          <a:effectLst/>
                          <a:latin typeface="Montserrat" pitchFamily="2" charset="77"/>
                          <a:ea typeface="+mn-ea"/>
                          <a:cs typeface="+mn-cs"/>
                        </a:rPr>
                        <a:t>-11% </a:t>
                      </a:r>
                    </a:p>
                  </a:txBody>
                  <a:tcPr anchor="ctr">
                    <a:lnT w="9525" cap="flat" cmpd="sng" algn="ctr">
                      <a:solidFill>
                        <a:srgbClr val="4C4C4E"/>
                      </a:solidFill>
                      <a:prstDash val="solid"/>
                      <a:round/>
                      <a:headEnd type="none" w="med" len="med"/>
                      <a:tailEnd type="none" w="med" len="med"/>
                    </a:lnT>
                    <a:noFill/>
                  </a:tcPr>
                </a:tc>
                <a:extLst>
                  <a:ext uri="{0D108BD9-81ED-4DB2-BD59-A6C34878D82A}">
                    <a16:rowId xmlns:a16="http://schemas.microsoft.com/office/drawing/2014/main" val="3044428968"/>
                  </a:ext>
                </a:extLst>
              </a:tr>
            </a:tbl>
          </a:graphicData>
        </a:graphic>
      </p:graphicFrame>
    </p:spTree>
    <p:extLst>
      <p:ext uri="{BB962C8B-B14F-4D97-AF65-F5344CB8AC3E}">
        <p14:creationId xmlns:p14="http://schemas.microsoft.com/office/powerpoint/2010/main" val="32170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0965E3-F5D1-164B-831D-0288100C4B97}"/>
              </a:ext>
            </a:extLst>
          </p:cNvPr>
          <p:cNvSpPr txBox="1"/>
          <p:nvPr/>
        </p:nvSpPr>
        <p:spPr>
          <a:xfrm>
            <a:off x="436306" y="198514"/>
            <a:ext cx="4135694" cy="553998"/>
          </a:xfrm>
          <a:prstGeom prst="rect">
            <a:avLst/>
          </a:prstGeom>
          <a:noFill/>
        </p:spPr>
        <p:txBody>
          <a:bodyPr wrap="square" rtlCol="0">
            <a:spAutoFit/>
          </a:bodyPr>
          <a:lstStyle/>
          <a:p>
            <a:r>
              <a:rPr lang="en-US" sz="3000" b="1" dirty="0">
                <a:solidFill>
                  <a:srgbClr val="008083"/>
                </a:solidFill>
                <a:latin typeface="Montserrat Light" pitchFamily="50" charset="0"/>
                <a:cs typeface="Montserrat Black"/>
              </a:rPr>
              <a:t>RETENTION</a:t>
            </a:r>
            <a:endParaRPr lang="en-US" sz="3000" i="1" dirty="0">
              <a:solidFill>
                <a:srgbClr val="008083"/>
              </a:solidFill>
              <a:latin typeface="Montserrat Light" pitchFamily="2" charset="77"/>
              <a:cs typeface="Montserrat Black"/>
            </a:endParaRPr>
          </a:p>
        </p:txBody>
      </p:sp>
      <p:graphicFrame>
        <p:nvGraphicFramePr>
          <p:cNvPr id="5" name="Chart 4">
            <a:extLst>
              <a:ext uri="{FF2B5EF4-FFF2-40B4-BE49-F238E27FC236}">
                <a16:creationId xmlns:a16="http://schemas.microsoft.com/office/drawing/2014/main" id="{50CB9087-D276-CE4E-85A9-BDE3139DBCEB}"/>
              </a:ext>
            </a:extLst>
          </p:cNvPr>
          <p:cNvGraphicFramePr/>
          <p:nvPr>
            <p:extLst>
              <p:ext uri="{D42A27DB-BD31-4B8C-83A1-F6EECF244321}">
                <p14:modId xmlns:p14="http://schemas.microsoft.com/office/powerpoint/2010/main" val="531630251"/>
              </p:ext>
            </p:extLst>
          </p:nvPr>
        </p:nvGraphicFramePr>
        <p:xfrm>
          <a:off x="102860" y="1199752"/>
          <a:ext cx="8855396" cy="36128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498C031-347D-474A-9CC8-85C186168212}"/>
              </a:ext>
            </a:extLst>
          </p:cNvPr>
          <p:cNvSpPr txBox="1"/>
          <p:nvPr/>
        </p:nvSpPr>
        <p:spPr>
          <a:xfrm>
            <a:off x="8481476" y="1700063"/>
            <a:ext cx="701269" cy="276999"/>
          </a:xfrm>
          <a:prstGeom prst="rect">
            <a:avLst/>
          </a:prstGeom>
          <a:noFill/>
        </p:spPr>
        <p:txBody>
          <a:bodyPr wrap="square" rtlCol="0">
            <a:spAutoFit/>
          </a:bodyPr>
          <a:lstStyle/>
          <a:p>
            <a:r>
              <a:rPr lang="en-US" sz="1200" dirty="0"/>
              <a:t>55%</a:t>
            </a:r>
          </a:p>
        </p:txBody>
      </p:sp>
    </p:spTree>
    <p:extLst>
      <p:ext uri="{BB962C8B-B14F-4D97-AF65-F5344CB8AC3E}">
        <p14:creationId xmlns:p14="http://schemas.microsoft.com/office/powerpoint/2010/main" val="38610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EB4C78-7603-3E4C-9308-CFBC418F1F19}"/>
              </a:ext>
            </a:extLst>
          </p:cNvPr>
          <p:cNvSpPr/>
          <p:nvPr/>
        </p:nvSpPr>
        <p:spPr>
          <a:xfrm>
            <a:off x="0" y="0"/>
            <a:ext cx="2765530" cy="5143500"/>
          </a:xfrm>
          <a:prstGeom prst="rect">
            <a:avLst/>
          </a:prstGeom>
          <a:blipFill>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2C1C7C8-A2C2-5849-BB4B-6048DA7BAAE0}"/>
              </a:ext>
            </a:extLst>
          </p:cNvPr>
          <p:cNvGrpSpPr/>
          <p:nvPr/>
        </p:nvGrpSpPr>
        <p:grpSpPr>
          <a:xfrm>
            <a:off x="3552380" y="810967"/>
            <a:ext cx="5172076" cy="3521567"/>
            <a:chOff x="3552380" y="540198"/>
            <a:chExt cx="5172076" cy="3521567"/>
          </a:xfrm>
        </p:grpSpPr>
        <p:sp>
          <p:nvSpPr>
            <p:cNvPr id="4" name="TextBox 3"/>
            <p:cNvSpPr txBox="1"/>
            <p:nvPr/>
          </p:nvSpPr>
          <p:spPr>
            <a:xfrm>
              <a:off x="3818627" y="3292324"/>
              <a:ext cx="4639583"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F7B418"/>
                  </a:solidFill>
                  <a:latin typeface="Roboto Black"/>
                  <a:cs typeface="Roboto Black"/>
                </a:rPr>
                <a:t>Masks Required </a:t>
              </a:r>
              <a:r>
                <a:rPr lang="en-US" sz="1200" dirty="0">
                  <a:solidFill>
                    <a:srgbClr val="F7B418"/>
                  </a:solidFill>
                  <a:latin typeface="Roboto Black"/>
                  <a:cs typeface="Roboto Black"/>
                </a:rPr>
                <a:t>(except for private offices)</a:t>
              </a:r>
            </a:p>
            <a:p>
              <a:pPr marL="285750" indent="-285750">
                <a:buFont typeface="Arial" panose="020B0604020202020204" pitchFamily="34" charset="0"/>
                <a:buChar char="•"/>
              </a:pPr>
              <a:r>
                <a:rPr lang="en-US" sz="2200" dirty="0">
                  <a:solidFill>
                    <a:srgbClr val="F7B418"/>
                  </a:solidFill>
                  <a:latin typeface="Roboto Black"/>
                  <a:cs typeface="Roboto Black"/>
                </a:rPr>
                <a:t>Vaccines Recommended</a:t>
              </a:r>
            </a:p>
          </p:txBody>
        </p:sp>
        <p:sp>
          <p:nvSpPr>
            <p:cNvPr id="15" name="TextBox 14"/>
            <p:cNvSpPr txBox="1"/>
            <p:nvPr/>
          </p:nvSpPr>
          <p:spPr>
            <a:xfrm>
              <a:off x="3552380" y="2769104"/>
              <a:ext cx="5172076" cy="523220"/>
            </a:xfrm>
            <a:prstGeom prst="rect">
              <a:avLst/>
            </a:prstGeom>
            <a:noFill/>
          </p:spPr>
          <p:txBody>
            <a:bodyPr wrap="square" rtlCol="0">
              <a:spAutoFit/>
            </a:bodyPr>
            <a:lstStyle/>
            <a:p>
              <a:pPr algn="ctr"/>
              <a:r>
                <a:rPr lang="en-US" sz="2800" dirty="0">
                  <a:solidFill>
                    <a:srgbClr val="008083"/>
                  </a:solidFill>
                  <a:latin typeface="Montserrat Black"/>
                  <a:cs typeface="Montserrat Black"/>
                </a:rPr>
                <a:t>NEW COVID PROTOCOLS</a:t>
              </a:r>
            </a:p>
          </p:txBody>
        </p:sp>
        <p:pic>
          <p:nvPicPr>
            <p:cNvPr id="6" name="Picture 5">
              <a:extLst>
                <a:ext uri="{FF2B5EF4-FFF2-40B4-BE49-F238E27FC236}">
                  <a16:creationId xmlns:a16="http://schemas.microsoft.com/office/drawing/2014/main" id="{3C253854-92DD-2044-B004-EEE83046F0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2538" y="540198"/>
              <a:ext cx="1640420" cy="2259446"/>
            </a:xfrm>
            <a:prstGeom prst="rect">
              <a:avLst/>
            </a:prstGeom>
          </p:spPr>
        </p:pic>
      </p:grpSp>
    </p:spTree>
    <p:extLst>
      <p:ext uri="{BB962C8B-B14F-4D97-AF65-F5344CB8AC3E}">
        <p14:creationId xmlns:p14="http://schemas.microsoft.com/office/powerpoint/2010/main" val="981497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70F8CB-0558-6D48-B69E-15FAAEF3E972}"/>
              </a:ext>
            </a:extLst>
          </p:cNvPr>
          <p:cNvSpPr/>
          <p:nvPr/>
        </p:nvSpPr>
        <p:spPr>
          <a:xfrm>
            <a:off x="4199860" y="365681"/>
            <a:ext cx="4710224" cy="441213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CD12"/>
              </a:solidFill>
            </a:endParaRPr>
          </a:p>
        </p:txBody>
      </p:sp>
      <p:grpSp>
        <p:nvGrpSpPr>
          <p:cNvPr id="13" name="Group 12">
            <a:extLst>
              <a:ext uri="{FF2B5EF4-FFF2-40B4-BE49-F238E27FC236}">
                <a16:creationId xmlns:a16="http://schemas.microsoft.com/office/drawing/2014/main" id="{8F7D906A-3563-194A-B377-D83482269973}"/>
              </a:ext>
            </a:extLst>
          </p:cNvPr>
          <p:cNvGrpSpPr/>
          <p:nvPr/>
        </p:nvGrpSpPr>
        <p:grpSpPr>
          <a:xfrm>
            <a:off x="235121" y="958630"/>
            <a:ext cx="4336879" cy="3226241"/>
            <a:chOff x="235121" y="915869"/>
            <a:chExt cx="4336879" cy="3226241"/>
          </a:xfrm>
        </p:grpSpPr>
        <p:sp>
          <p:nvSpPr>
            <p:cNvPr id="14" name="Rectangle 13">
              <a:extLst>
                <a:ext uri="{FF2B5EF4-FFF2-40B4-BE49-F238E27FC236}">
                  <a16:creationId xmlns:a16="http://schemas.microsoft.com/office/drawing/2014/main" id="{B368BD55-68EF-AC40-A064-B67FB6D87DF7}"/>
                </a:ext>
              </a:extLst>
            </p:cNvPr>
            <p:cNvSpPr/>
            <p:nvPr/>
          </p:nvSpPr>
          <p:spPr>
            <a:xfrm>
              <a:off x="235121" y="915869"/>
              <a:ext cx="4336879" cy="156287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6C7FB9C-3A84-5D4A-AC31-45CD915A48DA}"/>
                </a:ext>
              </a:extLst>
            </p:cNvPr>
            <p:cNvSpPr/>
            <p:nvPr/>
          </p:nvSpPr>
          <p:spPr>
            <a:xfrm>
              <a:off x="235121" y="2576693"/>
              <a:ext cx="4336879" cy="156541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37E31EA-7137-4F4B-B7C3-F286F85EB985}"/>
              </a:ext>
            </a:extLst>
          </p:cNvPr>
          <p:cNvSpPr txBox="1"/>
          <p:nvPr/>
        </p:nvSpPr>
        <p:spPr>
          <a:xfrm>
            <a:off x="4789030" y="512881"/>
            <a:ext cx="3904024" cy="523220"/>
          </a:xfrm>
          <a:prstGeom prst="rect">
            <a:avLst/>
          </a:prstGeom>
          <a:noFill/>
        </p:spPr>
        <p:txBody>
          <a:bodyPr wrap="square" rtlCol="0">
            <a:spAutoFit/>
          </a:bodyPr>
          <a:lstStyle/>
          <a:p>
            <a:pPr algn="ctr"/>
            <a:r>
              <a:rPr lang="en-US" sz="2800" dirty="0">
                <a:solidFill>
                  <a:srgbClr val="27405A"/>
                </a:solidFill>
                <a:latin typeface="Montserrat Black"/>
                <a:cs typeface="Montserrat Black"/>
              </a:rPr>
              <a:t>GRADUATION</a:t>
            </a:r>
          </a:p>
        </p:txBody>
      </p:sp>
      <p:sp>
        <p:nvSpPr>
          <p:cNvPr id="17" name="TextBox 16">
            <a:extLst>
              <a:ext uri="{FF2B5EF4-FFF2-40B4-BE49-F238E27FC236}">
                <a16:creationId xmlns:a16="http://schemas.microsoft.com/office/drawing/2014/main" id="{DC83193B-DFA7-E24A-B872-1D6CC2AAB590}"/>
              </a:ext>
            </a:extLst>
          </p:cNvPr>
          <p:cNvSpPr txBox="1"/>
          <p:nvPr/>
        </p:nvSpPr>
        <p:spPr>
          <a:xfrm>
            <a:off x="5408943" y="4035333"/>
            <a:ext cx="2664198" cy="369332"/>
          </a:xfrm>
          <a:prstGeom prst="rect">
            <a:avLst/>
          </a:prstGeom>
          <a:noFill/>
        </p:spPr>
        <p:txBody>
          <a:bodyPr wrap="square" rtlCol="0">
            <a:spAutoFit/>
          </a:bodyPr>
          <a:lstStyle/>
          <a:p>
            <a:pPr algn="ctr"/>
            <a:r>
              <a:rPr lang="en-US" b="1" dirty="0">
                <a:solidFill>
                  <a:srgbClr val="27405A"/>
                </a:solidFill>
                <a:latin typeface="Roboto" panose="02000000000000000000" pitchFamily="2" charset="0"/>
                <a:ea typeface="Roboto" panose="02000000000000000000" pitchFamily="2" charset="0"/>
                <a:cs typeface="Roboto" panose="02000000000000000000" pitchFamily="2" charset="0"/>
              </a:rPr>
              <a:t>2,783</a:t>
            </a:r>
          </a:p>
        </p:txBody>
      </p:sp>
      <p:sp>
        <p:nvSpPr>
          <p:cNvPr id="18" name="TextBox 17">
            <a:extLst>
              <a:ext uri="{FF2B5EF4-FFF2-40B4-BE49-F238E27FC236}">
                <a16:creationId xmlns:a16="http://schemas.microsoft.com/office/drawing/2014/main" id="{8F82EFC3-60D2-B249-A0AE-601122890210}"/>
              </a:ext>
            </a:extLst>
          </p:cNvPr>
          <p:cNvSpPr txBox="1"/>
          <p:nvPr/>
        </p:nvSpPr>
        <p:spPr>
          <a:xfrm>
            <a:off x="5399702" y="3483389"/>
            <a:ext cx="2682681" cy="584775"/>
          </a:xfrm>
          <a:prstGeom prst="rect">
            <a:avLst/>
          </a:prstGeom>
          <a:noFill/>
        </p:spPr>
        <p:txBody>
          <a:bodyPr wrap="square" rtlCol="0">
            <a:spAutoFit/>
          </a:bodyPr>
          <a:lstStyle/>
          <a:p>
            <a:pPr algn="ctr"/>
            <a:r>
              <a:rPr lang="en-US" sz="1600" b="1" dirty="0">
                <a:solidFill>
                  <a:srgbClr val="27405A"/>
                </a:solidFill>
                <a:latin typeface="Montserrat Light" pitchFamily="2" charset="77"/>
                <a:ea typeface="Roboto" panose="02000000000000000000" pitchFamily="2" charset="0"/>
                <a:cs typeface="Roboto" panose="02000000000000000000" pitchFamily="2" charset="0"/>
              </a:rPr>
              <a:t>Number of Graduates</a:t>
            </a:r>
          </a:p>
          <a:p>
            <a:pPr algn="ctr"/>
            <a:r>
              <a:rPr lang="en-US" sz="1600" b="1" dirty="0">
                <a:solidFill>
                  <a:srgbClr val="27405A"/>
                </a:solidFill>
                <a:latin typeface="Montserrat Light" pitchFamily="2" charset="77"/>
                <a:ea typeface="Roboto" panose="02000000000000000000" pitchFamily="2" charset="0"/>
              </a:rPr>
              <a:t>AY 2020–2021</a:t>
            </a:r>
            <a:endParaRPr lang="en-US" sz="1600" b="1" dirty="0">
              <a:solidFill>
                <a:srgbClr val="27405A"/>
              </a:solidFill>
              <a:latin typeface="Montserrat Light" pitchFamily="2" charset="77"/>
            </a:endParaRPr>
          </a:p>
        </p:txBody>
      </p:sp>
      <p:sp>
        <p:nvSpPr>
          <p:cNvPr id="10" name="TextBox 9">
            <a:extLst>
              <a:ext uri="{FF2B5EF4-FFF2-40B4-BE49-F238E27FC236}">
                <a16:creationId xmlns:a16="http://schemas.microsoft.com/office/drawing/2014/main" id="{EED58967-7672-C346-AF86-690CCEC49980}"/>
              </a:ext>
            </a:extLst>
          </p:cNvPr>
          <p:cNvSpPr txBox="1"/>
          <p:nvPr/>
        </p:nvSpPr>
        <p:spPr>
          <a:xfrm>
            <a:off x="5408943" y="1676929"/>
            <a:ext cx="2664198" cy="307777"/>
          </a:xfrm>
          <a:prstGeom prst="rect">
            <a:avLst/>
          </a:prstGeom>
          <a:noFill/>
        </p:spPr>
        <p:txBody>
          <a:bodyPr wrap="square" rtlCol="0">
            <a:spAutoFit/>
          </a:bodyPr>
          <a:lstStyle/>
          <a:p>
            <a:pPr algn="ctr"/>
            <a:r>
              <a:rPr lang="en-US" sz="1400" dirty="0">
                <a:solidFill>
                  <a:srgbClr val="27405A"/>
                </a:solidFill>
                <a:latin typeface="Roboto" panose="02000000000000000000" pitchFamily="2" charset="0"/>
                <a:ea typeface="Roboto" panose="02000000000000000000" pitchFamily="2" charset="0"/>
                <a:cs typeface="Roboto" panose="02000000000000000000" pitchFamily="2" charset="0"/>
              </a:rPr>
              <a:t>3,970 | 17/18</a:t>
            </a:r>
          </a:p>
        </p:txBody>
      </p:sp>
      <p:sp>
        <p:nvSpPr>
          <p:cNvPr id="11" name="TextBox 10">
            <a:extLst>
              <a:ext uri="{FF2B5EF4-FFF2-40B4-BE49-F238E27FC236}">
                <a16:creationId xmlns:a16="http://schemas.microsoft.com/office/drawing/2014/main" id="{0D83F265-A4C9-3D4D-A406-E11FDAAF4999}"/>
              </a:ext>
            </a:extLst>
          </p:cNvPr>
          <p:cNvSpPr txBox="1"/>
          <p:nvPr/>
        </p:nvSpPr>
        <p:spPr>
          <a:xfrm>
            <a:off x="5408943" y="2522453"/>
            <a:ext cx="2664198" cy="307777"/>
          </a:xfrm>
          <a:prstGeom prst="rect">
            <a:avLst/>
          </a:prstGeom>
          <a:noFill/>
        </p:spPr>
        <p:txBody>
          <a:bodyPr wrap="square" rtlCol="0">
            <a:spAutoFit/>
          </a:bodyPr>
          <a:lstStyle/>
          <a:p>
            <a:pPr algn="ctr"/>
            <a:r>
              <a:rPr lang="en-US" sz="1400" dirty="0">
                <a:solidFill>
                  <a:srgbClr val="27405A"/>
                </a:solidFill>
                <a:latin typeface="Roboto" panose="02000000000000000000" pitchFamily="2" charset="0"/>
                <a:ea typeface="Roboto" panose="02000000000000000000" pitchFamily="2" charset="0"/>
                <a:cs typeface="Roboto" panose="02000000000000000000" pitchFamily="2" charset="0"/>
              </a:rPr>
              <a:t>3,879 | 19/20</a:t>
            </a:r>
          </a:p>
        </p:txBody>
      </p:sp>
      <p:sp>
        <p:nvSpPr>
          <p:cNvPr id="20" name="TextBox 19">
            <a:extLst>
              <a:ext uri="{FF2B5EF4-FFF2-40B4-BE49-F238E27FC236}">
                <a16:creationId xmlns:a16="http://schemas.microsoft.com/office/drawing/2014/main" id="{82B1AB84-29D5-0144-8C29-1F8EB3080E2B}"/>
              </a:ext>
            </a:extLst>
          </p:cNvPr>
          <p:cNvSpPr txBox="1"/>
          <p:nvPr/>
        </p:nvSpPr>
        <p:spPr>
          <a:xfrm>
            <a:off x="5026672" y="1194187"/>
            <a:ext cx="3428740" cy="369332"/>
          </a:xfrm>
          <a:prstGeom prst="rect">
            <a:avLst/>
          </a:prstGeom>
          <a:noFill/>
        </p:spPr>
        <p:txBody>
          <a:bodyPr wrap="square" rtlCol="0">
            <a:spAutoFit/>
          </a:bodyPr>
          <a:lstStyle/>
          <a:p>
            <a:pPr algn="ctr"/>
            <a:r>
              <a:rPr lang="en-US" dirty="0">
                <a:solidFill>
                  <a:srgbClr val="27405A"/>
                </a:solidFill>
                <a:latin typeface="Montserrat Light" pitchFamily="2" charset="77"/>
                <a:ea typeface="Roboto" panose="02000000000000000000" pitchFamily="2" charset="0"/>
                <a:cs typeface="Roboto" panose="02000000000000000000" pitchFamily="2" charset="0"/>
              </a:rPr>
              <a:t>Degrees and Certificates</a:t>
            </a:r>
            <a:endParaRPr lang="en-US" dirty="0">
              <a:solidFill>
                <a:srgbClr val="27405A"/>
              </a:solidFill>
              <a:latin typeface="Montserrat Light" pitchFamily="2" charset="77"/>
            </a:endParaRPr>
          </a:p>
        </p:txBody>
      </p:sp>
      <p:sp>
        <p:nvSpPr>
          <p:cNvPr id="21" name="TextBox 20">
            <a:extLst>
              <a:ext uri="{FF2B5EF4-FFF2-40B4-BE49-F238E27FC236}">
                <a16:creationId xmlns:a16="http://schemas.microsoft.com/office/drawing/2014/main" id="{EF33A160-DF8A-1E44-BB22-537F431C4721}"/>
              </a:ext>
            </a:extLst>
          </p:cNvPr>
          <p:cNvSpPr txBox="1"/>
          <p:nvPr/>
        </p:nvSpPr>
        <p:spPr>
          <a:xfrm>
            <a:off x="5408943" y="2099691"/>
            <a:ext cx="2664198" cy="307777"/>
          </a:xfrm>
          <a:prstGeom prst="rect">
            <a:avLst/>
          </a:prstGeom>
          <a:noFill/>
        </p:spPr>
        <p:txBody>
          <a:bodyPr wrap="square" rtlCol="0">
            <a:spAutoFit/>
          </a:bodyPr>
          <a:lstStyle/>
          <a:p>
            <a:pPr algn="ctr"/>
            <a:r>
              <a:rPr lang="en-US" sz="1400" dirty="0">
                <a:solidFill>
                  <a:srgbClr val="27405A"/>
                </a:solidFill>
                <a:latin typeface="Roboto" panose="02000000000000000000" pitchFamily="2" charset="0"/>
                <a:ea typeface="Roboto" panose="02000000000000000000" pitchFamily="2" charset="0"/>
                <a:cs typeface="Roboto" panose="02000000000000000000" pitchFamily="2" charset="0"/>
              </a:rPr>
              <a:t>4,060 | 18/19</a:t>
            </a:r>
          </a:p>
        </p:txBody>
      </p:sp>
      <p:sp>
        <p:nvSpPr>
          <p:cNvPr id="22" name="TextBox 21">
            <a:extLst>
              <a:ext uri="{FF2B5EF4-FFF2-40B4-BE49-F238E27FC236}">
                <a16:creationId xmlns:a16="http://schemas.microsoft.com/office/drawing/2014/main" id="{4B39668C-2B47-B249-BB46-CD918AAB5728}"/>
              </a:ext>
            </a:extLst>
          </p:cNvPr>
          <p:cNvSpPr txBox="1"/>
          <p:nvPr/>
        </p:nvSpPr>
        <p:spPr>
          <a:xfrm>
            <a:off x="5408943" y="2945215"/>
            <a:ext cx="2664198" cy="307777"/>
          </a:xfrm>
          <a:prstGeom prst="rect">
            <a:avLst/>
          </a:prstGeom>
          <a:noFill/>
        </p:spPr>
        <p:txBody>
          <a:bodyPr wrap="square" rtlCol="0">
            <a:spAutoFit/>
          </a:bodyPr>
          <a:lstStyle/>
          <a:p>
            <a:pPr algn="ctr"/>
            <a:r>
              <a:rPr lang="en-US" sz="1400" dirty="0">
                <a:solidFill>
                  <a:srgbClr val="27405A"/>
                </a:solidFill>
                <a:latin typeface=""/>
              </a:rPr>
              <a:t>3,562</a:t>
            </a:r>
            <a:r>
              <a:rPr lang="en-US" sz="1400" dirty="0">
                <a:solidFill>
                  <a:srgbClr val="27405A"/>
                </a:solidFill>
                <a:latin typeface=""/>
                <a:ea typeface="Roboto" panose="02000000000000000000" pitchFamily="2" charset="0"/>
                <a:cs typeface="Roboto" panose="02000000000000000000" pitchFamily="2" charset="0"/>
              </a:rPr>
              <a:t> | 20/21</a:t>
            </a:r>
          </a:p>
        </p:txBody>
      </p:sp>
    </p:spTree>
    <p:extLst>
      <p:ext uri="{BB962C8B-B14F-4D97-AF65-F5344CB8AC3E}">
        <p14:creationId xmlns:p14="http://schemas.microsoft.com/office/powerpoint/2010/main" val="28290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078" y="0"/>
            <a:ext cx="4284024" cy="51435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7748773" y="1066800"/>
            <a:ext cx="3635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54204" y="1066800"/>
            <a:ext cx="4018435" cy="1077218"/>
          </a:xfrm>
          <a:prstGeom prst="rect">
            <a:avLst/>
          </a:prstGeom>
          <a:noFill/>
        </p:spPr>
        <p:txBody>
          <a:bodyPr wrap="square" rtlCol="0">
            <a:spAutoFit/>
          </a:bodyPr>
          <a:lstStyle/>
          <a:p>
            <a:r>
              <a:rPr lang="en-US" sz="3200" b="1" dirty="0">
                <a:solidFill>
                  <a:srgbClr val="F7B418"/>
                </a:solidFill>
                <a:latin typeface="Montserrat Black"/>
                <a:cs typeface="Montserrat Black"/>
              </a:rPr>
              <a:t>RESPONSE TO</a:t>
            </a:r>
          </a:p>
          <a:p>
            <a:r>
              <a:rPr lang="en-US" sz="3200" dirty="0">
                <a:solidFill>
                  <a:schemeClr val="tx1">
                    <a:lumMod val="75000"/>
                    <a:lumOff val="25000"/>
                  </a:schemeClr>
                </a:solidFill>
                <a:latin typeface="Montserrat" pitchFamily="2" charset="77"/>
                <a:cs typeface="Montserrat Black"/>
              </a:rPr>
              <a:t>STUDENT NEED</a:t>
            </a:r>
          </a:p>
        </p:txBody>
      </p:sp>
      <p:sp>
        <p:nvSpPr>
          <p:cNvPr id="2" name="TextBox 1">
            <a:extLst>
              <a:ext uri="{FF2B5EF4-FFF2-40B4-BE49-F238E27FC236}">
                <a16:creationId xmlns:a16="http://schemas.microsoft.com/office/drawing/2014/main" id="{A2B2236A-B75A-704C-B43C-5996DF038E2A}"/>
              </a:ext>
            </a:extLst>
          </p:cNvPr>
          <p:cNvSpPr txBox="1"/>
          <p:nvPr/>
        </p:nvSpPr>
        <p:spPr>
          <a:xfrm>
            <a:off x="154204" y="2212875"/>
            <a:ext cx="452360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Hired more advisers, enrollment specialists, and coaches</a:t>
            </a:r>
          </a:p>
          <a:p>
            <a:pPr marL="285750" indent="-285750">
              <a:buFont typeface="Arial" panose="020B0604020202020204" pitchFamily="34" charset="0"/>
              <a:buChar char="•"/>
            </a:pPr>
            <a:r>
              <a:rPr lang="en-US" dirty="0"/>
              <a:t>Forgive student debt | $3 million</a:t>
            </a:r>
          </a:p>
          <a:p>
            <a:pPr marL="285750" indent="-285750">
              <a:buFont typeface="Arial" panose="020B0604020202020204" pitchFamily="34" charset="0"/>
              <a:buChar char="•"/>
            </a:pPr>
            <a:r>
              <a:rPr lang="en-US" dirty="0"/>
              <a:t>$500 school prep assistance</a:t>
            </a:r>
          </a:p>
          <a:p>
            <a:pPr marL="285750" indent="-285750">
              <a:buFont typeface="Arial" panose="020B0604020202020204" pitchFamily="34" charset="0"/>
              <a:buChar char="•"/>
            </a:pPr>
            <a:r>
              <a:rPr lang="en-US" dirty="0"/>
              <a:t>Expanded Child Development Center hours</a:t>
            </a:r>
          </a:p>
          <a:p>
            <a:pPr marL="285750" indent="-285750">
              <a:buFont typeface="Arial" panose="020B0604020202020204" pitchFamily="34" charset="0"/>
              <a:buChar char="•"/>
            </a:pPr>
            <a:r>
              <a:rPr lang="en-US" dirty="0"/>
              <a:t>Free textbooks</a:t>
            </a:r>
          </a:p>
        </p:txBody>
      </p:sp>
    </p:spTree>
    <p:extLst>
      <p:ext uri="{BB962C8B-B14F-4D97-AF65-F5344CB8AC3E}">
        <p14:creationId xmlns:p14="http://schemas.microsoft.com/office/powerpoint/2010/main" val="20964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6621" y="451794"/>
            <a:ext cx="8219166" cy="4285898"/>
          </a:xfrm>
          <a:prstGeom prst="rect">
            <a:avLst/>
          </a:prstGeom>
          <a:blipFill dpi="0" rotWithShape="1">
            <a:blip r:embed="rId3" cstate="email">
              <a:extLst>
                <a:ext uri="{28A0092B-C50C-407E-A947-70E740481C1C}">
                  <a14:useLocalDpi xmlns:a14="http://schemas.microsoft.com/office/drawing/2010/main"/>
                </a:ext>
              </a:extLst>
            </a:blip>
            <a:srcRect/>
            <a:stretch>
              <a:fillRect l="4143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6621" y="451794"/>
            <a:ext cx="4152391" cy="4285898"/>
          </a:xfrm>
          <a:prstGeom prst="rect">
            <a:avLst/>
          </a:prstGeom>
          <a:solidFill>
            <a:srgbClr val="274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7405A"/>
              </a:solidFill>
            </a:endParaRPr>
          </a:p>
        </p:txBody>
      </p:sp>
      <p:sp>
        <p:nvSpPr>
          <p:cNvPr id="6" name="TextBox 5"/>
          <p:cNvSpPr txBox="1"/>
          <p:nvPr/>
        </p:nvSpPr>
        <p:spPr>
          <a:xfrm>
            <a:off x="728537" y="808771"/>
            <a:ext cx="3696707" cy="553998"/>
          </a:xfrm>
          <a:prstGeom prst="rect">
            <a:avLst/>
          </a:prstGeom>
          <a:noFill/>
        </p:spPr>
        <p:txBody>
          <a:bodyPr wrap="square" rtlCol="0">
            <a:spAutoFit/>
          </a:bodyPr>
          <a:lstStyle/>
          <a:p>
            <a:r>
              <a:rPr lang="en-US" sz="3000" dirty="0">
                <a:solidFill>
                  <a:schemeClr val="bg1"/>
                </a:solidFill>
                <a:latin typeface="Montserrat" pitchFamily="2" charset="0"/>
                <a:cs typeface="Montserrat Black"/>
              </a:rPr>
              <a:t>CHANGES AT THE</a:t>
            </a:r>
          </a:p>
        </p:txBody>
      </p:sp>
      <p:sp>
        <p:nvSpPr>
          <p:cNvPr id="7" name="TextBox 6"/>
          <p:cNvSpPr txBox="1"/>
          <p:nvPr/>
        </p:nvSpPr>
        <p:spPr>
          <a:xfrm>
            <a:off x="728537" y="1223520"/>
            <a:ext cx="3133454" cy="630942"/>
          </a:xfrm>
          <a:prstGeom prst="rect">
            <a:avLst/>
          </a:prstGeom>
          <a:noFill/>
        </p:spPr>
        <p:txBody>
          <a:bodyPr wrap="square" rtlCol="0">
            <a:spAutoFit/>
          </a:bodyPr>
          <a:lstStyle/>
          <a:p>
            <a:r>
              <a:rPr lang="en-US" sz="3500" dirty="0">
                <a:solidFill>
                  <a:srgbClr val="FECD12"/>
                </a:solidFill>
                <a:latin typeface="Montserrat ExtraLight" pitchFamily="50" charset="0"/>
                <a:cs typeface="Montserrat Black"/>
              </a:rPr>
              <a:t>BOOKSTORE</a:t>
            </a:r>
          </a:p>
        </p:txBody>
      </p:sp>
      <p:sp>
        <p:nvSpPr>
          <p:cNvPr id="8" name="TextBox 7"/>
          <p:cNvSpPr txBox="1"/>
          <p:nvPr/>
        </p:nvSpPr>
        <p:spPr>
          <a:xfrm>
            <a:off x="808486" y="1915287"/>
            <a:ext cx="3763514" cy="224676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Starting in October, PPCC bookstores will be operated by Barnes &amp; Noble Booksellers.</a:t>
            </a:r>
          </a:p>
          <a:p>
            <a:pPr marL="285750" indent="-285750">
              <a:buFont typeface="Arial" panose="020B0604020202020204" pitchFamily="34" charset="0"/>
              <a:buChar char="•"/>
            </a:pPr>
            <a:r>
              <a:rPr lang="en-US" dirty="0">
                <a:solidFill>
                  <a:schemeClr val="bg1"/>
                </a:solidFill>
              </a:rPr>
              <a:t>No layoffs.</a:t>
            </a:r>
          </a:p>
          <a:p>
            <a:pPr marL="285750" indent="-285750">
              <a:buFont typeface="Arial" panose="020B0604020202020204" pitchFamily="34" charset="0"/>
              <a:buChar char="•"/>
            </a:pPr>
            <a:r>
              <a:rPr lang="en-US" dirty="0">
                <a:solidFill>
                  <a:schemeClr val="bg1"/>
                </a:solidFill>
              </a:rPr>
              <a:t>Better pricing </a:t>
            </a:r>
            <a:r>
              <a:rPr lang="en-US" sz="1400" i="1" dirty="0">
                <a:solidFill>
                  <a:schemeClr val="bg1"/>
                </a:solidFill>
              </a:rPr>
              <a:t>(after the free-textbook initiative, books will be the same or cheaper.)</a:t>
            </a:r>
          </a:p>
          <a:p>
            <a:pPr marL="285750" indent="-285750">
              <a:buFont typeface="Arial" panose="020B0604020202020204" pitchFamily="34" charset="0"/>
              <a:buChar char="•"/>
            </a:pPr>
            <a:r>
              <a:rPr lang="en-US" dirty="0">
                <a:solidFill>
                  <a:schemeClr val="bg1"/>
                </a:solidFill>
              </a:rPr>
              <a:t>No changes in adoption systems </a:t>
            </a:r>
            <a:r>
              <a:rPr lang="en-US" sz="1400" i="1" dirty="0">
                <a:solidFill>
                  <a:schemeClr val="bg1"/>
                </a:solidFill>
              </a:rPr>
              <a:t>(faculty can keep the same books.)</a:t>
            </a:r>
          </a:p>
        </p:txBody>
      </p:sp>
    </p:spTree>
    <p:extLst>
      <p:ext uri="{BB962C8B-B14F-4D97-AF65-F5344CB8AC3E}">
        <p14:creationId xmlns:p14="http://schemas.microsoft.com/office/powerpoint/2010/main" val="22050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FAA0AC-7E1B-1F41-B92D-A7BD407EC36E}"/>
              </a:ext>
            </a:extLst>
          </p:cNvPr>
          <p:cNvSpPr/>
          <p:nvPr/>
        </p:nvSpPr>
        <p:spPr>
          <a:xfrm>
            <a:off x="4572000" y="451794"/>
            <a:ext cx="4152391" cy="4285898"/>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7405A"/>
              </a:solidFill>
            </a:endParaRPr>
          </a:p>
        </p:txBody>
      </p:sp>
      <p:sp>
        <p:nvSpPr>
          <p:cNvPr id="6" name="TextBox 5">
            <a:extLst>
              <a:ext uri="{FF2B5EF4-FFF2-40B4-BE49-F238E27FC236}">
                <a16:creationId xmlns:a16="http://schemas.microsoft.com/office/drawing/2014/main" id="{544D3398-B88F-D849-92DA-9F083C510506}"/>
              </a:ext>
            </a:extLst>
          </p:cNvPr>
          <p:cNvSpPr txBox="1"/>
          <p:nvPr/>
        </p:nvSpPr>
        <p:spPr>
          <a:xfrm>
            <a:off x="5180348" y="808771"/>
            <a:ext cx="3696707" cy="553998"/>
          </a:xfrm>
          <a:prstGeom prst="rect">
            <a:avLst/>
          </a:prstGeom>
          <a:noFill/>
        </p:spPr>
        <p:txBody>
          <a:bodyPr wrap="square" rtlCol="0">
            <a:spAutoFit/>
          </a:bodyPr>
          <a:lstStyle/>
          <a:p>
            <a:pPr algn="ctr"/>
            <a:r>
              <a:rPr lang="en-US" sz="3000" dirty="0">
                <a:solidFill>
                  <a:schemeClr val="bg1"/>
                </a:solidFill>
                <a:latin typeface="Montserrat" pitchFamily="2" charset="0"/>
                <a:cs typeface="Montserrat Black"/>
              </a:rPr>
              <a:t>FOUNDATION</a:t>
            </a:r>
          </a:p>
        </p:txBody>
      </p:sp>
      <p:sp>
        <p:nvSpPr>
          <p:cNvPr id="7" name="TextBox 6">
            <a:extLst>
              <a:ext uri="{FF2B5EF4-FFF2-40B4-BE49-F238E27FC236}">
                <a16:creationId xmlns:a16="http://schemas.microsoft.com/office/drawing/2014/main" id="{7C093586-90A0-0044-A9FE-08FCAF684F79}"/>
              </a:ext>
            </a:extLst>
          </p:cNvPr>
          <p:cNvSpPr txBox="1"/>
          <p:nvPr/>
        </p:nvSpPr>
        <p:spPr>
          <a:xfrm>
            <a:off x="5461974" y="1223520"/>
            <a:ext cx="3133454" cy="630942"/>
          </a:xfrm>
          <a:prstGeom prst="rect">
            <a:avLst/>
          </a:prstGeom>
          <a:noFill/>
        </p:spPr>
        <p:txBody>
          <a:bodyPr wrap="square" rtlCol="0">
            <a:spAutoFit/>
          </a:bodyPr>
          <a:lstStyle/>
          <a:p>
            <a:pPr algn="ctr"/>
            <a:r>
              <a:rPr lang="en-US" sz="3500" dirty="0">
                <a:solidFill>
                  <a:srgbClr val="FFFFFF"/>
                </a:solidFill>
                <a:latin typeface="Montserrat ExtraLight" pitchFamily="50" charset="0"/>
                <a:cs typeface="Montserrat Black"/>
              </a:rPr>
              <a:t>UPDATES</a:t>
            </a:r>
          </a:p>
        </p:txBody>
      </p:sp>
      <p:sp>
        <p:nvSpPr>
          <p:cNvPr id="8" name="TextBox 7">
            <a:extLst>
              <a:ext uri="{FF2B5EF4-FFF2-40B4-BE49-F238E27FC236}">
                <a16:creationId xmlns:a16="http://schemas.microsoft.com/office/drawing/2014/main" id="{BE35560B-6486-4046-9EBB-C9E93145FEBB}"/>
              </a:ext>
            </a:extLst>
          </p:cNvPr>
          <p:cNvSpPr txBox="1"/>
          <p:nvPr/>
        </p:nvSpPr>
        <p:spPr>
          <a:xfrm>
            <a:off x="5146944" y="1988401"/>
            <a:ext cx="3763514" cy="2123658"/>
          </a:xfrm>
          <a:prstGeom prst="rect">
            <a:avLst/>
          </a:prstGeom>
          <a:noFill/>
        </p:spPr>
        <p:txBody>
          <a:bodyPr wrap="square" rtlCol="0">
            <a:spAutoFit/>
          </a:bodyPr>
          <a:lstStyle/>
          <a:p>
            <a:pPr algn="ctr"/>
            <a:r>
              <a:rPr lang="en-US" sz="2400" b="1" dirty="0">
                <a:solidFill>
                  <a:srgbClr val="CCDD59"/>
                </a:solidFill>
              </a:rPr>
              <a:t>$1,723,596.97</a:t>
            </a:r>
          </a:p>
          <a:p>
            <a:pPr algn="ctr"/>
            <a:r>
              <a:rPr lang="en-US" sz="2400" b="1" dirty="0">
                <a:solidFill>
                  <a:srgbClr val="CCDD59"/>
                </a:solidFill>
              </a:rPr>
              <a:t>Scholarships Awarded</a:t>
            </a:r>
          </a:p>
          <a:p>
            <a:endParaRPr lang="en-US" dirty="0"/>
          </a:p>
          <a:p>
            <a:pPr algn="ctr"/>
            <a:r>
              <a:rPr lang="en-US" sz="1600" i="1" dirty="0">
                <a:solidFill>
                  <a:schemeClr val="bg1"/>
                </a:solidFill>
              </a:rPr>
              <a:t>This was a record year in terms of</a:t>
            </a:r>
            <a:br>
              <a:rPr lang="en-US" sz="1600" i="1" dirty="0">
                <a:solidFill>
                  <a:schemeClr val="bg1"/>
                </a:solidFill>
              </a:rPr>
            </a:br>
            <a:r>
              <a:rPr lang="en-US" sz="1600" i="1" dirty="0">
                <a:solidFill>
                  <a:schemeClr val="bg1"/>
                </a:solidFill>
              </a:rPr>
              <a:t>number of students supported</a:t>
            </a:r>
            <a:br>
              <a:rPr lang="en-US" sz="1600" i="1" dirty="0">
                <a:solidFill>
                  <a:schemeClr val="bg1"/>
                </a:solidFill>
              </a:rPr>
            </a:br>
            <a:r>
              <a:rPr lang="en-US" sz="1600" i="1" dirty="0">
                <a:solidFill>
                  <a:schemeClr val="bg1"/>
                </a:solidFill>
              </a:rPr>
              <a:t>and funding provided.</a:t>
            </a:r>
          </a:p>
          <a:p>
            <a:endParaRPr lang="en-US" dirty="0"/>
          </a:p>
        </p:txBody>
      </p:sp>
      <p:sp>
        <p:nvSpPr>
          <p:cNvPr id="9" name="Rectangle 8">
            <a:extLst>
              <a:ext uri="{FF2B5EF4-FFF2-40B4-BE49-F238E27FC236}">
                <a16:creationId xmlns:a16="http://schemas.microsoft.com/office/drawing/2014/main" id="{557A0CB1-01CA-8741-BA66-E5FD506D559B}"/>
              </a:ext>
            </a:extLst>
          </p:cNvPr>
          <p:cNvSpPr/>
          <p:nvPr/>
        </p:nvSpPr>
        <p:spPr>
          <a:xfrm>
            <a:off x="-2993446" y="451794"/>
            <a:ext cx="8219166" cy="4285898"/>
          </a:xfrm>
          <a:prstGeom prst="rect">
            <a:avLst/>
          </a:prstGeom>
          <a:blipFill dpi="0" rotWithShape="1">
            <a:blip r:embed="rId2" cstate="email">
              <a:extLst>
                <a:ext uri="{28A0092B-C50C-407E-A947-70E740481C1C}">
                  <a14:useLocalDpi xmlns:a14="http://schemas.microsoft.com/office/drawing/2010/main"/>
                </a:ext>
              </a:extLst>
            </a:blip>
            <a:srcRect/>
            <a:stretch>
              <a:fillRect l="4143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6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AAC78-1132-5940-8844-1D749A1DBF3B}"/>
              </a:ext>
            </a:extLst>
          </p:cNvPr>
          <p:cNvSpPr txBox="1"/>
          <p:nvPr/>
        </p:nvSpPr>
        <p:spPr>
          <a:xfrm>
            <a:off x="3119718" y="822960"/>
            <a:ext cx="5431293" cy="4016484"/>
          </a:xfrm>
          <a:prstGeom prst="rect">
            <a:avLst/>
          </a:prstGeom>
          <a:noFill/>
        </p:spPr>
        <p:txBody>
          <a:bodyPr wrap="square" rtlCol="0">
            <a:spAutoFit/>
          </a:bodyPr>
          <a:lstStyle/>
          <a:p>
            <a:r>
              <a:rPr lang="en-US" sz="1700" b="1" i="1" dirty="0"/>
              <a:t>Foundation and College are partnering on major</a:t>
            </a:r>
            <a:br>
              <a:rPr lang="en-US" sz="1700" b="1" i="1" dirty="0"/>
            </a:br>
            <a:r>
              <a:rPr lang="en-US" sz="1700" b="1" i="1" dirty="0"/>
              <a:t>recovery programs:</a:t>
            </a:r>
          </a:p>
          <a:p>
            <a:endParaRPr lang="en-US" sz="1700" dirty="0"/>
          </a:p>
          <a:p>
            <a:r>
              <a:rPr lang="en-US" sz="1700" b="1" dirty="0">
                <a:solidFill>
                  <a:srgbClr val="27405A"/>
                </a:solidFill>
              </a:rPr>
              <a:t>Back to Work</a:t>
            </a:r>
          </a:p>
          <a:p>
            <a:pPr marL="285750" indent="-285750">
              <a:buFont typeface="Arial" panose="020B0604020202020204" pitchFamily="34" charset="0"/>
              <a:buChar char="•"/>
            </a:pPr>
            <a:r>
              <a:rPr lang="en-US" sz="1700" dirty="0"/>
              <a:t>$850,000 requested; + $900,000 of ARP funding</a:t>
            </a:r>
          </a:p>
          <a:p>
            <a:pPr marL="285750" indent="-285750">
              <a:buFont typeface="Arial" panose="020B0604020202020204" pitchFamily="34" charset="0"/>
              <a:buChar char="•"/>
            </a:pPr>
            <a:r>
              <a:rPr lang="en-US" sz="1700" dirty="0"/>
              <a:t>Scholarships and wrap around student support for CTE students whose household income decreased in the last year as a result of COVID</a:t>
            </a:r>
          </a:p>
          <a:p>
            <a:pPr marL="285750" indent="-285750">
              <a:buFont typeface="Arial" panose="020B0604020202020204" pitchFamily="34" charset="0"/>
              <a:buChar char="•"/>
            </a:pPr>
            <a:r>
              <a:rPr lang="en-US" sz="1700" dirty="0"/>
              <a:t>Emphasis on Upskilling through certificates for better economic returns</a:t>
            </a:r>
            <a:br>
              <a:rPr lang="en-US" sz="1700" dirty="0"/>
            </a:br>
            <a:endParaRPr lang="en-US" sz="1700" dirty="0"/>
          </a:p>
          <a:p>
            <a:r>
              <a:rPr lang="en-US" sz="1700" b="1" dirty="0">
                <a:solidFill>
                  <a:srgbClr val="27405A"/>
                </a:solidFill>
              </a:rPr>
              <a:t>Finish What you Start</a:t>
            </a:r>
          </a:p>
          <a:p>
            <a:pPr marL="285750" indent="-285750">
              <a:buFont typeface="Arial" panose="020B0604020202020204" pitchFamily="34" charset="0"/>
              <a:buChar char="•"/>
            </a:pPr>
            <a:r>
              <a:rPr lang="en-US" sz="1700" dirty="0"/>
              <a:t>$3,724,241 requested</a:t>
            </a:r>
          </a:p>
          <a:p>
            <a:pPr marL="285750" indent="-285750">
              <a:buFont typeface="Arial" panose="020B0604020202020204" pitchFamily="34" charset="0"/>
              <a:buChar char="•"/>
            </a:pPr>
            <a:r>
              <a:rPr lang="en-US" sz="1700" dirty="0"/>
              <a:t>4-year program to help students who stopped out to be able to complete their degrees/certificates</a:t>
            </a:r>
          </a:p>
        </p:txBody>
      </p:sp>
      <p:sp>
        <p:nvSpPr>
          <p:cNvPr id="3" name="Rectangle 2">
            <a:extLst>
              <a:ext uri="{FF2B5EF4-FFF2-40B4-BE49-F238E27FC236}">
                <a16:creationId xmlns:a16="http://schemas.microsoft.com/office/drawing/2014/main" id="{BF77AA3A-8F41-9542-B38E-F9EDD668ABA3}"/>
              </a:ext>
            </a:extLst>
          </p:cNvPr>
          <p:cNvSpPr/>
          <p:nvPr/>
        </p:nvSpPr>
        <p:spPr>
          <a:xfrm>
            <a:off x="225734" y="1122950"/>
            <a:ext cx="2432451" cy="2432451"/>
          </a:xfrm>
          <a:prstGeom prst="rect">
            <a:avLst/>
          </a:prstGeom>
          <a:solidFill>
            <a:srgbClr val="D47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4731B"/>
              </a:solidFill>
            </a:endParaRPr>
          </a:p>
        </p:txBody>
      </p:sp>
      <p:sp>
        <p:nvSpPr>
          <p:cNvPr id="4" name="TextBox 3">
            <a:extLst>
              <a:ext uri="{FF2B5EF4-FFF2-40B4-BE49-F238E27FC236}">
                <a16:creationId xmlns:a16="http://schemas.microsoft.com/office/drawing/2014/main" id="{88BF8406-6F39-164F-89C4-A785281EC57F}"/>
              </a:ext>
            </a:extLst>
          </p:cNvPr>
          <p:cNvSpPr txBox="1"/>
          <p:nvPr/>
        </p:nvSpPr>
        <p:spPr>
          <a:xfrm>
            <a:off x="225734" y="207049"/>
            <a:ext cx="8397604" cy="523220"/>
          </a:xfrm>
          <a:prstGeom prst="rect">
            <a:avLst/>
          </a:prstGeom>
          <a:noFill/>
        </p:spPr>
        <p:txBody>
          <a:bodyPr wrap="square" rtlCol="0">
            <a:spAutoFit/>
          </a:bodyPr>
          <a:lstStyle/>
          <a:p>
            <a:pPr algn="ctr"/>
            <a:r>
              <a:rPr lang="en-US" sz="2800" b="1" dirty="0">
                <a:solidFill>
                  <a:srgbClr val="669B40"/>
                </a:solidFill>
                <a:latin typeface="Montserrat Light" pitchFamily="50" charset="0"/>
                <a:cs typeface="Montserrat Black"/>
              </a:rPr>
              <a:t>FOUNDATION UPDATES</a:t>
            </a:r>
            <a:endParaRPr lang="en-US" sz="1400" i="1" dirty="0">
              <a:solidFill>
                <a:srgbClr val="669B40"/>
              </a:solidFill>
              <a:latin typeface="Montserrat Light" pitchFamily="2" charset="77"/>
              <a:cs typeface="Montserrat Black"/>
            </a:endParaRPr>
          </a:p>
        </p:txBody>
      </p:sp>
      <p:pic>
        <p:nvPicPr>
          <p:cNvPr id="5" name="Picture 4">
            <a:extLst>
              <a:ext uri="{FF2B5EF4-FFF2-40B4-BE49-F238E27FC236}">
                <a16:creationId xmlns:a16="http://schemas.microsoft.com/office/drawing/2014/main" id="{086DD1F8-ED08-784D-A486-6EAA53ECFC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24237" y="1348443"/>
            <a:ext cx="2392258" cy="2360819"/>
          </a:xfrm>
          <a:prstGeom prst="rect">
            <a:avLst/>
          </a:prstGeom>
        </p:spPr>
      </p:pic>
    </p:spTree>
    <p:extLst>
      <p:ext uri="{BB962C8B-B14F-4D97-AF65-F5344CB8AC3E}">
        <p14:creationId xmlns:p14="http://schemas.microsoft.com/office/powerpoint/2010/main" val="403435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7195" y="228854"/>
            <a:ext cx="4351491" cy="477054"/>
          </a:xfrm>
          <a:prstGeom prst="rect">
            <a:avLst/>
          </a:prstGeom>
          <a:noFill/>
        </p:spPr>
        <p:txBody>
          <a:bodyPr wrap="square" rtlCol="0">
            <a:spAutoFit/>
          </a:bodyPr>
          <a:lstStyle/>
          <a:p>
            <a:pPr algn="ctr"/>
            <a:r>
              <a:rPr lang="en-US" sz="2500" dirty="0">
                <a:solidFill>
                  <a:srgbClr val="4C4C4E"/>
                </a:solidFill>
                <a:latin typeface="Montserrat Black"/>
                <a:cs typeface="Montserrat Black"/>
              </a:rPr>
              <a:t>UPCOMING PROGRAMS</a:t>
            </a:r>
          </a:p>
        </p:txBody>
      </p:sp>
      <p:sp>
        <p:nvSpPr>
          <p:cNvPr id="2" name="Rectangle 1"/>
          <p:cNvSpPr/>
          <p:nvPr/>
        </p:nvSpPr>
        <p:spPr>
          <a:xfrm>
            <a:off x="270703" y="1070005"/>
            <a:ext cx="3334646" cy="2800767"/>
          </a:xfrm>
          <a:prstGeom prst="rect">
            <a:avLst/>
          </a:prstGeom>
        </p:spPr>
        <p:txBody>
          <a:bodyPr wrap="square">
            <a:spAutoFit/>
          </a:bodyPr>
          <a:lstStyle/>
          <a:p>
            <a:r>
              <a:rPr lang="en-US" sz="1600" b="1" dirty="0">
                <a:solidFill>
                  <a:srgbClr val="669B40"/>
                </a:solidFill>
              </a:rPr>
              <a:t>Mechanical Engineering</a:t>
            </a:r>
          </a:p>
          <a:p>
            <a:pPr marL="285750" indent="-285750">
              <a:buFont typeface="Arial" panose="020B0604020202020204" pitchFamily="34" charset="0"/>
              <a:buChar char="•"/>
            </a:pPr>
            <a:r>
              <a:rPr lang="en-US" sz="1600" dirty="0"/>
              <a:t>This new Associate of Engineering Science degree connects directly to a Mechanical Engineering program at UCCS.</a:t>
            </a:r>
          </a:p>
          <a:p>
            <a:r>
              <a:rPr lang="en-US" sz="1600" b="1" dirty="0">
                <a:solidFill>
                  <a:srgbClr val="669B40"/>
                </a:solidFill>
              </a:rPr>
              <a:t>Bachelor of Applied Science in Interior Design</a:t>
            </a:r>
          </a:p>
          <a:p>
            <a:pPr marL="285750" indent="-285750">
              <a:buFont typeface="Arial" panose="020B0604020202020204" pitchFamily="34" charset="0"/>
              <a:buChar char="•"/>
            </a:pPr>
            <a:r>
              <a:rPr lang="en-US" sz="1600" dirty="0"/>
              <a:t>Target Fall 2022</a:t>
            </a:r>
          </a:p>
          <a:p>
            <a:r>
              <a:rPr lang="en-US" sz="1600" b="1" dirty="0">
                <a:solidFill>
                  <a:srgbClr val="669B40"/>
                </a:solidFill>
              </a:rPr>
              <a:t>Associate of Applied Science in Physical Therapy Assistance</a:t>
            </a:r>
          </a:p>
          <a:p>
            <a:pPr marL="285750" indent="-285750">
              <a:buFont typeface="Arial" panose="020B0604020202020204" pitchFamily="34" charset="0"/>
              <a:buChar char="•"/>
            </a:pPr>
            <a:r>
              <a:rPr lang="en-US" sz="1600" dirty="0"/>
              <a:t>Target Fall 2022</a:t>
            </a:r>
          </a:p>
        </p:txBody>
      </p:sp>
      <p:sp>
        <p:nvSpPr>
          <p:cNvPr id="5" name="Rectangle 4"/>
          <p:cNvSpPr/>
          <p:nvPr/>
        </p:nvSpPr>
        <p:spPr>
          <a:xfrm>
            <a:off x="337196" y="170945"/>
            <a:ext cx="4351490" cy="592872"/>
          </a:xfrm>
          <a:prstGeom prst="rect">
            <a:avLst/>
          </a:prstGeom>
          <a:noFill/>
          <a:ln w="57150">
            <a:solidFill>
              <a:srgbClr val="0080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C533A38-4256-9B49-9B12-24D7C39A3236}"/>
              </a:ext>
            </a:extLst>
          </p:cNvPr>
          <p:cNvSpPr/>
          <p:nvPr/>
        </p:nvSpPr>
        <p:spPr>
          <a:xfrm>
            <a:off x="5277394" y="705908"/>
            <a:ext cx="3866606" cy="3615285"/>
          </a:xfrm>
          <a:prstGeom prst="rect">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007DCD-45DE-EC49-B719-C954120BF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9120" y="1265990"/>
            <a:ext cx="3746427" cy="2495120"/>
          </a:xfrm>
          <a:prstGeom prst="rect">
            <a:avLst/>
          </a:prstGeom>
        </p:spPr>
      </p:pic>
    </p:spTree>
    <p:extLst>
      <p:ext uri="{BB962C8B-B14F-4D97-AF65-F5344CB8AC3E}">
        <p14:creationId xmlns:p14="http://schemas.microsoft.com/office/powerpoint/2010/main" val="96098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55330" y="228854"/>
            <a:ext cx="4351491" cy="477054"/>
          </a:xfrm>
          <a:prstGeom prst="rect">
            <a:avLst/>
          </a:prstGeom>
          <a:noFill/>
        </p:spPr>
        <p:txBody>
          <a:bodyPr wrap="square" rtlCol="0">
            <a:spAutoFit/>
          </a:bodyPr>
          <a:lstStyle/>
          <a:p>
            <a:pPr algn="ctr"/>
            <a:r>
              <a:rPr lang="en-US" sz="2500" dirty="0">
                <a:solidFill>
                  <a:srgbClr val="4C4C4E"/>
                </a:solidFill>
                <a:latin typeface="Montserrat Black"/>
                <a:cs typeface="Montserrat Black"/>
              </a:rPr>
              <a:t>UPCOMING PROGRAMS</a:t>
            </a:r>
          </a:p>
        </p:txBody>
      </p:sp>
      <p:sp>
        <p:nvSpPr>
          <p:cNvPr id="2" name="Rectangle 1"/>
          <p:cNvSpPr/>
          <p:nvPr/>
        </p:nvSpPr>
        <p:spPr>
          <a:xfrm>
            <a:off x="4304513" y="975953"/>
            <a:ext cx="4604356" cy="3293209"/>
          </a:xfrm>
          <a:prstGeom prst="rect">
            <a:avLst/>
          </a:prstGeom>
        </p:spPr>
        <p:txBody>
          <a:bodyPr wrap="square">
            <a:spAutoFit/>
          </a:bodyPr>
          <a:lstStyle/>
          <a:p>
            <a:r>
              <a:rPr lang="en-US" sz="1600" b="1" dirty="0">
                <a:solidFill>
                  <a:srgbClr val="669B40"/>
                </a:solidFill>
              </a:rPr>
              <a:t>Associate of Applied Science in Industrial Mechatronics and Maintenance Technology (IMMT)</a:t>
            </a:r>
            <a:endParaRPr lang="en-US" sz="1600" dirty="0"/>
          </a:p>
          <a:p>
            <a:pPr marL="285750" indent="-285750">
              <a:buFont typeface="Arial" panose="020B0604020202020204" pitchFamily="34" charset="0"/>
              <a:buChar char="•"/>
            </a:pPr>
            <a:r>
              <a:rPr lang="en-US" sz="1600" dirty="0"/>
              <a:t>Waiting for approvals from state, financial aid, HLC.</a:t>
            </a:r>
          </a:p>
          <a:p>
            <a:pPr marL="285750" indent="-285750">
              <a:buFont typeface="Arial" panose="020B0604020202020204" pitchFamily="34" charset="0"/>
              <a:buChar char="•"/>
            </a:pPr>
            <a:r>
              <a:rPr lang="en-US" sz="1600" dirty="0"/>
              <a:t>Will begin to offer courses this fall.</a:t>
            </a:r>
          </a:p>
          <a:p>
            <a:pPr marL="285750" indent="-285750">
              <a:buFont typeface="Arial" panose="020B0604020202020204" pitchFamily="34" charset="0"/>
              <a:buChar char="•"/>
            </a:pPr>
            <a:r>
              <a:rPr lang="en-US" sz="1600" dirty="0"/>
              <a:t>Soft launch without official approval.</a:t>
            </a:r>
          </a:p>
          <a:p>
            <a:pPr marL="285750" indent="-285750">
              <a:buFont typeface="Arial" panose="020B0604020202020204" pitchFamily="34" charset="0"/>
              <a:buChar char="•"/>
            </a:pPr>
            <a:r>
              <a:rPr lang="en-US" sz="1600" dirty="0"/>
              <a:t>Target Spring 2022</a:t>
            </a:r>
          </a:p>
          <a:p>
            <a:r>
              <a:rPr lang="en-US" sz="1600" b="1" dirty="0">
                <a:solidFill>
                  <a:srgbClr val="669B40"/>
                </a:solidFill>
              </a:rPr>
              <a:t>IMMT AAS: IMMT Certificate—Electrical Pathway and IMMT Certificate—Electronics Pathway</a:t>
            </a:r>
          </a:p>
          <a:p>
            <a:pPr marL="285750" indent="-285750">
              <a:buFont typeface="Arial" panose="020B0604020202020204" pitchFamily="34" charset="0"/>
              <a:buChar char="•"/>
            </a:pPr>
            <a:r>
              <a:rPr lang="en-US" sz="1600" dirty="0"/>
              <a:t>Launch courses this fall, full launch spring 2022.</a:t>
            </a:r>
          </a:p>
          <a:p>
            <a:r>
              <a:rPr lang="en-US" sz="1600" b="1" dirty="0">
                <a:solidFill>
                  <a:srgbClr val="669B40"/>
                </a:solidFill>
              </a:rPr>
              <a:t>Associate of Applied Science in Health, Wellness, and Fitness</a:t>
            </a:r>
          </a:p>
          <a:p>
            <a:pPr marL="285750" indent="-285750">
              <a:buFont typeface="Arial" panose="020B0604020202020204" pitchFamily="34" charset="0"/>
              <a:buChar char="•"/>
            </a:pPr>
            <a:r>
              <a:rPr lang="en-US" sz="1600" dirty="0"/>
              <a:t>No date yet</a:t>
            </a:r>
            <a:endParaRPr lang="en-US" sz="1600" dirty="0">
              <a:solidFill>
                <a:srgbClr val="4C4C4E"/>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p:cNvSpPr/>
          <p:nvPr/>
        </p:nvSpPr>
        <p:spPr>
          <a:xfrm>
            <a:off x="4355331" y="170945"/>
            <a:ext cx="4351490" cy="592872"/>
          </a:xfrm>
          <a:prstGeom prst="rect">
            <a:avLst/>
          </a:prstGeom>
          <a:noFill/>
          <a:ln w="57150">
            <a:solidFill>
              <a:srgbClr val="0080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FC485E-6106-6442-BBA3-7DED660B9F51}"/>
              </a:ext>
            </a:extLst>
          </p:cNvPr>
          <p:cNvSpPr/>
          <p:nvPr/>
        </p:nvSpPr>
        <p:spPr>
          <a:xfrm>
            <a:off x="0" y="814916"/>
            <a:ext cx="3866606" cy="3615285"/>
          </a:xfrm>
          <a:prstGeom prst="rect">
            <a:avLst/>
          </a:prstGeom>
          <a:solidFill>
            <a:srgbClr val="274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697048-06CC-734A-997D-062CC593DA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658" y="1429076"/>
            <a:ext cx="3431452" cy="2285347"/>
          </a:xfrm>
          <a:prstGeom prst="rect">
            <a:avLst/>
          </a:prstGeom>
        </p:spPr>
      </p:pic>
    </p:spTree>
    <p:extLst>
      <p:ext uri="{BB962C8B-B14F-4D97-AF65-F5344CB8AC3E}">
        <p14:creationId xmlns:p14="http://schemas.microsoft.com/office/powerpoint/2010/main" val="330975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52"/>
            <a:ext cx="4641905" cy="5172454"/>
          </a:xfrm>
          <a:custGeom>
            <a:avLst/>
            <a:gdLst>
              <a:gd name="connsiteX0" fmla="*/ 0 w 4216603"/>
              <a:gd name="connsiteY0" fmla="*/ 0 h 4693989"/>
              <a:gd name="connsiteX1" fmla="*/ 4216603 w 4216603"/>
              <a:gd name="connsiteY1" fmla="*/ 0 h 4693989"/>
              <a:gd name="connsiteX2" fmla="*/ 4216603 w 4216603"/>
              <a:gd name="connsiteY2" fmla="*/ 4693989 h 4693989"/>
              <a:gd name="connsiteX3" fmla="*/ 0 w 4216603"/>
              <a:gd name="connsiteY3" fmla="*/ 4693989 h 4693989"/>
              <a:gd name="connsiteX4" fmla="*/ 0 w 4216603"/>
              <a:gd name="connsiteY4" fmla="*/ 0 h 4693989"/>
              <a:gd name="connsiteX0" fmla="*/ 0 w 4216603"/>
              <a:gd name="connsiteY0" fmla="*/ 0 h 4693989"/>
              <a:gd name="connsiteX1" fmla="*/ 4216603 w 4216603"/>
              <a:gd name="connsiteY1" fmla="*/ 0 h 4693989"/>
              <a:gd name="connsiteX2" fmla="*/ 3121450 w 4216603"/>
              <a:gd name="connsiteY2" fmla="*/ 4683356 h 4693989"/>
              <a:gd name="connsiteX3" fmla="*/ 0 w 4216603"/>
              <a:gd name="connsiteY3" fmla="*/ 4693989 h 4693989"/>
              <a:gd name="connsiteX4" fmla="*/ 0 w 4216603"/>
              <a:gd name="connsiteY4" fmla="*/ 0 h 4693989"/>
              <a:gd name="connsiteX0" fmla="*/ 0 w 4641905"/>
              <a:gd name="connsiteY0" fmla="*/ 478465 h 5172454"/>
              <a:gd name="connsiteX1" fmla="*/ 4641905 w 4641905"/>
              <a:gd name="connsiteY1" fmla="*/ 0 h 5172454"/>
              <a:gd name="connsiteX2" fmla="*/ 3121450 w 4641905"/>
              <a:gd name="connsiteY2" fmla="*/ 5161821 h 5172454"/>
              <a:gd name="connsiteX3" fmla="*/ 0 w 4641905"/>
              <a:gd name="connsiteY3" fmla="*/ 5172454 h 5172454"/>
              <a:gd name="connsiteX4" fmla="*/ 0 w 4641905"/>
              <a:gd name="connsiteY4" fmla="*/ 478465 h 5172454"/>
              <a:gd name="connsiteX0" fmla="*/ 0 w 4641905"/>
              <a:gd name="connsiteY0" fmla="*/ 42530 h 5172454"/>
              <a:gd name="connsiteX1" fmla="*/ 4641905 w 4641905"/>
              <a:gd name="connsiteY1" fmla="*/ 0 h 5172454"/>
              <a:gd name="connsiteX2" fmla="*/ 3121450 w 4641905"/>
              <a:gd name="connsiteY2" fmla="*/ 5161821 h 5172454"/>
              <a:gd name="connsiteX3" fmla="*/ 0 w 4641905"/>
              <a:gd name="connsiteY3" fmla="*/ 5172454 h 5172454"/>
              <a:gd name="connsiteX4" fmla="*/ 0 w 4641905"/>
              <a:gd name="connsiteY4" fmla="*/ 42530 h 5172454"/>
              <a:gd name="connsiteX0" fmla="*/ 0 w 4641905"/>
              <a:gd name="connsiteY0" fmla="*/ 42530 h 5172454"/>
              <a:gd name="connsiteX1" fmla="*/ 4641905 w 4641905"/>
              <a:gd name="connsiteY1" fmla="*/ 0 h 5172454"/>
              <a:gd name="connsiteX2" fmla="*/ 3674343 w 4641905"/>
              <a:gd name="connsiteY2" fmla="*/ 5151189 h 5172454"/>
              <a:gd name="connsiteX3" fmla="*/ 0 w 4641905"/>
              <a:gd name="connsiteY3" fmla="*/ 5172454 h 5172454"/>
              <a:gd name="connsiteX4" fmla="*/ 0 w 4641905"/>
              <a:gd name="connsiteY4" fmla="*/ 42530 h 5172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905" h="5172454">
                <a:moveTo>
                  <a:pt x="0" y="42530"/>
                </a:moveTo>
                <a:lnTo>
                  <a:pt x="4641905" y="0"/>
                </a:lnTo>
                <a:lnTo>
                  <a:pt x="3674343" y="5151189"/>
                </a:lnTo>
                <a:lnTo>
                  <a:pt x="0" y="5172454"/>
                </a:lnTo>
                <a:lnTo>
                  <a:pt x="0" y="4253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41905" y="1014672"/>
            <a:ext cx="4135694" cy="553998"/>
          </a:xfrm>
          <a:prstGeom prst="rect">
            <a:avLst/>
          </a:prstGeom>
          <a:noFill/>
        </p:spPr>
        <p:txBody>
          <a:bodyPr wrap="square" rtlCol="0">
            <a:spAutoFit/>
          </a:bodyPr>
          <a:lstStyle/>
          <a:p>
            <a:r>
              <a:rPr lang="en-US" sz="3000" b="1" dirty="0">
                <a:solidFill>
                  <a:srgbClr val="27405A"/>
                </a:solidFill>
                <a:latin typeface="Montserrat Light" pitchFamily="50" charset="0"/>
                <a:cs typeface="Montserrat Black"/>
              </a:rPr>
              <a:t>EMPATHY PROJECT</a:t>
            </a:r>
            <a:endParaRPr lang="en-US" sz="3000" i="1" dirty="0">
              <a:solidFill>
                <a:srgbClr val="27405A"/>
              </a:solidFill>
              <a:latin typeface="Montserrat Light" pitchFamily="2" charset="77"/>
              <a:cs typeface="Montserrat Black"/>
            </a:endParaRPr>
          </a:p>
        </p:txBody>
      </p:sp>
      <p:sp>
        <p:nvSpPr>
          <p:cNvPr id="2" name="TextBox 1">
            <a:extLst>
              <a:ext uri="{FF2B5EF4-FFF2-40B4-BE49-F238E27FC236}">
                <a16:creationId xmlns:a16="http://schemas.microsoft.com/office/drawing/2014/main" id="{4FB12FBE-C831-004F-A2BC-DED34748A9C7}"/>
              </a:ext>
            </a:extLst>
          </p:cNvPr>
          <p:cNvSpPr txBox="1"/>
          <p:nvPr/>
        </p:nvSpPr>
        <p:spPr>
          <a:xfrm>
            <a:off x="4641905" y="1608766"/>
            <a:ext cx="433111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Uses Virtual Reality technology to teach empathy, putting future officers into the shoes of suspects.</a:t>
            </a:r>
          </a:p>
          <a:p>
            <a:pPr marL="285750" indent="-285750">
              <a:buFont typeface="Arial" panose="020B0604020202020204" pitchFamily="34" charset="0"/>
              <a:buChar char="•"/>
            </a:pPr>
            <a:r>
              <a:rPr lang="en-US" dirty="0"/>
              <a:t>Already working in classrooms (great discussions generated)</a:t>
            </a:r>
          </a:p>
          <a:p>
            <a:pPr marL="285750" indent="-285750">
              <a:buFont typeface="Arial" panose="020B0604020202020204" pitchFamily="34" charset="0"/>
              <a:buChar char="•"/>
            </a:pPr>
            <a:r>
              <a:rPr lang="en-US" dirty="0"/>
              <a:t>Hope to spread to other colleges and police academies</a:t>
            </a:r>
            <a:endParaRPr lang="en-US" i="1" dirty="0">
              <a:solidFill>
                <a:srgbClr val="4C4C4E"/>
              </a:solidFill>
              <a:latin typeface="Montserrat Light"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103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57099F3-55D3-C54A-8921-B5868D18BCFB}"/>
              </a:ext>
            </a:extLst>
          </p:cNvPr>
          <p:cNvSpPr/>
          <p:nvPr/>
        </p:nvSpPr>
        <p:spPr>
          <a:xfrm>
            <a:off x="924834" y="688880"/>
            <a:ext cx="8219166" cy="428589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65193" y="117108"/>
            <a:ext cx="4939431" cy="461665"/>
          </a:xfrm>
          <a:prstGeom prst="rect">
            <a:avLst/>
          </a:prstGeom>
          <a:noFill/>
        </p:spPr>
        <p:txBody>
          <a:bodyPr wrap="square" rtlCol="0">
            <a:spAutoFit/>
          </a:bodyPr>
          <a:lstStyle/>
          <a:p>
            <a:r>
              <a:rPr lang="en-US" sz="2400" b="1" dirty="0">
                <a:solidFill>
                  <a:srgbClr val="4C4C4E"/>
                </a:solidFill>
                <a:latin typeface="Montserrat" pitchFamily="2" charset="77"/>
                <a:cs typeface="Montserrat Black"/>
              </a:rPr>
              <a:t>CAPITAL</a:t>
            </a:r>
            <a:r>
              <a:rPr lang="en-US" sz="2400" dirty="0">
                <a:solidFill>
                  <a:srgbClr val="008083"/>
                </a:solidFill>
                <a:latin typeface="Montserrat" pitchFamily="2" charset="0"/>
                <a:cs typeface="Montserrat Black"/>
              </a:rPr>
              <a:t> RESERVES</a:t>
            </a:r>
          </a:p>
        </p:txBody>
      </p:sp>
      <p:sp>
        <p:nvSpPr>
          <p:cNvPr id="26" name="AutoShape 3"/>
          <p:cNvSpPr>
            <a:spLocks noChangeAspect="1" noChangeArrowheads="1" noTextEdit="1"/>
          </p:cNvSpPr>
          <p:nvPr/>
        </p:nvSpPr>
        <p:spPr bwMode="auto">
          <a:xfrm>
            <a:off x="1313213" y="186662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AutoShape 3">
            <a:extLst>
              <a:ext uri="{FF2B5EF4-FFF2-40B4-BE49-F238E27FC236}">
                <a16:creationId xmlns:a16="http://schemas.microsoft.com/office/drawing/2014/main" id="{CA3973E7-86FE-FF44-B07B-4DCF0FCD4060}"/>
              </a:ext>
            </a:extLst>
          </p:cNvPr>
          <p:cNvSpPr>
            <a:spLocks noChangeAspect="1" noChangeArrowheads="1" noTextEdit="1"/>
          </p:cNvSpPr>
          <p:nvPr/>
        </p:nvSpPr>
        <p:spPr bwMode="auto">
          <a:xfrm>
            <a:off x="4138189" y="1866629"/>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a:extLst>
              <a:ext uri="{FF2B5EF4-FFF2-40B4-BE49-F238E27FC236}">
                <a16:creationId xmlns:a16="http://schemas.microsoft.com/office/drawing/2014/main" id="{35117D4C-E0DE-DB48-BB63-5395F871B11F}"/>
              </a:ext>
            </a:extLst>
          </p:cNvPr>
          <p:cNvSpPr/>
          <p:nvPr/>
        </p:nvSpPr>
        <p:spPr>
          <a:xfrm>
            <a:off x="2143792" y="1685512"/>
            <a:ext cx="1763094" cy="2519517"/>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44" name="TextBox 43">
            <a:extLst>
              <a:ext uri="{FF2B5EF4-FFF2-40B4-BE49-F238E27FC236}">
                <a16:creationId xmlns:a16="http://schemas.microsoft.com/office/drawing/2014/main" id="{CDBF2FF4-DD19-1A4B-A615-E795B8744F6E}"/>
              </a:ext>
            </a:extLst>
          </p:cNvPr>
          <p:cNvSpPr txBox="1"/>
          <p:nvPr/>
        </p:nvSpPr>
        <p:spPr>
          <a:xfrm>
            <a:off x="2241286" y="3598130"/>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$31,119,838.60</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33.9%</a:t>
            </a:r>
          </a:p>
        </p:txBody>
      </p:sp>
      <p:sp>
        <p:nvSpPr>
          <p:cNvPr id="45" name="TextBox 44">
            <a:extLst>
              <a:ext uri="{FF2B5EF4-FFF2-40B4-BE49-F238E27FC236}">
                <a16:creationId xmlns:a16="http://schemas.microsoft.com/office/drawing/2014/main" id="{C520F6A1-CCA9-2C45-B64B-EFC58B215D45}"/>
              </a:ext>
            </a:extLst>
          </p:cNvPr>
          <p:cNvSpPr txBox="1"/>
          <p:nvPr/>
        </p:nvSpPr>
        <p:spPr>
          <a:xfrm>
            <a:off x="2186768" y="3244525"/>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FY20</a:t>
            </a:r>
            <a:endParaRPr lang="en-US" sz="2000" spc="300" dirty="0">
              <a:solidFill>
                <a:schemeClr val="bg1"/>
              </a:solidFill>
              <a:latin typeface="Montserrat" pitchFamily="2" charset="77"/>
              <a:ea typeface="Bebas Neue Regular" charset="0"/>
              <a:cs typeface="Roboto Black"/>
            </a:endParaRPr>
          </a:p>
        </p:txBody>
      </p:sp>
      <p:pic>
        <p:nvPicPr>
          <p:cNvPr id="47" name="Picture 46">
            <a:extLst>
              <a:ext uri="{FF2B5EF4-FFF2-40B4-BE49-F238E27FC236}">
                <a16:creationId xmlns:a16="http://schemas.microsoft.com/office/drawing/2014/main" id="{6F8BCB3E-C8E6-104F-9A98-F77F00842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974" y="2317378"/>
            <a:ext cx="794731" cy="794731"/>
          </a:xfrm>
          <a:prstGeom prst="rect">
            <a:avLst/>
          </a:prstGeom>
        </p:spPr>
      </p:pic>
      <p:sp>
        <p:nvSpPr>
          <p:cNvPr id="17" name="Rectangle 16">
            <a:extLst>
              <a:ext uri="{FF2B5EF4-FFF2-40B4-BE49-F238E27FC236}">
                <a16:creationId xmlns:a16="http://schemas.microsoft.com/office/drawing/2014/main" id="{DA13B238-84AA-CA42-8696-69DA8BF550A5}"/>
              </a:ext>
            </a:extLst>
          </p:cNvPr>
          <p:cNvSpPr/>
          <p:nvPr/>
        </p:nvSpPr>
        <p:spPr>
          <a:xfrm>
            <a:off x="242802" y="1685512"/>
            <a:ext cx="1763094" cy="2519517"/>
          </a:xfrm>
          <a:prstGeom prst="rect">
            <a:avLst/>
          </a:prstGeom>
          <a:solidFill>
            <a:srgbClr val="F7B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ECD12"/>
              </a:solidFill>
            </a:endParaRPr>
          </a:p>
        </p:txBody>
      </p:sp>
      <p:sp>
        <p:nvSpPr>
          <p:cNvPr id="18" name="TextBox 17">
            <a:extLst>
              <a:ext uri="{FF2B5EF4-FFF2-40B4-BE49-F238E27FC236}">
                <a16:creationId xmlns:a16="http://schemas.microsoft.com/office/drawing/2014/main" id="{65179D32-1446-1C4C-AE4E-E89DDE39D218}"/>
              </a:ext>
            </a:extLst>
          </p:cNvPr>
          <p:cNvSpPr txBox="1"/>
          <p:nvPr/>
        </p:nvSpPr>
        <p:spPr>
          <a:xfrm>
            <a:off x="350609" y="3594692"/>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$33,889,597</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39.2%</a:t>
            </a:r>
          </a:p>
        </p:txBody>
      </p:sp>
      <p:sp>
        <p:nvSpPr>
          <p:cNvPr id="19" name="TextBox 18">
            <a:extLst>
              <a:ext uri="{FF2B5EF4-FFF2-40B4-BE49-F238E27FC236}">
                <a16:creationId xmlns:a16="http://schemas.microsoft.com/office/drawing/2014/main" id="{08942927-88D6-2A41-AC46-48DAC6EC4D81}"/>
              </a:ext>
            </a:extLst>
          </p:cNvPr>
          <p:cNvSpPr txBox="1"/>
          <p:nvPr/>
        </p:nvSpPr>
        <p:spPr>
          <a:xfrm>
            <a:off x="296091" y="3241087"/>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FY19</a:t>
            </a:r>
            <a:endParaRPr lang="en-US" sz="2000" spc="300" dirty="0">
              <a:solidFill>
                <a:schemeClr val="bg1"/>
              </a:solidFill>
              <a:latin typeface="Montserrat" pitchFamily="2" charset="77"/>
              <a:ea typeface="Bebas Neue Regular" charset="0"/>
              <a:cs typeface="Roboto Black"/>
            </a:endParaRPr>
          </a:p>
        </p:txBody>
      </p:sp>
      <p:pic>
        <p:nvPicPr>
          <p:cNvPr id="20" name="Picture 19">
            <a:extLst>
              <a:ext uri="{FF2B5EF4-FFF2-40B4-BE49-F238E27FC236}">
                <a16:creationId xmlns:a16="http://schemas.microsoft.com/office/drawing/2014/main" id="{13AA3F8B-B8D2-FF40-B22B-5B7F7D549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297" y="2313940"/>
            <a:ext cx="794731" cy="794731"/>
          </a:xfrm>
          <a:prstGeom prst="rect">
            <a:avLst/>
          </a:prstGeom>
        </p:spPr>
      </p:pic>
      <p:sp>
        <p:nvSpPr>
          <p:cNvPr id="32" name="Rectangle 31">
            <a:extLst>
              <a:ext uri="{FF2B5EF4-FFF2-40B4-BE49-F238E27FC236}">
                <a16:creationId xmlns:a16="http://schemas.microsoft.com/office/drawing/2014/main" id="{5D0C5D83-97EA-6349-B3FA-EF3E86E9FC2F}"/>
              </a:ext>
            </a:extLst>
          </p:cNvPr>
          <p:cNvSpPr/>
          <p:nvPr/>
        </p:nvSpPr>
        <p:spPr>
          <a:xfrm>
            <a:off x="4051447" y="1679585"/>
            <a:ext cx="1763094" cy="2519517"/>
          </a:xfrm>
          <a:prstGeom prst="rect">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83"/>
              </a:solidFill>
            </a:endParaRPr>
          </a:p>
        </p:txBody>
      </p:sp>
      <p:sp>
        <p:nvSpPr>
          <p:cNvPr id="34" name="TextBox 33">
            <a:extLst>
              <a:ext uri="{FF2B5EF4-FFF2-40B4-BE49-F238E27FC236}">
                <a16:creationId xmlns:a16="http://schemas.microsoft.com/office/drawing/2014/main" id="{2F5200D2-0E19-5745-9CFD-5E6B8113A052}"/>
              </a:ext>
            </a:extLst>
          </p:cNvPr>
          <p:cNvSpPr txBox="1"/>
          <p:nvPr/>
        </p:nvSpPr>
        <p:spPr>
          <a:xfrm>
            <a:off x="4094423" y="3238598"/>
            <a:ext cx="1677142" cy="400110"/>
          </a:xfrm>
          <a:prstGeom prst="rect">
            <a:avLst/>
          </a:prstGeom>
          <a:noFill/>
        </p:spPr>
        <p:txBody>
          <a:bodyPr wrap="square" rtlCol="0">
            <a:spAutoFit/>
          </a:bodyPr>
          <a:lstStyle/>
          <a:p>
            <a:pPr algn="ctr"/>
            <a:r>
              <a:rPr lang="en-US" sz="2000" b="1" spc="300" dirty="0">
                <a:solidFill>
                  <a:schemeClr val="bg1"/>
                </a:solidFill>
                <a:latin typeface="Montserrat" pitchFamily="2" charset="77"/>
                <a:ea typeface="Bebas Neue Bold" charset="0"/>
                <a:cs typeface="Roboto Black"/>
              </a:rPr>
              <a:t>FY21</a:t>
            </a:r>
            <a:endParaRPr lang="en-US" sz="2000" spc="300" dirty="0">
              <a:solidFill>
                <a:schemeClr val="bg1"/>
              </a:solidFill>
              <a:latin typeface="Montserrat" pitchFamily="2" charset="77"/>
              <a:ea typeface="Bebas Neue Regular" charset="0"/>
              <a:cs typeface="Roboto Black"/>
            </a:endParaRPr>
          </a:p>
        </p:txBody>
      </p:sp>
      <p:pic>
        <p:nvPicPr>
          <p:cNvPr id="35" name="Picture 34">
            <a:extLst>
              <a:ext uri="{FF2B5EF4-FFF2-40B4-BE49-F238E27FC236}">
                <a16:creationId xmlns:a16="http://schemas.microsoft.com/office/drawing/2014/main" id="{63418D15-0815-6145-94A6-1B37449303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5629" y="2311451"/>
            <a:ext cx="794731" cy="794731"/>
          </a:xfrm>
          <a:prstGeom prst="rect">
            <a:avLst/>
          </a:prstGeom>
        </p:spPr>
      </p:pic>
      <p:sp>
        <p:nvSpPr>
          <p:cNvPr id="36" name="TextBox 35">
            <a:extLst>
              <a:ext uri="{FF2B5EF4-FFF2-40B4-BE49-F238E27FC236}">
                <a16:creationId xmlns:a16="http://schemas.microsoft.com/office/drawing/2014/main" id="{E017FB14-41E6-FF4C-8ABD-B02EA86B47F2}"/>
              </a:ext>
            </a:extLst>
          </p:cNvPr>
          <p:cNvSpPr txBox="1"/>
          <p:nvPr/>
        </p:nvSpPr>
        <p:spPr>
          <a:xfrm>
            <a:off x="4166042" y="3603774"/>
            <a:ext cx="1568105" cy="523220"/>
          </a:xfrm>
          <a:prstGeom prst="rect">
            <a:avLst/>
          </a:prstGeom>
          <a:noFill/>
        </p:spPr>
        <p:txBody>
          <a:bodyPr wrap="square" rtlCol="0">
            <a:spAutoFit/>
          </a:bodyPr>
          <a:lstStyle/>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$41,694,660.69</a:t>
            </a:r>
          </a:p>
          <a:p>
            <a:pPr algn="ctr"/>
            <a:r>
              <a:rPr lang="en-US" sz="14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42.7%</a:t>
            </a:r>
          </a:p>
        </p:txBody>
      </p:sp>
    </p:spTree>
    <p:extLst>
      <p:ext uri="{BB962C8B-B14F-4D97-AF65-F5344CB8AC3E}">
        <p14:creationId xmlns:p14="http://schemas.microsoft.com/office/powerpoint/2010/main" val="15991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372D72-90B8-4146-A92E-BD854371261C}"/>
              </a:ext>
            </a:extLst>
          </p:cNvPr>
          <p:cNvGraphicFramePr>
            <a:graphicFrameLocks noGrp="1"/>
          </p:cNvGraphicFramePr>
          <p:nvPr>
            <p:extLst>
              <p:ext uri="{D42A27DB-BD31-4B8C-83A1-F6EECF244321}">
                <p14:modId xmlns:p14="http://schemas.microsoft.com/office/powerpoint/2010/main" val="1047461624"/>
              </p:ext>
            </p:extLst>
          </p:nvPr>
        </p:nvGraphicFramePr>
        <p:xfrm>
          <a:off x="305671" y="1130745"/>
          <a:ext cx="4511821" cy="3707967"/>
        </p:xfrm>
        <a:graphic>
          <a:graphicData uri="http://schemas.openxmlformats.org/drawingml/2006/table">
            <a:tbl>
              <a:tblPr>
                <a:tableStyleId>{5C22544A-7EE6-4342-B048-85BDC9FD1C3A}</a:tableStyleId>
              </a:tblPr>
              <a:tblGrid>
                <a:gridCol w="2176181">
                  <a:extLst>
                    <a:ext uri="{9D8B030D-6E8A-4147-A177-3AD203B41FA5}">
                      <a16:colId xmlns:a16="http://schemas.microsoft.com/office/drawing/2014/main" val="3724716599"/>
                    </a:ext>
                  </a:extLst>
                </a:gridCol>
                <a:gridCol w="872599">
                  <a:extLst>
                    <a:ext uri="{9D8B030D-6E8A-4147-A177-3AD203B41FA5}">
                      <a16:colId xmlns:a16="http://schemas.microsoft.com/office/drawing/2014/main" val="973190195"/>
                    </a:ext>
                  </a:extLst>
                </a:gridCol>
                <a:gridCol w="1463041">
                  <a:extLst>
                    <a:ext uri="{9D8B030D-6E8A-4147-A177-3AD203B41FA5}">
                      <a16:colId xmlns:a16="http://schemas.microsoft.com/office/drawing/2014/main" val="2077949526"/>
                    </a:ext>
                  </a:extLst>
                </a:gridCol>
              </a:tblGrid>
              <a:tr h="242434">
                <a:tc>
                  <a:txBody>
                    <a:bodyPr/>
                    <a:lstStyle/>
                    <a:p>
                      <a:pPr algn="ctr" fontAlgn="ctr"/>
                      <a:r>
                        <a:rPr lang="en-US" sz="1000" b="1" i="0" u="none" strike="noStrike" dirty="0">
                          <a:solidFill>
                            <a:schemeClr val="bg1"/>
                          </a:solidFill>
                          <a:effectLst/>
                          <a:latin typeface="Calibri" panose="020F0502020204030204" pitchFamily="34" charset="0"/>
                          <a:cs typeface="Calibri" panose="020F0502020204030204" pitchFamily="34" charset="0"/>
                        </a:rPr>
                        <a:t>Project</a:t>
                      </a:r>
                    </a:p>
                  </a:txBody>
                  <a:tcPr marL="9091" marR="9091" marT="9091" marB="0" anchor="ctr">
                    <a:solidFill>
                      <a:srgbClr val="27405A"/>
                    </a:solidFill>
                  </a:tcPr>
                </a:tc>
                <a:tc>
                  <a:txBody>
                    <a:bodyPr/>
                    <a:lstStyle/>
                    <a:p>
                      <a:pPr algn="ctr" fontAlgn="ctr"/>
                      <a:r>
                        <a:rPr lang="en-US" sz="1000" b="1" i="0" u="none" strike="noStrike" dirty="0">
                          <a:solidFill>
                            <a:schemeClr val="bg1"/>
                          </a:solidFill>
                          <a:effectLst/>
                          <a:latin typeface="Calibri" panose="020F0502020204030204" pitchFamily="34" charset="0"/>
                          <a:cs typeface="Calibri" panose="020F0502020204030204" pitchFamily="34" charset="0"/>
                        </a:rPr>
                        <a:t>Campus</a:t>
                      </a:r>
                    </a:p>
                  </a:txBody>
                  <a:tcPr marL="9091" marR="9091" marT="9091" marB="0" anchor="ctr">
                    <a:solidFill>
                      <a:srgbClr val="27405A"/>
                    </a:solidFill>
                  </a:tcPr>
                </a:tc>
                <a:tc>
                  <a:txBody>
                    <a:bodyPr/>
                    <a:lstStyle/>
                    <a:p>
                      <a:pPr algn="ctr" fontAlgn="ctr"/>
                      <a:r>
                        <a:rPr lang="en-US" sz="1000" b="1" i="0" u="none" strike="noStrike" dirty="0">
                          <a:solidFill>
                            <a:schemeClr val="bg1"/>
                          </a:solidFill>
                          <a:effectLst/>
                          <a:latin typeface="Calibri" panose="020F0502020204030204" pitchFamily="34" charset="0"/>
                          <a:cs typeface="Calibri" panose="020F0502020204030204" pitchFamily="34" charset="0"/>
                        </a:rPr>
                        <a:t>Completion Date</a:t>
                      </a:r>
                    </a:p>
                  </a:txBody>
                  <a:tcPr marL="9091" marR="9091" marT="9091" marB="0" anchor="ctr">
                    <a:solidFill>
                      <a:srgbClr val="27405A"/>
                    </a:solidFill>
                  </a:tcPr>
                </a:tc>
                <a:extLst>
                  <a:ext uri="{0D108BD9-81ED-4DB2-BD59-A6C34878D82A}">
                    <a16:rowId xmlns:a16="http://schemas.microsoft.com/office/drawing/2014/main" val="1460408674"/>
                  </a:ext>
                </a:extLst>
              </a:tr>
              <a:tr h="242434">
                <a:tc>
                  <a:txBody>
                    <a:bodyPr/>
                    <a:lstStyle/>
                    <a:p>
                      <a:pPr algn="l" fontAlgn="ctr"/>
                      <a:r>
                        <a:rPr lang="en-US" sz="1000" u="none" strike="noStrike" dirty="0">
                          <a:solidFill>
                            <a:schemeClr val="bg1"/>
                          </a:solidFill>
                          <a:effectLst/>
                        </a:rPr>
                        <a:t>Fire Sprinkler</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a:solidFill>
                            <a:schemeClr val="bg1"/>
                          </a:solidFill>
                          <a:effectLst/>
                        </a:rPr>
                        <a:t>DTS</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March 2021</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extLst>
                  <a:ext uri="{0D108BD9-81ED-4DB2-BD59-A6C34878D82A}">
                    <a16:rowId xmlns:a16="http://schemas.microsoft.com/office/drawing/2014/main" val="1572855311"/>
                  </a:ext>
                </a:extLst>
              </a:tr>
              <a:tr h="242434">
                <a:tc>
                  <a:txBody>
                    <a:bodyPr/>
                    <a:lstStyle/>
                    <a:p>
                      <a:pPr algn="l" fontAlgn="ctr"/>
                      <a:r>
                        <a:rPr lang="en-US" sz="1000" u="none" strike="noStrike">
                          <a:solidFill>
                            <a:schemeClr val="bg1"/>
                          </a:solidFill>
                          <a:effectLst/>
                        </a:rPr>
                        <a:t>Gymnasium </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a:solidFill>
                            <a:schemeClr val="bg1"/>
                          </a:solidFill>
                          <a:effectLst/>
                        </a:rPr>
                        <a:t>CC</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March 2021</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extLst>
                  <a:ext uri="{0D108BD9-81ED-4DB2-BD59-A6C34878D82A}">
                    <a16:rowId xmlns:a16="http://schemas.microsoft.com/office/drawing/2014/main" val="1664319236"/>
                  </a:ext>
                </a:extLst>
              </a:tr>
              <a:tr h="242434">
                <a:tc>
                  <a:txBody>
                    <a:bodyPr/>
                    <a:lstStyle/>
                    <a:p>
                      <a:pPr algn="l" fontAlgn="ctr"/>
                      <a:r>
                        <a:rPr lang="en-US" sz="1000" u="none" strike="noStrike">
                          <a:solidFill>
                            <a:schemeClr val="bg1"/>
                          </a:solidFill>
                          <a:effectLst/>
                        </a:rPr>
                        <a:t>Partial Emergency Roof Replacement</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RRC</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August 2021</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extLst>
                  <a:ext uri="{0D108BD9-81ED-4DB2-BD59-A6C34878D82A}">
                    <a16:rowId xmlns:a16="http://schemas.microsoft.com/office/drawing/2014/main" val="1050605920"/>
                  </a:ext>
                </a:extLst>
              </a:tr>
              <a:tr h="242434">
                <a:tc>
                  <a:txBody>
                    <a:bodyPr/>
                    <a:lstStyle/>
                    <a:p>
                      <a:pPr algn="l" fontAlgn="ctr"/>
                      <a:r>
                        <a:rPr lang="en-US" sz="1000" u="none" strike="noStrike">
                          <a:solidFill>
                            <a:schemeClr val="bg1"/>
                          </a:solidFill>
                          <a:effectLst/>
                        </a:rPr>
                        <a:t>Main Electrical &amp; Emergency Generator</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a:solidFill>
                            <a:schemeClr val="bg1"/>
                          </a:solidFill>
                          <a:effectLst/>
                        </a:rPr>
                        <a:t>CC</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September 2021</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extLst>
                  <a:ext uri="{0D108BD9-81ED-4DB2-BD59-A6C34878D82A}">
                    <a16:rowId xmlns:a16="http://schemas.microsoft.com/office/drawing/2014/main" val="783745994"/>
                  </a:ext>
                </a:extLst>
              </a:tr>
              <a:tr h="242434">
                <a:tc>
                  <a:txBody>
                    <a:bodyPr/>
                    <a:lstStyle/>
                    <a:p>
                      <a:pPr algn="l" fontAlgn="ctr"/>
                      <a:r>
                        <a:rPr lang="en-US" sz="1000" u="none" strike="noStrike" dirty="0">
                          <a:solidFill>
                            <a:schemeClr val="bg1"/>
                          </a:solidFill>
                          <a:effectLst/>
                        </a:rPr>
                        <a:t>Walkway Repairs</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a:solidFill>
                            <a:schemeClr val="bg1"/>
                          </a:solidFill>
                          <a:effectLst/>
                        </a:rPr>
                        <a:t>CC</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September 2021</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extLst>
                  <a:ext uri="{0D108BD9-81ED-4DB2-BD59-A6C34878D82A}">
                    <a16:rowId xmlns:a16="http://schemas.microsoft.com/office/drawing/2014/main" val="2960301131"/>
                  </a:ext>
                </a:extLst>
              </a:tr>
              <a:tr h="242434">
                <a:tc>
                  <a:txBody>
                    <a:bodyPr/>
                    <a:lstStyle/>
                    <a:p>
                      <a:pPr algn="l" fontAlgn="ctr"/>
                      <a:r>
                        <a:rPr lang="en-US" sz="1000" u="none" strike="noStrike">
                          <a:solidFill>
                            <a:schemeClr val="bg1"/>
                          </a:solidFill>
                          <a:effectLst/>
                        </a:rPr>
                        <a:t>Restroom Upgrade Aspen Phase 1 </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a:solidFill>
                            <a:schemeClr val="bg1"/>
                          </a:solidFill>
                          <a:effectLst/>
                        </a:rPr>
                        <a:t>CC</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October 2021</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extLst>
                  <a:ext uri="{0D108BD9-81ED-4DB2-BD59-A6C34878D82A}">
                    <a16:rowId xmlns:a16="http://schemas.microsoft.com/office/drawing/2014/main" val="4147926545"/>
                  </a:ext>
                </a:extLst>
              </a:tr>
              <a:tr h="242434">
                <a:tc>
                  <a:txBody>
                    <a:bodyPr/>
                    <a:lstStyle/>
                    <a:p>
                      <a:pPr algn="l" fontAlgn="ctr"/>
                      <a:r>
                        <a:rPr lang="en-US" sz="1000" u="none" strike="noStrike">
                          <a:solidFill>
                            <a:schemeClr val="bg1"/>
                          </a:solidFill>
                          <a:effectLst/>
                        </a:rPr>
                        <a:t>Roof Replacement</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a:solidFill>
                            <a:schemeClr val="bg1"/>
                          </a:solidFill>
                          <a:effectLst/>
                        </a:rPr>
                        <a:t>CC</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April 2022</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extLst>
                  <a:ext uri="{0D108BD9-81ED-4DB2-BD59-A6C34878D82A}">
                    <a16:rowId xmlns:a16="http://schemas.microsoft.com/office/drawing/2014/main" val="1806703476"/>
                  </a:ext>
                </a:extLst>
              </a:tr>
              <a:tr h="242434">
                <a:tc>
                  <a:txBody>
                    <a:bodyPr/>
                    <a:lstStyle/>
                    <a:p>
                      <a:pPr algn="l" fontAlgn="ctr"/>
                      <a:r>
                        <a:rPr lang="en-US" sz="1000" u="none" strike="noStrike">
                          <a:solidFill>
                            <a:schemeClr val="bg1"/>
                          </a:solidFill>
                          <a:effectLst/>
                        </a:rPr>
                        <a:t>Emergency Chiller Replacement</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a:solidFill>
                            <a:schemeClr val="bg1"/>
                          </a:solidFill>
                          <a:effectLst/>
                        </a:rPr>
                        <a:t>CC</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March 2022</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extLst>
                  <a:ext uri="{0D108BD9-81ED-4DB2-BD59-A6C34878D82A}">
                    <a16:rowId xmlns:a16="http://schemas.microsoft.com/office/drawing/2014/main" val="3385998577"/>
                  </a:ext>
                </a:extLst>
              </a:tr>
              <a:tr h="242434">
                <a:tc>
                  <a:txBody>
                    <a:bodyPr/>
                    <a:lstStyle/>
                    <a:p>
                      <a:pPr algn="l" fontAlgn="ctr"/>
                      <a:r>
                        <a:rPr lang="en-US" sz="1000" u="none" strike="noStrike">
                          <a:solidFill>
                            <a:schemeClr val="bg1"/>
                          </a:solidFill>
                          <a:effectLst/>
                        </a:rPr>
                        <a:t>DTS Learning Commons</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a:solidFill>
                            <a:schemeClr val="bg1"/>
                          </a:solidFill>
                          <a:effectLst/>
                        </a:rPr>
                        <a:t>DTS</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August 2022</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extLst>
                  <a:ext uri="{0D108BD9-81ED-4DB2-BD59-A6C34878D82A}">
                    <a16:rowId xmlns:a16="http://schemas.microsoft.com/office/drawing/2014/main" val="2721748739"/>
                  </a:ext>
                </a:extLst>
              </a:tr>
              <a:tr h="242434">
                <a:tc>
                  <a:txBody>
                    <a:bodyPr/>
                    <a:lstStyle/>
                    <a:p>
                      <a:pPr algn="l" fontAlgn="ctr"/>
                      <a:r>
                        <a:rPr lang="en-US" sz="1000" u="none" strike="noStrike">
                          <a:solidFill>
                            <a:schemeClr val="bg1"/>
                          </a:solidFill>
                          <a:effectLst/>
                        </a:rPr>
                        <a:t>Restroom Upgrade Breckenridge Phase 2</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a:solidFill>
                            <a:schemeClr val="bg1"/>
                          </a:solidFill>
                          <a:effectLst/>
                        </a:rPr>
                        <a:t>CC</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December 2022</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extLst>
                  <a:ext uri="{0D108BD9-81ED-4DB2-BD59-A6C34878D82A}">
                    <a16:rowId xmlns:a16="http://schemas.microsoft.com/office/drawing/2014/main" val="1847293992"/>
                  </a:ext>
                </a:extLst>
              </a:tr>
              <a:tr h="242434">
                <a:tc>
                  <a:txBody>
                    <a:bodyPr/>
                    <a:lstStyle/>
                    <a:p>
                      <a:pPr algn="l" fontAlgn="ctr"/>
                      <a:r>
                        <a:rPr lang="en-US" sz="1000" u="none" strike="noStrike">
                          <a:solidFill>
                            <a:schemeClr val="bg1"/>
                          </a:solidFill>
                          <a:effectLst/>
                        </a:rPr>
                        <a:t>Dental Remodel</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a:solidFill>
                            <a:schemeClr val="bg1"/>
                          </a:solidFill>
                          <a:effectLst/>
                        </a:rPr>
                        <a:t>RRC</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TBD</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extLst>
                  <a:ext uri="{0D108BD9-81ED-4DB2-BD59-A6C34878D82A}">
                    <a16:rowId xmlns:a16="http://schemas.microsoft.com/office/drawing/2014/main" val="525586486"/>
                  </a:ext>
                </a:extLst>
              </a:tr>
              <a:tr h="242434">
                <a:tc>
                  <a:txBody>
                    <a:bodyPr/>
                    <a:lstStyle/>
                    <a:p>
                      <a:pPr algn="l" fontAlgn="ctr"/>
                      <a:r>
                        <a:rPr lang="en-US" sz="1000" u="none" strike="noStrike" dirty="0">
                          <a:solidFill>
                            <a:schemeClr val="bg1"/>
                          </a:solidFill>
                          <a:effectLst/>
                        </a:rPr>
                        <a:t>CHES Phase II</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a:solidFill>
                            <a:schemeClr val="bg1"/>
                          </a:solidFill>
                          <a:effectLst/>
                        </a:rPr>
                        <a:t>RRC</a:t>
                      </a:r>
                      <a:endParaRPr lang="en-US" sz="1000" b="0" i="0" u="none" strike="noStrike">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August 2022</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extLst>
                  <a:ext uri="{0D108BD9-81ED-4DB2-BD59-A6C34878D82A}">
                    <a16:rowId xmlns:a16="http://schemas.microsoft.com/office/drawing/2014/main" val="590814215"/>
                  </a:ext>
                </a:extLst>
              </a:tr>
              <a:tr h="242434">
                <a:tc>
                  <a:txBody>
                    <a:bodyPr/>
                    <a:lstStyle/>
                    <a:p>
                      <a:pPr algn="l" fontAlgn="ctr"/>
                      <a:r>
                        <a:rPr lang="en-US" sz="1000" u="none" strike="noStrike" dirty="0">
                          <a:solidFill>
                            <a:schemeClr val="bg1"/>
                          </a:solidFill>
                          <a:effectLst/>
                        </a:rPr>
                        <a:t>Main Electrical &amp; Emergency Generator</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a:solidFill>
                            <a:schemeClr val="bg1"/>
                          </a:solidFill>
                          <a:effectLst/>
                        </a:rPr>
                        <a:t>DTS</a:t>
                      </a:r>
                      <a:endParaRPr lang="en-US" sz="1000" b="0" i="0" u="none" strike="noStrike">
                        <a:solidFill>
                          <a:schemeClr val="bg1"/>
                        </a:solidFill>
                        <a:effectLst/>
                        <a:latin typeface="Arial" panose="020B0604020202020204" pitchFamily="34" charset="0"/>
                      </a:endParaRPr>
                    </a:p>
                  </a:txBody>
                  <a:tcPr marL="9091" marR="9091" marT="9091" marB="0" anchor="ctr">
                    <a:solidFill>
                      <a:srgbClr val="008083"/>
                    </a:solidFill>
                  </a:tcPr>
                </a:tc>
                <a:tc>
                  <a:txBody>
                    <a:bodyPr/>
                    <a:lstStyle/>
                    <a:p>
                      <a:pPr algn="ctr" fontAlgn="ctr"/>
                      <a:r>
                        <a:rPr lang="en-US" sz="1000" u="none" strike="noStrike" dirty="0">
                          <a:solidFill>
                            <a:schemeClr val="bg1"/>
                          </a:solidFill>
                          <a:effectLst/>
                        </a:rPr>
                        <a:t>TBD</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008083"/>
                    </a:solidFill>
                  </a:tcPr>
                </a:tc>
                <a:extLst>
                  <a:ext uri="{0D108BD9-81ED-4DB2-BD59-A6C34878D82A}">
                    <a16:rowId xmlns:a16="http://schemas.microsoft.com/office/drawing/2014/main" val="3918313686"/>
                  </a:ext>
                </a:extLst>
              </a:tr>
              <a:tr h="242434">
                <a:tc>
                  <a:txBody>
                    <a:bodyPr/>
                    <a:lstStyle/>
                    <a:p>
                      <a:pPr algn="l" fontAlgn="ctr"/>
                      <a:r>
                        <a:rPr lang="en-US" sz="1000" u="none" strike="noStrike" dirty="0">
                          <a:solidFill>
                            <a:schemeClr val="bg1"/>
                          </a:solidFill>
                          <a:effectLst/>
                        </a:rPr>
                        <a:t>First Responder Emergency</a:t>
                      </a:r>
                      <a:br>
                        <a:rPr lang="en-US" sz="1000" u="none" strike="noStrike" dirty="0">
                          <a:solidFill>
                            <a:schemeClr val="bg1"/>
                          </a:solidFill>
                          <a:effectLst/>
                        </a:rPr>
                      </a:br>
                      <a:r>
                        <a:rPr lang="en-US" sz="1000" u="none" strike="noStrike" dirty="0">
                          <a:solidFill>
                            <a:schemeClr val="bg1"/>
                          </a:solidFill>
                          <a:effectLst/>
                        </a:rPr>
                        <a:t>Education Complex</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CC</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tc>
                  <a:txBody>
                    <a:bodyPr/>
                    <a:lstStyle/>
                    <a:p>
                      <a:pPr algn="ctr" fontAlgn="ctr"/>
                      <a:r>
                        <a:rPr lang="en-US" sz="1000" u="none" strike="noStrike" dirty="0">
                          <a:solidFill>
                            <a:schemeClr val="bg1"/>
                          </a:solidFill>
                          <a:effectLst/>
                        </a:rPr>
                        <a:t>TBD</a:t>
                      </a:r>
                      <a:endParaRPr lang="en-US" sz="1000" b="0" i="0" u="none" strike="noStrike" dirty="0">
                        <a:solidFill>
                          <a:schemeClr val="bg1"/>
                        </a:solidFill>
                        <a:effectLst/>
                        <a:latin typeface="Arial" panose="020B0604020202020204" pitchFamily="34" charset="0"/>
                      </a:endParaRPr>
                    </a:p>
                  </a:txBody>
                  <a:tcPr marL="9091" marR="9091" marT="9091" marB="0" anchor="ctr">
                    <a:solidFill>
                      <a:srgbClr val="669B40"/>
                    </a:solidFill>
                  </a:tcPr>
                </a:tc>
                <a:extLst>
                  <a:ext uri="{0D108BD9-81ED-4DB2-BD59-A6C34878D82A}">
                    <a16:rowId xmlns:a16="http://schemas.microsoft.com/office/drawing/2014/main" val="1243812538"/>
                  </a:ext>
                </a:extLst>
              </a:tr>
            </a:tbl>
          </a:graphicData>
        </a:graphic>
      </p:graphicFrame>
      <p:sp>
        <p:nvSpPr>
          <p:cNvPr id="7" name="TextBox 6">
            <a:extLst>
              <a:ext uri="{FF2B5EF4-FFF2-40B4-BE49-F238E27FC236}">
                <a16:creationId xmlns:a16="http://schemas.microsoft.com/office/drawing/2014/main" id="{3DEE7AFE-6F62-374E-9605-C5E45C30BE95}"/>
              </a:ext>
            </a:extLst>
          </p:cNvPr>
          <p:cNvSpPr txBox="1"/>
          <p:nvPr/>
        </p:nvSpPr>
        <p:spPr>
          <a:xfrm>
            <a:off x="305671" y="418873"/>
            <a:ext cx="4266329" cy="553998"/>
          </a:xfrm>
          <a:prstGeom prst="rect">
            <a:avLst/>
          </a:prstGeom>
          <a:noFill/>
        </p:spPr>
        <p:txBody>
          <a:bodyPr wrap="square" rtlCol="0">
            <a:spAutoFit/>
          </a:bodyPr>
          <a:lstStyle/>
          <a:p>
            <a:r>
              <a:rPr lang="en-US" sz="3000" b="1" dirty="0">
                <a:solidFill>
                  <a:srgbClr val="F7B418"/>
                </a:solidFill>
                <a:latin typeface="Montserrat Light" pitchFamily="50" charset="0"/>
                <a:cs typeface="Montserrat Black"/>
              </a:rPr>
              <a:t>CAPITAL PROJECTS</a:t>
            </a:r>
            <a:endParaRPr lang="en-US" sz="3000" i="1" dirty="0">
              <a:solidFill>
                <a:srgbClr val="4C4C4E"/>
              </a:solidFill>
              <a:latin typeface="Montserrat Light" pitchFamily="2" charset="77"/>
              <a:cs typeface="Montserrat Black"/>
            </a:endParaRPr>
          </a:p>
        </p:txBody>
      </p:sp>
      <p:sp>
        <p:nvSpPr>
          <p:cNvPr id="8" name="Rectangle 7">
            <a:extLst>
              <a:ext uri="{FF2B5EF4-FFF2-40B4-BE49-F238E27FC236}">
                <a16:creationId xmlns:a16="http://schemas.microsoft.com/office/drawing/2014/main" id="{F5EDE6D8-D322-8248-94A0-E1AD19173D5B}"/>
              </a:ext>
            </a:extLst>
          </p:cNvPr>
          <p:cNvSpPr/>
          <p:nvPr/>
        </p:nvSpPr>
        <p:spPr>
          <a:xfrm>
            <a:off x="6202244" y="1213213"/>
            <a:ext cx="2941755" cy="2717074"/>
          </a:xfrm>
          <a:prstGeom prst="rect">
            <a:avLst/>
          </a:prstGeom>
          <a:solidFill>
            <a:srgbClr val="F7B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72DA77B-0C53-3142-8C2F-E6D692560E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7759" y="626791"/>
            <a:ext cx="2594186" cy="3889918"/>
          </a:xfrm>
          <a:prstGeom prst="rect">
            <a:avLst/>
          </a:prstGeom>
        </p:spPr>
      </p:pic>
    </p:spTree>
    <p:extLst>
      <p:ext uri="{BB962C8B-B14F-4D97-AF65-F5344CB8AC3E}">
        <p14:creationId xmlns:p14="http://schemas.microsoft.com/office/powerpoint/2010/main" val="1965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E0D7F-713B-934C-A0FC-F65F8E938C7B}"/>
              </a:ext>
            </a:extLst>
          </p:cNvPr>
          <p:cNvSpPr/>
          <p:nvPr/>
        </p:nvSpPr>
        <p:spPr>
          <a:xfrm>
            <a:off x="5895278" y="1654529"/>
            <a:ext cx="3248722" cy="2457450"/>
          </a:xfrm>
          <a:prstGeom prst="rect">
            <a:avLst/>
          </a:prstGeom>
          <a:solidFill>
            <a:srgbClr val="CCDD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E65C49-7328-6B42-831C-BD5A3BC6DF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18299" y="1876088"/>
            <a:ext cx="3022707" cy="2014332"/>
          </a:xfrm>
          <a:prstGeom prst="rect">
            <a:avLst/>
          </a:prstGeom>
        </p:spPr>
      </p:pic>
      <p:sp>
        <p:nvSpPr>
          <p:cNvPr id="8" name="TextBox 7"/>
          <p:cNvSpPr txBox="1"/>
          <p:nvPr/>
        </p:nvSpPr>
        <p:spPr>
          <a:xfrm>
            <a:off x="1281289" y="2491400"/>
            <a:ext cx="5328355" cy="954107"/>
          </a:xfrm>
          <a:prstGeom prst="rect">
            <a:avLst/>
          </a:prstGeom>
          <a:solidFill>
            <a:srgbClr val="F7B418"/>
          </a:solidFill>
        </p:spPr>
        <p:txBody>
          <a:bodyPr wrap="square" rtlCol="0">
            <a:spAutoFit/>
          </a:bodyPr>
          <a:lstStyle/>
          <a:p>
            <a:r>
              <a:rPr lang="en-US" sz="2800" spc="300" dirty="0">
                <a:solidFill>
                  <a:schemeClr val="bg1"/>
                </a:solidFill>
                <a:latin typeface="Montserrat Medium" pitchFamily="50" charset="0"/>
                <a:cs typeface="Montserrat Black"/>
              </a:rPr>
              <a:t>NEW ALTERNATIVE</a:t>
            </a:r>
            <a:br>
              <a:rPr lang="en-US" sz="2800" spc="300" dirty="0">
                <a:solidFill>
                  <a:schemeClr val="bg1"/>
                </a:solidFill>
                <a:latin typeface="Montserrat Medium" pitchFamily="50" charset="0"/>
                <a:cs typeface="Montserrat Black"/>
              </a:rPr>
            </a:br>
            <a:r>
              <a:rPr lang="en-US" sz="2800" spc="300" dirty="0">
                <a:solidFill>
                  <a:schemeClr val="bg1"/>
                </a:solidFill>
                <a:latin typeface="Montserrat Medium" pitchFamily="50" charset="0"/>
                <a:cs typeface="Montserrat Black"/>
              </a:rPr>
              <a:t>WORK ARRANGEMENTS</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28062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E0D7F-713B-934C-A0FC-F65F8E938C7B}"/>
              </a:ext>
            </a:extLst>
          </p:cNvPr>
          <p:cNvSpPr/>
          <p:nvPr/>
        </p:nvSpPr>
        <p:spPr>
          <a:xfrm>
            <a:off x="5895278" y="1654529"/>
            <a:ext cx="3248722" cy="2457450"/>
          </a:xfrm>
          <a:prstGeom prst="rect">
            <a:avLst/>
          </a:prstGeom>
          <a:solidFill>
            <a:srgbClr val="F7B4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E65C49-7328-6B42-831C-BD5A3BC6DF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04211" y="1876314"/>
            <a:ext cx="3022707" cy="2013880"/>
          </a:xfrm>
          <a:prstGeom prst="rect">
            <a:avLst/>
          </a:prstGeom>
        </p:spPr>
      </p:pic>
      <p:sp>
        <p:nvSpPr>
          <p:cNvPr id="8" name="TextBox 7"/>
          <p:cNvSpPr txBox="1"/>
          <p:nvPr/>
        </p:nvSpPr>
        <p:spPr>
          <a:xfrm>
            <a:off x="2223914" y="2621644"/>
            <a:ext cx="3572930" cy="523220"/>
          </a:xfrm>
          <a:prstGeom prst="rect">
            <a:avLst/>
          </a:prstGeom>
          <a:solidFill>
            <a:srgbClr val="27405A"/>
          </a:solidFill>
        </p:spPr>
        <p:txBody>
          <a:bodyPr wrap="square" rtlCol="0">
            <a:spAutoFit/>
          </a:bodyPr>
          <a:lstStyle/>
          <a:p>
            <a:r>
              <a:rPr lang="en-US" sz="2800" spc="300" dirty="0">
                <a:solidFill>
                  <a:schemeClr val="bg1"/>
                </a:solidFill>
                <a:latin typeface="Montserrat Medium" pitchFamily="50" charset="0"/>
                <a:cs typeface="Montserrat Black"/>
              </a:rPr>
              <a:t>PARTNERSHIPS</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23447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811867"/>
            <a:ext cx="4827728" cy="209412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119510" y="1064226"/>
            <a:ext cx="3883378" cy="33779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New director soon to be announced</a:t>
            </a:r>
          </a:p>
          <a:p>
            <a:pPr marL="285750" indent="-285750">
              <a:lnSpc>
                <a:spcPct val="150000"/>
              </a:lnSpc>
              <a:buFont typeface="Arial" panose="020B0604020202020204" pitchFamily="34" charset="0"/>
              <a:buChar char="•"/>
            </a:pPr>
            <a:r>
              <a:rPr lang="en-US" dirty="0"/>
              <a:t>Among recent projects:</a:t>
            </a:r>
          </a:p>
          <a:p>
            <a:pPr marL="742950" lvl="1" indent="-285750">
              <a:lnSpc>
                <a:spcPct val="150000"/>
              </a:lnSpc>
              <a:buFont typeface="Arial" panose="020B0604020202020204" pitchFamily="34" charset="0"/>
              <a:buChar char="•"/>
            </a:pPr>
            <a:r>
              <a:rPr lang="en-US" dirty="0"/>
              <a:t>Exploring trust in local police and other institutions</a:t>
            </a:r>
          </a:p>
          <a:p>
            <a:pPr marL="742950" lvl="1" indent="-285750">
              <a:lnSpc>
                <a:spcPct val="150000"/>
              </a:lnSpc>
              <a:buFont typeface="Arial" panose="020B0604020202020204" pitchFamily="34" charset="0"/>
              <a:buChar char="•"/>
            </a:pPr>
            <a:r>
              <a:rPr lang="en-US" dirty="0"/>
              <a:t>Finding new viable business options for </a:t>
            </a:r>
            <a:r>
              <a:rPr lang="en-US" dirty="0" err="1"/>
              <a:t>Venetucci</a:t>
            </a:r>
            <a:r>
              <a:rPr lang="en-US" dirty="0"/>
              <a:t> Farms</a:t>
            </a:r>
          </a:p>
          <a:p>
            <a:pPr marL="742950" lvl="1" indent="-285750">
              <a:lnSpc>
                <a:spcPct val="150000"/>
              </a:lnSpc>
              <a:buFont typeface="Arial" panose="020B0604020202020204" pitchFamily="34" charset="0"/>
              <a:buChar char="•"/>
            </a:pPr>
            <a:r>
              <a:rPr lang="en-US" dirty="0"/>
              <a:t>Expanding opportunities for Silver Key</a:t>
            </a: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775DD5E8-3C93-084F-B9F0-EFF166FFF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867" y="275883"/>
            <a:ext cx="2895599" cy="1357936"/>
          </a:xfrm>
          <a:prstGeom prst="rect">
            <a:avLst/>
          </a:prstGeom>
        </p:spPr>
      </p:pic>
    </p:spTree>
    <p:extLst>
      <p:ext uri="{BB962C8B-B14F-4D97-AF65-F5344CB8AC3E}">
        <p14:creationId xmlns:p14="http://schemas.microsoft.com/office/powerpoint/2010/main" val="25264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078" y="0"/>
            <a:ext cx="4284024" cy="51435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7748773" y="1066800"/>
            <a:ext cx="3635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340470" y="784572"/>
            <a:ext cx="4018435" cy="1077218"/>
          </a:xfrm>
          <a:prstGeom prst="rect">
            <a:avLst/>
          </a:prstGeom>
          <a:noFill/>
        </p:spPr>
        <p:txBody>
          <a:bodyPr wrap="square" rtlCol="0">
            <a:spAutoFit/>
          </a:bodyPr>
          <a:lstStyle/>
          <a:p>
            <a:r>
              <a:rPr lang="en-US" sz="3200" b="1" dirty="0">
                <a:solidFill>
                  <a:srgbClr val="D4731B"/>
                </a:solidFill>
                <a:latin typeface="Montserrat Black"/>
                <a:cs typeface="Montserrat Black"/>
              </a:rPr>
              <a:t>CONCRETE</a:t>
            </a:r>
          </a:p>
          <a:p>
            <a:r>
              <a:rPr lang="en-US" sz="3200" dirty="0">
                <a:solidFill>
                  <a:schemeClr val="tx1">
                    <a:lumMod val="75000"/>
                    <a:lumOff val="25000"/>
                  </a:schemeClr>
                </a:solidFill>
                <a:latin typeface="Montserrat" pitchFamily="2" charset="77"/>
                <a:cs typeface="Montserrat Black"/>
              </a:rPr>
              <a:t>COYOTE</a:t>
            </a:r>
          </a:p>
        </p:txBody>
      </p:sp>
      <p:sp>
        <p:nvSpPr>
          <p:cNvPr id="2" name="TextBox 1">
            <a:extLst>
              <a:ext uri="{FF2B5EF4-FFF2-40B4-BE49-F238E27FC236}">
                <a16:creationId xmlns:a16="http://schemas.microsoft.com/office/drawing/2014/main" id="{A2B2236A-B75A-704C-B43C-5996DF038E2A}"/>
              </a:ext>
            </a:extLst>
          </p:cNvPr>
          <p:cNvSpPr txBox="1"/>
          <p:nvPr/>
        </p:nvSpPr>
        <p:spPr>
          <a:xfrm>
            <a:off x="340470" y="2032243"/>
            <a:ext cx="4284024" cy="1477328"/>
          </a:xfrm>
          <a:prstGeom prst="rect">
            <a:avLst/>
          </a:prstGeom>
          <a:noFill/>
        </p:spPr>
        <p:txBody>
          <a:bodyPr wrap="square" rtlCol="0">
            <a:spAutoFit/>
          </a:bodyPr>
          <a:lstStyle/>
          <a:p>
            <a:r>
              <a:rPr lang="en-US" dirty="0"/>
              <a:t>The non-profit Concrete Couch has created an outdoor art and performance space.</a:t>
            </a:r>
          </a:p>
          <a:p>
            <a:br>
              <a:rPr lang="en-US" dirty="0"/>
            </a:br>
            <a:r>
              <a:rPr lang="en-US" dirty="0"/>
              <a:t>Our students and instructors developed their skills in trash art and more there.</a:t>
            </a:r>
            <a:endParaRPr lang="en-US" i="1"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41986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5BC09B-8146-874D-9083-DA4A347D952D}"/>
              </a:ext>
            </a:extLst>
          </p:cNvPr>
          <p:cNvSpPr txBox="1"/>
          <p:nvPr/>
        </p:nvSpPr>
        <p:spPr>
          <a:xfrm>
            <a:off x="337195" y="228854"/>
            <a:ext cx="4351491" cy="477054"/>
          </a:xfrm>
          <a:prstGeom prst="rect">
            <a:avLst/>
          </a:prstGeom>
          <a:noFill/>
        </p:spPr>
        <p:txBody>
          <a:bodyPr wrap="square" rtlCol="0">
            <a:spAutoFit/>
          </a:bodyPr>
          <a:lstStyle/>
          <a:p>
            <a:pPr algn="ctr"/>
            <a:r>
              <a:rPr lang="en-US" sz="2500" dirty="0">
                <a:solidFill>
                  <a:srgbClr val="4C4C4E"/>
                </a:solidFill>
                <a:latin typeface="Montserrat Black"/>
                <a:cs typeface="Montserrat Black"/>
              </a:rPr>
              <a:t>OTHER PARTNERSHIPS</a:t>
            </a:r>
          </a:p>
        </p:txBody>
      </p:sp>
      <p:sp>
        <p:nvSpPr>
          <p:cNvPr id="6" name="Rectangle 5">
            <a:extLst>
              <a:ext uri="{FF2B5EF4-FFF2-40B4-BE49-F238E27FC236}">
                <a16:creationId xmlns:a16="http://schemas.microsoft.com/office/drawing/2014/main" id="{AB16C705-6119-F649-8458-772D0A7746D2}"/>
              </a:ext>
            </a:extLst>
          </p:cNvPr>
          <p:cNvSpPr/>
          <p:nvPr/>
        </p:nvSpPr>
        <p:spPr>
          <a:xfrm>
            <a:off x="286379" y="1127481"/>
            <a:ext cx="3334646" cy="830997"/>
          </a:xfrm>
          <a:prstGeom prst="rect">
            <a:avLst/>
          </a:prstGeom>
        </p:spPr>
        <p:txBody>
          <a:bodyPr wrap="square">
            <a:spAutoFit/>
          </a:bodyPr>
          <a:lstStyle/>
          <a:p>
            <a:pPr marL="285750" indent="-285750">
              <a:buFont typeface="Arial" panose="020B0604020202020204" pitchFamily="34" charset="0"/>
              <a:buChar char="•"/>
            </a:pPr>
            <a:r>
              <a:rPr lang="en-US" sz="1600" b="1" dirty="0">
                <a:solidFill>
                  <a:srgbClr val="669B40"/>
                </a:solidFill>
              </a:rPr>
              <a:t>Care and Share</a:t>
            </a:r>
          </a:p>
          <a:p>
            <a:pPr marL="285750" indent="-285750">
              <a:buFont typeface="Arial" panose="020B0604020202020204" pitchFamily="34" charset="0"/>
              <a:buChar char="•"/>
            </a:pPr>
            <a:r>
              <a:rPr lang="en-US" sz="1600" b="1" dirty="0">
                <a:solidFill>
                  <a:srgbClr val="669B40"/>
                </a:solidFill>
              </a:rPr>
              <a:t>Colorado Public Radio</a:t>
            </a:r>
          </a:p>
          <a:p>
            <a:pPr marL="285750" indent="-285750">
              <a:buFont typeface="Arial" panose="020B0604020202020204" pitchFamily="34" charset="0"/>
              <a:buChar char="•"/>
            </a:pPr>
            <a:r>
              <a:rPr lang="en-US" sz="1600" b="1" dirty="0">
                <a:solidFill>
                  <a:srgbClr val="669B40"/>
                </a:solidFill>
              </a:rPr>
              <a:t>Youth Documentary Academy</a:t>
            </a:r>
            <a:endParaRPr lang="en-US" sz="1600" dirty="0"/>
          </a:p>
        </p:txBody>
      </p:sp>
      <p:sp>
        <p:nvSpPr>
          <p:cNvPr id="7" name="Rectangle 6">
            <a:extLst>
              <a:ext uri="{FF2B5EF4-FFF2-40B4-BE49-F238E27FC236}">
                <a16:creationId xmlns:a16="http://schemas.microsoft.com/office/drawing/2014/main" id="{0CDAE025-E47E-0247-B239-79AA914F1ADD}"/>
              </a:ext>
            </a:extLst>
          </p:cNvPr>
          <p:cNvSpPr/>
          <p:nvPr/>
        </p:nvSpPr>
        <p:spPr>
          <a:xfrm>
            <a:off x="337196" y="170945"/>
            <a:ext cx="4351490" cy="592872"/>
          </a:xfrm>
          <a:prstGeom prst="rect">
            <a:avLst/>
          </a:prstGeom>
          <a:noFill/>
          <a:ln w="57150">
            <a:solidFill>
              <a:srgbClr val="CCDD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B10260-55FB-B54A-8AE6-A56A32E79248}"/>
              </a:ext>
            </a:extLst>
          </p:cNvPr>
          <p:cNvSpPr/>
          <p:nvPr/>
        </p:nvSpPr>
        <p:spPr>
          <a:xfrm>
            <a:off x="5277394" y="705908"/>
            <a:ext cx="3866606" cy="3615285"/>
          </a:xfrm>
          <a:prstGeom prst="rect">
            <a:avLst/>
          </a:prstGeom>
          <a:solidFill>
            <a:srgbClr val="274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0297B9-22DD-154C-B7AA-A31818B60E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1463" y="1265990"/>
            <a:ext cx="3741741" cy="2495120"/>
          </a:xfrm>
          <a:prstGeom prst="rect">
            <a:avLst/>
          </a:prstGeom>
        </p:spPr>
      </p:pic>
      <p:pic>
        <p:nvPicPr>
          <p:cNvPr id="11" name="Picture 10">
            <a:extLst>
              <a:ext uri="{FF2B5EF4-FFF2-40B4-BE49-F238E27FC236}">
                <a16:creationId xmlns:a16="http://schemas.microsoft.com/office/drawing/2014/main" id="{83F0D440-B418-AD4F-A1E3-143D5E2BC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0358" y="4194482"/>
            <a:ext cx="1494097" cy="427358"/>
          </a:xfrm>
          <a:prstGeom prst="rect">
            <a:avLst/>
          </a:prstGeom>
        </p:spPr>
      </p:pic>
      <p:pic>
        <p:nvPicPr>
          <p:cNvPr id="13" name="Picture 12">
            <a:extLst>
              <a:ext uri="{FF2B5EF4-FFF2-40B4-BE49-F238E27FC236}">
                <a16:creationId xmlns:a16="http://schemas.microsoft.com/office/drawing/2014/main" id="{C042735B-6A81-AC42-9F3C-DB95DE0B99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9471" y="4055207"/>
            <a:ext cx="1795783" cy="705908"/>
          </a:xfrm>
          <a:prstGeom prst="rect">
            <a:avLst/>
          </a:prstGeom>
        </p:spPr>
      </p:pic>
      <p:pic>
        <p:nvPicPr>
          <p:cNvPr id="15" name="Picture 14">
            <a:extLst>
              <a:ext uri="{FF2B5EF4-FFF2-40B4-BE49-F238E27FC236}">
                <a16:creationId xmlns:a16="http://schemas.microsoft.com/office/drawing/2014/main" id="{BF7E5BFC-D159-8248-9752-16C30DF806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732" y="4055207"/>
            <a:ext cx="1249740" cy="705908"/>
          </a:xfrm>
          <a:prstGeom prst="rect">
            <a:avLst/>
          </a:prstGeom>
        </p:spPr>
      </p:pic>
    </p:spTree>
    <p:extLst>
      <p:ext uri="{BB962C8B-B14F-4D97-AF65-F5344CB8AC3E}">
        <p14:creationId xmlns:p14="http://schemas.microsoft.com/office/powerpoint/2010/main" val="423151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000"/>
                                        <p:tgtEl>
                                          <p:spTgt spid="7"/>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E0D7F-713B-934C-A0FC-F65F8E938C7B}"/>
              </a:ext>
            </a:extLst>
          </p:cNvPr>
          <p:cNvSpPr/>
          <p:nvPr/>
        </p:nvSpPr>
        <p:spPr>
          <a:xfrm>
            <a:off x="5895278" y="1654529"/>
            <a:ext cx="3248722" cy="2457450"/>
          </a:xfrm>
          <a:prstGeom prst="rect">
            <a:avLst/>
          </a:prstGeom>
          <a:solidFill>
            <a:srgbClr val="CCDD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CDD59"/>
              </a:solidFill>
            </a:endParaRPr>
          </a:p>
        </p:txBody>
      </p:sp>
      <p:pic>
        <p:nvPicPr>
          <p:cNvPr id="4" name="Picture 3">
            <a:extLst>
              <a:ext uri="{FF2B5EF4-FFF2-40B4-BE49-F238E27FC236}">
                <a16:creationId xmlns:a16="http://schemas.microsoft.com/office/drawing/2014/main" id="{4FE65C49-7328-6B42-831C-BD5A3BC6DF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04211" y="2033873"/>
            <a:ext cx="3022707" cy="1698761"/>
          </a:xfrm>
          <a:prstGeom prst="rect">
            <a:avLst/>
          </a:prstGeom>
          <a:blipFill>
            <a:blip r:embed="rId4" cstate="email">
              <a:extLst>
                <a:ext uri="{28A0092B-C50C-407E-A947-70E740481C1C}">
                  <a14:useLocalDpi xmlns:a14="http://schemas.microsoft.com/office/drawing/2010/main"/>
                </a:ext>
              </a:extLst>
            </a:blip>
            <a:stretch>
              <a:fillRect/>
            </a:stretch>
          </a:blipFill>
        </p:spPr>
      </p:pic>
      <p:sp>
        <p:nvSpPr>
          <p:cNvPr id="8" name="TextBox 7"/>
          <p:cNvSpPr txBox="1"/>
          <p:nvPr/>
        </p:nvSpPr>
        <p:spPr>
          <a:xfrm>
            <a:off x="4492634" y="2621644"/>
            <a:ext cx="1823153" cy="523220"/>
          </a:xfrm>
          <a:prstGeom prst="rect">
            <a:avLst/>
          </a:prstGeom>
          <a:solidFill>
            <a:srgbClr val="008083"/>
          </a:solidFill>
        </p:spPr>
        <p:txBody>
          <a:bodyPr wrap="square" rtlCol="0">
            <a:spAutoFit/>
          </a:bodyPr>
          <a:lstStyle/>
          <a:p>
            <a:r>
              <a:rPr lang="en-US" sz="2800" spc="300" dirty="0">
                <a:solidFill>
                  <a:schemeClr val="bg1"/>
                </a:solidFill>
                <a:latin typeface="Montserrat Medium" pitchFamily="50" charset="0"/>
                <a:cs typeface="Montserrat Black"/>
              </a:rPr>
              <a:t>KUDOS</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12734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368286-D6D8-914B-9DA2-51951312B1D4}"/>
              </a:ext>
            </a:extLst>
          </p:cNvPr>
          <p:cNvSpPr txBox="1"/>
          <p:nvPr/>
        </p:nvSpPr>
        <p:spPr>
          <a:xfrm>
            <a:off x="293531" y="287427"/>
            <a:ext cx="6079047" cy="553998"/>
          </a:xfrm>
          <a:prstGeom prst="rect">
            <a:avLst/>
          </a:prstGeom>
          <a:noFill/>
        </p:spPr>
        <p:txBody>
          <a:bodyPr wrap="square" rtlCol="0">
            <a:spAutoFit/>
          </a:bodyPr>
          <a:lstStyle/>
          <a:p>
            <a:r>
              <a:rPr lang="en-US" sz="3000" b="1" dirty="0">
                <a:solidFill>
                  <a:srgbClr val="27405A"/>
                </a:solidFill>
                <a:latin typeface="Montserrat Light" pitchFamily="50" charset="0"/>
                <a:cs typeface="Montserrat Black"/>
              </a:rPr>
              <a:t>KUDOS</a:t>
            </a:r>
            <a:endParaRPr lang="en-US" sz="3000" i="1" dirty="0">
              <a:solidFill>
                <a:srgbClr val="008083"/>
              </a:solidFill>
              <a:latin typeface="Montserrat Light" pitchFamily="2" charset="77"/>
              <a:cs typeface="Montserrat Black"/>
            </a:endParaRPr>
          </a:p>
        </p:txBody>
      </p:sp>
      <p:sp>
        <p:nvSpPr>
          <p:cNvPr id="3" name="Rectangle 2">
            <a:extLst>
              <a:ext uri="{FF2B5EF4-FFF2-40B4-BE49-F238E27FC236}">
                <a16:creationId xmlns:a16="http://schemas.microsoft.com/office/drawing/2014/main" id="{F77E1F02-BDE2-7B4F-BAA6-C2B3C31B8E3C}"/>
              </a:ext>
            </a:extLst>
          </p:cNvPr>
          <p:cNvSpPr/>
          <p:nvPr/>
        </p:nvSpPr>
        <p:spPr>
          <a:xfrm>
            <a:off x="0" y="1010356"/>
            <a:ext cx="6372578" cy="3777984"/>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A89519-2BCB-9A45-BD6F-17876BBCAA30}"/>
              </a:ext>
            </a:extLst>
          </p:cNvPr>
          <p:cNvSpPr txBox="1"/>
          <p:nvPr/>
        </p:nvSpPr>
        <p:spPr>
          <a:xfrm>
            <a:off x="327378" y="1191188"/>
            <a:ext cx="5717822"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2021–2022 Military Friendly® School bronze designation for its successful support of military, veteran, and dependent students.</a:t>
            </a:r>
          </a:p>
          <a:p>
            <a:pPr marL="285750" indent="-285750">
              <a:buFont typeface="Arial" panose="020B0604020202020204" pitchFamily="34" charset="0"/>
              <a:buChar char="•"/>
            </a:pPr>
            <a:r>
              <a:rPr lang="en-US" dirty="0">
                <a:solidFill>
                  <a:schemeClr val="bg1"/>
                </a:solidFill>
              </a:rPr>
              <a:t>Nationally ranked as a "Best for Vets: Colleges 2021" by </a:t>
            </a:r>
            <a:r>
              <a:rPr lang="en-US" i="1" dirty="0">
                <a:solidFill>
                  <a:schemeClr val="bg1"/>
                </a:solidFill>
              </a:rPr>
              <a:t>Military Times </a:t>
            </a:r>
            <a:r>
              <a:rPr lang="en-US" dirty="0">
                <a:solidFill>
                  <a:schemeClr val="bg1"/>
                </a:solidFill>
              </a:rPr>
              <a:t>magazine. </a:t>
            </a:r>
          </a:p>
          <a:p>
            <a:pPr marL="285750" indent="-285750">
              <a:buFont typeface="Arial" panose="020B0604020202020204" pitchFamily="34" charset="0"/>
              <a:buChar char="•"/>
            </a:pPr>
            <a:r>
              <a:rPr lang="en-US" dirty="0">
                <a:solidFill>
                  <a:schemeClr val="bg1"/>
                </a:solidFill>
              </a:rPr>
              <a:t>College took Silver in </a:t>
            </a:r>
            <a:r>
              <a:rPr lang="en-US" i="1" dirty="0">
                <a:solidFill>
                  <a:schemeClr val="bg1"/>
                </a:solidFill>
              </a:rPr>
              <a:t>The Colorado Springs Business Journal's </a:t>
            </a:r>
            <a:r>
              <a:rPr lang="en-US" dirty="0">
                <a:solidFill>
                  <a:schemeClr val="bg1"/>
                </a:solidFill>
              </a:rPr>
              <a:t>Best of Business 2021: Education/Career category.</a:t>
            </a:r>
          </a:p>
          <a:p>
            <a:pPr marL="285750" indent="-285750">
              <a:buFont typeface="Arial" panose="020B0604020202020204" pitchFamily="34" charset="0"/>
              <a:buChar char="•"/>
            </a:pPr>
            <a:r>
              <a:rPr lang="en-US" dirty="0">
                <a:solidFill>
                  <a:schemeClr val="bg1"/>
                </a:solidFill>
              </a:rPr>
              <a:t>Placed 32, the highest in the state, in the National Cyber League's Power Ranking. Every year, more than 10,000 students from more than 300 colleges and universities across the US participate in the NCL competitions. </a:t>
            </a:r>
          </a:p>
        </p:txBody>
      </p:sp>
      <p:pic>
        <p:nvPicPr>
          <p:cNvPr id="4" name="Picture 3">
            <a:extLst>
              <a:ext uri="{FF2B5EF4-FFF2-40B4-BE49-F238E27FC236}">
                <a16:creationId xmlns:a16="http://schemas.microsoft.com/office/drawing/2014/main" id="{2841C505-0BFC-224D-A668-33EC70483B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2342" y="1191188"/>
            <a:ext cx="2214280" cy="3322769"/>
          </a:xfrm>
          <a:prstGeom prst="rect">
            <a:avLst/>
          </a:prstGeom>
        </p:spPr>
      </p:pic>
    </p:spTree>
    <p:extLst>
      <p:ext uri="{BB962C8B-B14F-4D97-AF65-F5344CB8AC3E}">
        <p14:creationId xmlns:p14="http://schemas.microsoft.com/office/powerpoint/2010/main" val="242966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DF469-C485-5242-8AFC-3DEE4EB584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914" y="1579563"/>
            <a:ext cx="6345264" cy="3940252"/>
          </a:xfrm>
          <a:prstGeom prst="rect">
            <a:avLst/>
          </a:prstGeom>
        </p:spPr>
      </p:pic>
      <p:sp>
        <p:nvSpPr>
          <p:cNvPr id="8" name="Rectangle 7">
            <a:extLst>
              <a:ext uri="{FF2B5EF4-FFF2-40B4-BE49-F238E27FC236}">
                <a16:creationId xmlns:a16="http://schemas.microsoft.com/office/drawing/2014/main" id="{AE1A859C-2AF5-2E43-AD56-80DF53265DC0}"/>
              </a:ext>
            </a:extLst>
          </p:cNvPr>
          <p:cNvSpPr/>
          <p:nvPr/>
        </p:nvSpPr>
        <p:spPr>
          <a:xfrm>
            <a:off x="3742267" y="739422"/>
            <a:ext cx="5401733" cy="3777984"/>
          </a:xfrm>
          <a:prstGeom prst="rect">
            <a:avLst/>
          </a:prstGeom>
          <a:solidFill>
            <a:srgbClr val="274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3"/>
          <p:cNvSpPr>
            <a:spLocks noChangeAspect="1" noChangeArrowheads="1" noTextEdit="1"/>
          </p:cNvSpPr>
          <p:nvPr/>
        </p:nvSpPr>
        <p:spPr bwMode="auto">
          <a:xfrm>
            <a:off x="7748773" y="1066800"/>
            <a:ext cx="36353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1F99030E-898A-6A4D-AAE0-D48CFA67FFC8}"/>
              </a:ext>
            </a:extLst>
          </p:cNvPr>
          <p:cNvSpPr txBox="1"/>
          <p:nvPr/>
        </p:nvSpPr>
        <p:spPr>
          <a:xfrm>
            <a:off x="3929934" y="889477"/>
            <a:ext cx="5026399" cy="3477875"/>
          </a:xfrm>
          <a:prstGeom prst="rect">
            <a:avLst/>
          </a:prstGeom>
          <a:noFill/>
        </p:spPr>
        <p:txBody>
          <a:bodyPr wrap="square" rtlCol="0">
            <a:spAutoFit/>
          </a:bodyPr>
          <a:lstStyle/>
          <a:p>
            <a:pPr algn="ctr"/>
            <a:r>
              <a:rPr lang="en-US" sz="2000" b="1" dirty="0">
                <a:solidFill>
                  <a:srgbClr val="CCDD59"/>
                </a:solidFill>
                <a:latin typeface="Roboto Black" panose="02000000000000000000" pitchFamily="2" charset="0"/>
                <a:ea typeface="Roboto Black" panose="02000000000000000000" pitchFamily="2" charset="0"/>
                <a:cs typeface="Roboto Black" panose="02000000000000000000" pitchFamily="2" charset="0"/>
              </a:rPr>
              <a:t>CONGRATULATIONS</a:t>
            </a:r>
            <a:br>
              <a:rPr lang="en-US" sz="2000" b="1" dirty="0">
                <a:solidFill>
                  <a:srgbClr val="CCDD59"/>
                </a:solidFill>
                <a:latin typeface="Roboto Black" panose="02000000000000000000" pitchFamily="2" charset="0"/>
                <a:ea typeface="Roboto Black" panose="02000000000000000000" pitchFamily="2" charset="0"/>
                <a:cs typeface="Roboto Black" panose="02000000000000000000" pitchFamily="2" charset="0"/>
              </a:rPr>
            </a:br>
            <a:r>
              <a:rPr lang="en-US" sz="2000" b="1" dirty="0">
                <a:solidFill>
                  <a:srgbClr val="CCDD59"/>
                </a:solidFill>
                <a:latin typeface="Roboto Black" panose="02000000000000000000" pitchFamily="2" charset="0"/>
                <a:ea typeface="Roboto Black" panose="02000000000000000000" pitchFamily="2" charset="0"/>
                <a:cs typeface="Roboto Black" panose="02000000000000000000" pitchFamily="2" charset="0"/>
              </a:rPr>
              <a:t>ALPHA GAMMA ALPHA</a:t>
            </a:r>
          </a:p>
          <a:p>
            <a:r>
              <a:rPr lang="en-US" dirty="0">
                <a:solidFill>
                  <a:schemeClr val="bg1"/>
                </a:solidFill>
              </a:rPr>
              <a:t>Congrats to PPCC’s Alpha Gamma Alpha Chapter of Phi Theta Kappa who received several awards during the CO/WY Regional conference, including the Five Start Chapter award; Distinguished Chapter Advisor Team Award: Glenn Rolfing and </a:t>
            </a:r>
            <a:r>
              <a:rPr lang="en-US" dirty="0" err="1">
                <a:solidFill>
                  <a:schemeClr val="bg1"/>
                </a:solidFill>
              </a:rPr>
              <a:t>Ilah</a:t>
            </a:r>
            <a:r>
              <a:rPr lang="en-US" dirty="0">
                <a:solidFill>
                  <a:schemeClr val="bg1"/>
                </a:solidFill>
              </a:rPr>
              <a:t> Jackson; College Project: 7th place; Honors In Action: 2nd place; Distinguished Chapter Officer Awards: 1st place went to Ariana Bustos, Chapter VP of Scholarship and 2nd place went to Alysa </a:t>
            </a:r>
            <a:r>
              <a:rPr lang="en-US" dirty="0" err="1">
                <a:solidFill>
                  <a:schemeClr val="bg1"/>
                </a:solidFill>
              </a:rPr>
              <a:t>Wieman</a:t>
            </a:r>
            <a:r>
              <a:rPr lang="en-US" dirty="0">
                <a:solidFill>
                  <a:schemeClr val="bg1"/>
                </a:solidFill>
              </a:rPr>
              <a:t>, Chapter VP. </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0365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B1CD16-02B1-B64C-8CE7-137EAFE644B4}"/>
              </a:ext>
            </a:extLst>
          </p:cNvPr>
          <p:cNvSpPr/>
          <p:nvPr/>
        </p:nvSpPr>
        <p:spPr>
          <a:xfrm>
            <a:off x="1" y="602672"/>
            <a:ext cx="2772888" cy="4242460"/>
          </a:xfrm>
          <a:prstGeom prst="rect">
            <a:avLst/>
          </a:prstGeom>
          <a:solidFill>
            <a:srgbClr val="F7B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39103E-28DB-284D-9093-C4658D50ACC5}"/>
              </a:ext>
            </a:extLst>
          </p:cNvPr>
          <p:cNvSpPr>
            <a:spLocks noGrp="1"/>
          </p:cNvSpPr>
          <p:nvPr>
            <p:ph idx="1"/>
          </p:nvPr>
        </p:nvSpPr>
        <p:spPr>
          <a:xfrm>
            <a:off x="3657601" y="1301091"/>
            <a:ext cx="5428432" cy="3394472"/>
          </a:xfrm>
        </p:spPr>
        <p:txBody>
          <a:bodyPr>
            <a:normAutofit/>
          </a:bodyPr>
          <a:lstStyle/>
          <a:p>
            <a:r>
              <a:rPr lang="en-US" sz="1600" dirty="0"/>
              <a:t>PPCC zookeeping students are collaborating with Colorado Parks and Wildlife to install bluebird nest boxes. This initiative monitors nesting success of western bluebirds and tree swallows. It allows our students to participate in local conservation as citizen scientists. </a:t>
            </a:r>
          </a:p>
          <a:p>
            <a:r>
              <a:rPr lang="en-US" sz="1600" dirty="0" err="1"/>
              <a:t>Jaycie</a:t>
            </a:r>
            <a:r>
              <a:rPr lang="en-US" sz="1600" dirty="0"/>
              <a:t> Allen has been selected out of 900 applicants as a 2021 Coca-Cola Leaders of Promise Scholar and will receive a $1,000 scholarship. Phi Theta Kappa members around the country are selected based on outstanding academic achievement and demonstrated leadership potential. </a:t>
            </a:r>
          </a:p>
          <a:p>
            <a:r>
              <a:rPr lang="en-US" sz="1600" dirty="0"/>
              <a:t>PPCC staff Erica Fuller, Carrie Baldwin and Nate </a:t>
            </a:r>
            <a:r>
              <a:rPr lang="en-US" sz="1600" dirty="0" err="1"/>
              <a:t>Wadman</a:t>
            </a:r>
            <a:r>
              <a:rPr lang="en-US" sz="1600" dirty="0"/>
              <a:t> are among the Colorado Community College System's (CCCS) Commitment to Excellence Award winners.</a:t>
            </a:r>
          </a:p>
          <a:p>
            <a:endParaRPr lang="en-US" sz="1600" dirty="0"/>
          </a:p>
        </p:txBody>
      </p:sp>
      <p:sp>
        <p:nvSpPr>
          <p:cNvPr id="6" name="TextBox 5">
            <a:extLst>
              <a:ext uri="{FF2B5EF4-FFF2-40B4-BE49-F238E27FC236}">
                <a16:creationId xmlns:a16="http://schemas.microsoft.com/office/drawing/2014/main" id="{A79715EF-8E54-4640-B619-515331DC4F20}"/>
              </a:ext>
            </a:extLst>
          </p:cNvPr>
          <p:cNvSpPr txBox="1"/>
          <p:nvPr/>
        </p:nvSpPr>
        <p:spPr>
          <a:xfrm>
            <a:off x="3713625" y="325673"/>
            <a:ext cx="2081533" cy="553998"/>
          </a:xfrm>
          <a:prstGeom prst="rect">
            <a:avLst/>
          </a:prstGeom>
          <a:noFill/>
        </p:spPr>
        <p:txBody>
          <a:bodyPr wrap="square" rtlCol="0">
            <a:spAutoFit/>
          </a:bodyPr>
          <a:lstStyle/>
          <a:p>
            <a:r>
              <a:rPr lang="en-US" sz="3000" b="1" dirty="0">
                <a:solidFill>
                  <a:srgbClr val="27405A"/>
                </a:solidFill>
                <a:latin typeface="Montserrat Light" pitchFamily="50" charset="0"/>
                <a:cs typeface="Montserrat Black"/>
              </a:rPr>
              <a:t>KUDOS</a:t>
            </a:r>
            <a:endParaRPr lang="en-US" sz="3000" i="1" dirty="0">
              <a:solidFill>
                <a:srgbClr val="008083"/>
              </a:solidFill>
              <a:latin typeface="Montserrat Light" pitchFamily="2" charset="77"/>
              <a:cs typeface="Montserrat Black"/>
            </a:endParaRPr>
          </a:p>
        </p:txBody>
      </p:sp>
      <p:pic>
        <p:nvPicPr>
          <p:cNvPr id="9" name="Picture 8">
            <a:extLst>
              <a:ext uri="{FF2B5EF4-FFF2-40B4-BE49-F238E27FC236}">
                <a16:creationId xmlns:a16="http://schemas.microsoft.com/office/drawing/2014/main" id="{9A7F3086-984F-BB41-A85C-D1A4E693A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42773"/>
            <a:ext cx="3546935" cy="2362259"/>
          </a:xfrm>
          <a:prstGeom prst="rect">
            <a:avLst/>
          </a:prstGeom>
        </p:spPr>
      </p:pic>
    </p:spTree>
    <p:extLst>
      <p:ext uri="{BB962C8B-B14F-4D97-AF65-F5344CB8AC3E}">
        <p14:creationId xmlns:p14="http://schemas.microsoft.com/office/powerpoint/2010/main" val="177387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373" y="172782"/>
            <a:ext cx="8769255" cy="4811975"/>
          </a:xfrm>
          <a:prstGeom prst="rect">
            <a:avLst/>
          </a:prstGeom>
          <a:solidFill>
            <a:srgbClr val="F7B4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7B418"/>
              </a:solidFill>
            </a:endParaRPr>
          </a:p>
        </p:txBody>
      </p:sp>
      <p:sp>
        <p:nvSpPr>
          <p:cNvPr id="7" name="TextBox 6"/>
          <p:cNvSpPr txBox="1"/>
          <p:nvPr/>
        </p:nvSpPr>
        <p:spPr>
          <a:xfrm>
            <a:off x="4079831" y="1221490"/>
            <a:ext cx="693408" cy="1569660"/>
          </a:xfrm>
          <a:prstGeom prst="rect">
            <a:avLst/>
          </a:prstGeom>
          <a:noFill/>
        </p:spPr>
        <p:txBody>
          <a:bodyPr wrap="square" rtlCol="0">
            <a:spAutoFit/>
          </a:bodyPr>
          <a:lstStyle/>
          <a:p>
            <a:pPr algn="ctr"/>
            <a:endParaRPr lang="en-US" sz="9600" dirty="0">
              <a:gradFill flip="none" rotWithShape="1">
                <a:gsLst>
                  <a:gs pos="0">
                    <a:srgbClr val="D4731B"/>
                  </a:gs>
                  <a:gs pos="100000">
                    <a:srgbClr val="FEA018"/>
                  </a:gs>
                </a:gsLst>
                <a:path path="circle">
                  <a:fillToRect l="100000" t="100000"/>
                </a:path>
                <a:tileRect r="-100000" b="-100000"/>
              </a:gradFill>
              <a:latin typeface="Montserrat Black"/>
              <a:cs typeface="Montserrat Black"/>
            </a:endParaRPr>
          </a:p>
        </p:txBody>
      </p:sp>
      <p:sp>
        <p:nvSpPr>
          <p:cNvPr id="8" name="TextBox 7"/>
          <p:cNvSpPr txBox="1"/>
          <p:nvPr/>
        </p:nvSpPr>
        <p:spPr>
          <a:xfrm>
            <a:off x="2684234" y="2562352"/>
            <a:ext cx="3775531" cy="954107"/>
          </a:xfrm>
          <a:prstGeom prst="rect">
            <a:avLst/>
          </a:prstGeom>
          <a:noFill/>
        </p:spPr>
        <p:txBody>
          <a:bodyPr wrap="square" rtlCol="0">
            <a:spAutoFit/>
          </a:bodyPr>
          <a:lstStyle/>
          <a:p>
            <a:pPr algn="ctr"/>
            <a:r>
              <a:rPr lang="en-US" sz="2800" dirty="0">
                <a:solidFill>
                  <a:srgbClr val="4C4C4E"/>
                </a:solidFill>
                <a:latin typeface="Montserrat Black"/>
                <a:cs typeface="Montserrat Black"/>
              </a:rPr>
              <a:t>THANK YOU.</a:t>
            </a:r>
          </a:p>
          <a:p>
            <a:pPr algn="ctr"/>
            <a:r>
              <a:rPr lang="en-US" sz="2800" dirty="0">
                <a:solidFill>
                  <a:srgbClr val="4C4C4E"/>
                </a:solidFill>
                <a:latin typeface="Montserrat Black"/>
                <a:cs typeface="Montserrat Black"/>
              </a:rPr>
              <a:t>QUESTIONS?</a:t>
            </a:r>
          </a:p>
        </p:txBody>
      </p:sp>
      <p:pic>
        <p:nvPicPr>
          <p:cNvPr id="4" name="Picture 3">
            <a:extLst>
              <a:ext uri="{FF2B5EF4-FFF2-40B4-BE49-F238E27FC236}">
                <a16:creationId xmlns:a16="http://schemas.microsoft.com/office/drawing/2014/main" id="{93E15AB9-96DA-6C49-BDB0-A0A6822915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2266" y="1581298"/>
            <a:ext cx="1919467" cy="716382"/>
          </a:xfrm>
          <a:prstGeom prst="rect">
            <a:avLst/>
          </a:prstGeom>
        </p:spPr>
      </p:pic>
    </p:spTree>
    <p:extLst>
      <p:ext uri="{BB962C8B-B14F-4D97-AF65-F5344CB8AC3E}">
        <p14:creationId xmlns:p14="http://schemas.microsoft.com/office/powerpoint/2010/main" val="10128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6621" y="448971"/>
            <a:ext cx="4152391" cy="4285898"/>
          </a:xfrm>
          <a:prstGeom prst="rect">
            <a:avLst/>
          </a:prstGeom>
          <a:solidFill>
            <a:srgbClr val="0080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6" name="TextBox 5"/>
          <p:cNvSpPr txBox="1"/>
          <p:nvPr/>
        </p:nvSpPr>
        <p:spPr>
          <a:xfrm>
            <a:off x="728537" y="1573593"/>
            <a:ext cx="2666475" cy="553998"/>
          </a:xfrm>
          <a:prstGeom prst="rect">
            <a:avLst/>
          </a:prstGeom>
          <a:noFill/>
        </p:spPr>
        <p:txBody>
          <a:bodyPr wrap="square" rtlCol="0">
            <a:spAutoFit/>
          </a:bodyPr>
          <a:lstStyle/>
          <a:p>
            <a:r>
              <a:rPr lang="en-US" sz="3000" dirty="0">
                <a:solidFill>
                  <a:schemeClr val="bg1"/>
                </a:solidFill>
                <a:latin typeface="Montserrat" pitchFamily="2" charset="0"/>
                <a:cs typeface="Montserrat Black"/>
              </a:rPr>
              <a:t>FLEXTIME</a:t>
            </a:r>
          </a:p>
        </p:txBody>
      </p:sp>
      <p:sp>
        <p:nvSpPr>
          <p:cNvPr id="8" name="TextBox 7"/>
          <p:cNvSpPr txBox="1"/>
          <p:nvPr/>
        </p:nvSpPr>
        <p:spPr>
          <a:xfrm>
            <a:off x="728537" y="2215622"/>
            <a:ext cx="3763514" cy="923330"/>
          </a:xfrm>
          <a:prstGeom prst="rect">
            <a:avLst/>
          </a:prstGeom>
          <a:noFill/>
        </p:spPr>
        <p:txBody>
          <a:bodyPr wrap="square" rtlCol="0">
            <a:spAutoFit/>
          </a:bodyPr>
          <a:lstStyle/>
          <a:p>
            <a:r>
              <a:rPr lang="en-US" dirty="0">
                <a:solidFill>
                  <a:schemeClr val="bg1"/>
                </a:solidFill>
              </a:rPr>
              <a:t>An arrangement that gives employees flexibility on how hours and days are structured within the work week.</a:t>
            </a:r>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4D860826-CD31-5F4C-BB10-ED7E590BC2C0}"/>
              </a:ext>
            </a:extLst>
          </p:cNvPr>
          <p:cNvSpPr/>
          <p:nvPr/>
        </p:nvSpPr>
        <p:spPr>
          <a:xfrm>
            <a:off x="4729466" y="469911"/>
            <a:ext cx="4152391" cy="4285898"/>
          </a:xfrm>
          <a:prstGeom prst="rect">
            <a:avLst/>
          </a:prstGeom>
          <a:solidFill>
            <a:srgbClr val="669B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83"/>
              </a:solidFill>
            </a:endParaRPr>
          </a:p>
        </p:txBody>
      </p:sp>
      <p:sp>
        <p:nvSpPr>
          <p:cNvPr id="10" name="TextBox 9">
            <a:extLst>
              <a:ext uri="{FF2B5EF4-FFF2-40B4-BE49-F238E27FC236}">
                <a16:creationId xmlns:a16="http://schemas.microsoft.com/office/drawing/2014/main" id="{9D34C469-C80C-CE4F-BB77-3CE2FA1352E0}"/>
              </a:ext>
            </a:extLst>
          </p:cNvPr>
          <p:cNvSpPr txBox="1"/>
          <p:nvPr/>
        </p:nvSpPr>
        <p:spPr>
          <a:xfrm>
            <a:off x="5001382" y="1573593"/>
            <a:ext cx="2666475" cy="553998"/>
          </a:xfrm>
          <a:prstGeom prst="rect">
            <a:avLst/>
          </a:prstGeom>
          <a:noFill/>
        </p:spPr>
        <p:txBody>
          <a:bodyPr wrap="square" rtlCol="0">
            <a:spAutoFit/>
          </a:bodyPr>
          <a:lstStyle/>
          <a:p>
            <a:r>
              <a:rPr lang="en-US" sz="3000" dirty="0">
                <a:solidFill>
                  <a:schemeClr val="bg1"/>
                </a:solidFill>
                <a:latin typeface="Montserrat" pitchFamily="2" charset="0"/>
                <a:cs typeface="Montserrat Black"/>
              </a:rPr>
              <a:t>FLEXPLACE</a:t>
            </a:r>
          </a:p>
        </p:txBody>
      </p:sp>
      <p:sp>
        <p:nvSpPr>
          <p:cNvPr id="12" name="TextBox 11">
            <a:extLst>
              <a:ext uri="{FF2B5EF4-FFF2-40B4-BE49-F238E27FC236}">
                <a16:creationId xmlns:a16="http://schemas.microsoft.com/office/drawing/2014/main" id="{AC121C66-2862-3445-83D2-88A9A14BCBA7}"/>
              </a:ext>
            </a:extLst>
          </p:cNvPr>
          <p:cNvSpPr txBox="1"/>
          <p:nvPr/>
        </p:nvSpPr>
        <p:spPr>
          <a:xfrm>
            <a:off x="5081331" y="2215622"/>
            <a:ext cx="3763514" cy="1477328"/>
          </a:xfrm>
          <a:prstGeom prst="rect">
            <a:avLst/>
          </a:prstGeom>
          <a:noFill/>
        </p:spPr>
        <p:txBody>
          <a:bodyPr wrap="square" rtlCol="0">
            <a:spAutoFit/>
          </a:bodyPr>
          <a:lstStyle/>
          <a:p>
            <a:r>
              <a:rPr lang="en-US" dirty="0">
                <a:solidFill>
                  <a:schemeClr val="bg1"/>
                </a:solidFill>
              </a:rPr>
              <a:t>An arrangement that gives employees flexibility on the ability to work from home. But, except for extraordinary circumstances, it must be a minimum of three days in the office.</a:t>
            </a:r>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508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8" grpId="0"/>
      <p:bldP spid="9"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3A6A3E7-D812-DE4D-A0A4-BECD37D5F08A}"/>
              </a:ext>
            </a:extLst>
          </p:cNvPr>
          <p:cNvSpPr/>
          <p:nvPr/>
        </p:nvSpPr>
        <p:spPr>
          <a:xfrm>
            <a:off x="0" y="-5644"/>
            <a:ext cx="9144000" cy="434622"/>
          </a:xfrm>
          <a:prstGeom prst="rect">
            <a:avLst/>
          </a:prstGeom>
          <a:solidFill>
            <a:srgbClr val="27405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F6105B9-F5EC-B04A-B022-04459B7F8251}"/>
              </a:ext>
            </a:extLst>
          </p:cNvPr>
          <p:cNvSpPr/>
          <p:nvPr/>
        </p:nvSpPr>
        <p:spPr>
          <a:xfrm>
            <a:off x="226223" y="1362539"/>
            <a:ext cx="1818457" cy="1818457"/>
          </a:xfrm>
          <a:prstGeom prst="ellipse">
            <a:avLst/>
          </a:prstGeom>
          <a:blipFill>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2E99D3-1B84-2541-88A1-51674E20FF5A}"/>
              </a:ext>
            </a:extLst>
          </p:cNvPr>
          <p:cNvSpPr/>
          <p:nvPr/>
        </p:nvSpPr>
        <p:spPr>
          <a:xfrm>
            <a:off x="2523803" y="1362539"/>
            <a:ext cx="1818457" cy="1818457"/>
          </a:xfrm>
          <a:prstGeom prst="ellipse">
            <a:avLst/>
          </a:prstGeom>
          <a:blipFill>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96D0AD-60DF-7546-9203-23DDC49AC6B0}"/>
              </a:ext>
            </a:extLst>
          </p:cNvPr>
          <p:cNvSpPr/>
          <p:nvPr/>
        </p:nvSpPr>
        <p:spPr>
          <a:xfrm>
            <a:off x="4821383" y="1362539"/>
            <a:ext cx="1818457" cy="1818457"/>
          </a:xfrm>
          <a:prstGeom prst="ellipse">
            <a:avLst/>
          </a:prstGeom>
          <a:blipFill>
            <a:blip r:embed="rId4"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28D8A7C-E01E-534B-B4C8-8C4663F6B5F3}"/>
              </a:ext>
            </a:extLst>
          </p:cNvPr>
          <p:cNvSpPr/>
          <p:nvPr/>
        </p:nvSpPr>
        <p:spPr>
          <a:xfrm>
            <a:off x="0" y="-5644"/>
            <a:ext cx="3623733" cy="1277055"/>
          </a:xfrm>
          <a:prstGeom prst="rect">
            <a:avLst/>
          </a:prstGeom>
          <a:solidFill>
            <a:srgbClr val="669B4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CFFE31E-7D0A-7845-85D9-612F815509F4}"/>
              </a:ext>
            </a:extLst>
          </p:cNvPr>
          <p:cNvSpPr txBox="1"/>
          <p:nvPr/>
        </p:nvSpPr>
        <p:spPr>
          <a:xfrm>
            <a:off x="4692040" y="3447223"/>
            <a:ext cx="2077141" cy="584775"/>
          </a:xfrm>
          <a:prstGeom prst="rect">
            <a:avLst/>
          </a:prstGeom>
          <a:noFill/>
        </p:spPr>
        <p:txBody>
          <a:bodyPr wrap="square" rtlCol="0">
            <a:spAutoFit/>
          </a:bodyPr>
          <a:lstStyle/>
          <a:p>
            <a:pPr algn="ctr"/>
            <a:r>
              <a:rPr lang="en-US" sz="1600" b="1" dirty="0">
                <a:solidFill>
                  <a:srgbClr val="008083"/>
                </a:solidFill>
                <a:latin typeface="Calibri" panose="020F0502020204030204" pitchFamily="34" charset="0"/>
                <a:cs typeface="Calibri" panose="020F0502020204030204" pitchFamily="34" charset="0"/>
              </a:rPr>
              <a:t>Tiko Hardy</a:t>
            </a:r>
            <a:br>
              <a:rPr lang="en-US" sz="1600" b="1" dirty="0">
                <a:solidFill>
                  <a:srgbClr val="008083"/>
                </a:solidFill>
                <a:latin typeface="Calibri" panose="020F0502020204030204" pitchFamily="34" charset="0"/>
                <a:cs typeface="Calibri" panose="020F0502020204030204" pitchFamily="34" charset="0"/>
              </a:rPr>
            </a:br>
            <a:r>
              <a:rPr lang="en-US" sz="1600" b="1" i="1" dirty="0">
                <a:solidFill>
                  <a:srgbClr val="008083"/>
                </a:solidFill>
                <a:latin typeface="Calibri" panose="020F0502020204030204" pitchFamily="34" charset="0"/>
                <a:cs typeface="Calibri" panose="020F0502020204030204" pitchFamily="34" charset="0"/>
              </a:rPr>
              <a:t>Chief Diversity Officer</a:t>
            </a:r>
            <a:endParaRPr lang="en-US" sz="1600" b="1" i="1" dirty="0">
              <a:solidFill>
                <a:srgbClr val="008083"/>
              </a:solidFill>
              <a:latin typeface="Calibri" panose="020F0502020204030204" pitchFamily="34" charset="0"/>
              <a:ea typeface="Roboto" panose="02000000000000000000" pitchFamily="2" charset="0"/>
              <a:cs typeface="Calibri" panose="020F0502020204030204" pitchFamily="34" charset="0"/>
            </a:endParaRPr>
          </a:p>
        </p:txBody>
      </p:sp>
      <p:sp>
        <p:nvSpPr>
          <p:cNvPr id="20" name="TextBox 19">
            <a:extLst>
              <a:ext uri="{FF2B5EF4-FFF2-40B4-BE49-F238E27FC236}">
                <a16:creationId xmlns:a16="http://schemas.microsoft.com/office/drawing/2014/main" id="{B420200A-CE95-2143-B03D-CE273B374FFC}"/>
              </a:ext>
            </a:extLst>
          </p:cNvPr>
          <p:cNvSpPr txBox="1"/>
          <p:nvPr/>
        </p:nvSpPr>
        <p:spPr>
          <a:xfrm>
            <a:off x="2254076" y="3324113"/>
            <a:ext cx="2357910" cy="830997"/>
          </a:xfrm>
          <a:prstGeom prst="rect">
            <a:avLst/>
          </a:prstGeom>
          <a:noFill/>
        </p:spPr>
        <p:txBody>
          <a:bodyPr wrap="square" rtlCol="0">
            <a:spAutoFit/>
          </a:bodyPr>
          <a:lstStyle/>
          <a:p>
            <a:pPr algn="ctr"/>
            <a:r>
              <a:rPr lang="en-US" sz="1600" b="1" dirty="0">
                <a:solidFill>
                  <a:srgbClr val="008083"/>
                </a:solidFill>
                <a:latin typeface="Calibri" panose="020F0502020204030204" pitchFamily="34" charset="0"/>
                <a:cs typeface="Calibri" panose="020F0502020204030204" pitchFamily="34" charset="0"/>
              </a:rPr>
              <a:t>Jim </a:t>
            </a:r>
            <a:r>
              <a:rPr lang="en-US" sz="1600" b="1" dirty="0" err="1">
                <a:solidFill>
                  <a:srgbClr val="008083"/>
                </a:solidFill>
                <a:latin typeface="Calibri" panose="020F0502020204030204" pitchFamily="34" charset="0"/>
                <a:cs typeface="Calibri" panose="020F0502020204030204" pitchFamily="34" charset="0"/>
              </a:rPr>
              <a:t>Mancall</a:t>
            </a:r>
            <a:br>
              <a:rPr lang="en-US" sz="1600" b="1" dirty="0">
                <a:solidFill>
                  <a:srgbClr val="008083"/>
                </a:solidFill>
                <a:latin typeface="Calibri" panose="020F0502020204030204" pitchFamily="34" charset="0"/>
                <a:cs typeface="Calibri" panose="020F0502020204030204" pitchFamily="34" charset="0"/>
              </a:rPr>
            </a:br>
            <a:r>
              <a:rPr lang="en-US" sz="1600" b="1" i="1" dirty="0">
                <a:solidFill>
                  <a:srgbClr val="008083"/>
                </a:solidFill>
                <a:latin typeface="Calibri" panose="020F0502020204030204" pitchFamily="34" charset="0"/>
                <a:cs typeface="Calibri" panose="020F0502020204030204" pitchFamily="34" charset="0"/>
              </a:rPr>
              <a:t>Executive Director</a:t>
            </a:r>
            <a:br>
              <a:rPr lang="en-US" sz="1600" b="1" i="1" dirty="0">
                <a:solidFill>
                  <a:srgbClr val="008083"/>
                </a:solidFill>
                <a:latin typeface="Calibri" panose="020F0502020204030204" pitchFamily="34" charset="0"/>
                <a:cs typeface="Calibri" panose="020F0502020204030204" pitchFamily="34" charset="0"/>
              </a:rPr>
            </a:br>
            <a:r>
              <a:rPr lang="en-US" sz="1600" b="1" i="1" dirty="0">
                <a:solidFill>
                  <a:srgbClr val="008083"/>
                </a:solidFill>
                <a:latin typeface="Calibri" panose="020F0502020204030204" pitchFamily="34" charset="0"/>
                <a:cs typeface="Calibri" panose="020F0502020204030204" pitchFamily="34" charset="0"/>
              </a:rPr>
              <a:t>of Strategic Initiatives</a:t>
            </a:r>
            <a:endParaRPr lang="en-US" sz="1600" b="1" i="1" dirty="0">
              <a:solidFill>
                <a:srgbClr val="008083"/>
              </a:solidFill>
              <a:latin typeface="Calibri" panose="020F0502020204030204" pitchFamily="34" charset="0"/>
              <a:ea typeface="Roboto" panose="02000000000000000000" pitchFamily="2" charset="0"/>
              <a:cs typeface="Calibri" panose="020F0502020204030204" pitchFamily="34" charset="0"/>
            </a:endParaRPr>
          </a:p>
        </p:txBody>
      </p:sp>
      <p:sp>
        <p:nvSpPr>
          <p:cNvPr id="21" name="TextBox 20">
            <a:extLst>
              <a:ext uri="{FF2B5EF4-FFF2-40B4-BE49-F238E27FC236}">
                <a16:creationId xmlns:a16="http://schemas.microsoft.com/office/drawing/2014/main" id="{CCCCDB35-82C1-734D-815C-58C76B11A312}"/>
              </a:ext>
            </a:extLst>
          </p:cNvPr>
          <p:cNvSpPr txBox="1"/>
          <p:nvPr/>
        </p:nvSpPr>
        <p:spPr>
          <a:xfrm>
            <a:off x="58331" y="3324114"/>
            <a:ext cx="2154241" cy="1077218"/>
          </a:xfrm>
          <a:prstGeom prst="rect">
            <a:avLst/>
          </a:prstGeom>
          <a:noFill/>
        </p:spPr>
        <p:txBody>
          <a:bodyPr wrap="square" rtlCol="0">
            <a:spAutoFit/>
          </a:bodyPr>
          <a:lstStyle/>
          <a:p>
            <a:pPr algn="ctr"/>
            <a:r>
              <a:rPr lang="en-US" sz="1600" b="1" dirty="0">
                <a:solidFill>
                  <a:srgbClr val="008083"/>
                </a:solidFill>
                <a:latin typeface="Calibri" panose="020F0502020204030204" pitchFamily="34" charset="0"/>
                <a:cs typeface="Calibri" panose="020F0502020204030204" pitchFamily="34" charset="0"/>
              </a:rPr>
              <a:t>Jacque' Gaiters-Jordan</a:t>
            </a:r>
            <a:br>
              <a:rPr lang="en-US" sz="1600" b="1" dirty="0">
                <a:solidFill>
                  <a:srgbClr val="008083"/>
                </a:solidFill>
                <a:latin typeface="Calibri" panose="020F0502020204030204" pitchFamily="34" charset="0"/>
                <a:cs typeface="Calibri" panose="020F0502020204030204" pitchFamily="34" charset="0"/>
              </a:rPr>
            </a:br>
            <a:r>
              <a:rPr lang="en-US" sz="1600" b="1" i="1" dirty="0">
                <a:solidFill>
                  <a:srgbClr val="008083"/>
                </a:solidFill>
                <a:latin typeface="Calibri" panose="020F0502020204030204" pitchFamily="34" charset="0"/>
                <a:cs typeface="Calibri" panose="020F0502020204030204" pitchFamily="34" charset="0"/>
              </a:rPr>
              <a:t>Vice President</a:t>
            </a:r>
            <a:br>
              <a:rPr lang="en-US" sz="1600" b="1" i="1" dirty="0">
                <a:solidFill>
                  <a:srgbClr val="008083"/>
                </a:solidFill>
                <a:latin typeface="Calibri" panose="020F0502020204030204" pitchFamily="34" charset="0"/>
                <a:cs typeface="Calibri" panose="020F0502020204030204" pitchFamily="34" charset="0"/>
              </a:rPr>
            </a:br>
            <a:r>
              <a:rPr lang="en-US" sz="1600" b="1" i="1" dirty="0">
                <a:solidFill>
                  <a:srgbClr val="008083"/>
                </a:solidFill>
                <a:latin typeface="Calibri" panose="020F0502020204030204" pitchFamily="34" charset="0"/>
                <a:cs typeface="Calibri" panose="020F0502020204030204" pitchFamily="34" charset="0"/>
              </a:rPr>
              <a:t>for Instructional Services</a:t>
            </a:r>
            <a:endParaRPr lang="en-US" sz="1600" b="1" i="1" dirty="0">
              <a:solidFill>
                <a:srgbClr val="008083"/>
              </a:solidFill>
              <a:latin typeface="Calibri" panose="020F0502020204030204" pitchFamily="34" charset="0"/>
              <a:ea typeface="Roboto" panose="02000000000000000000" pitchFamily="2" charset="0"/>
              <a:cs typeface="Calibri" panose="020F0502020204030204" pitchFamily="34" charset="0"/>
            </a:endParaRPr>
          </a:p>
        </p:txBody>
      </p:sp>
      <p:sp>
        <p:nvSpPr>
          <p:cNvPr id="22" name="TextBox 21">
            <a:extLst>
              <a:ext uri="{FF2B5EF4-FFF2-40B4-BE49-F238E27FC236}">
                <a16:creationId xmlns:a16="http://schemas.microsoft.com/office/drawing/2014/main" id="{DFAA89FF-4A81-0A41-812F-E6E887D728FF}"/>
              </a:ext>
            </a:extLst>
          </p:cNvPr>
          <p:cNvSpPr txBox="1"/>
          <p:nvPr/>
        </p:nvSpPr>
        <p:spPr>
          <a:xfrm>
            <a:off x="138349" y="125051"/>
            <a:ext cx="3344273" cy="1015663"/>
          </a:xfrm>
          <a:prstGeom prst="rect">
            <a:avLst/>
          </a:prstGeom>
          <a:noFill/>
        </p:spPr>
        <p:txBody>
          <a:bodyPr wrap="square" rtlCol="0">
            <a:spAutoFit/>
          </a:bodyPr>
          <a:lstStyle/>
          <a:p>
            <a:pPr algn="ctr"/>
            <a:r>
              <a:rPr lang="en-US" sz="3000" dirty="0">
                <a:solidFill>
                  <a:schemeClr val="bg1"/>
                </a:solidFill>
                <a:latin typeface="Montserrat" pitchFamily="2" charset="0"/>
                <a:cs typeface="Montserrat Black"/>
              </a:rPr>
              <a:t>NEW LEADERSHIP</a:t>
            </a:r>
          </a:p>
        </p:txBody>
      </p:sp>
      <p:sp>
        <p:nvSpPr>
          <p:cNvPr id="23" name="Oval 22">
            <a:extLst>
              <a:ext uri="{FF2B5EF4-FFF2-40B4-BE49-F238E27FC236}">
                <a16:creationId xmlns:a16="http://schemas.microsoft.com/office/drawing/2014/main" id="{2110102F-2171-D04D-901F-AFA0031721DF}"/>
              </a:ext>
            </a:extLst>
          </p:cNvPr>
          <p:cNvSpPr/>
          <p:nvPr/>
        </p:nvSpPr>
        <p:spPr>
          <a:xfrm>
            <a:off x="7118963" y="1362539"/>
            <a:ext cx="1818457" cy="1818457"/>
          </a:xfrm>
          <a:prstGeom prst="ellipse">
            <a:avLst/>
          </a:prstGeom>
          <a:blipFill>
            <a:blip r:embed="rId5"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E55E030-1682-8147-9F34-6D0047C38929}"/>
              </a:ext>
            </a:extLst>
          </p:cNvPr>
          <p:cNvSpPr txBox="1"/>
          <p:nvPr/>
        </p:nvSpPr>
        <p:spPr>
          <a:xfrm>
            <a:off x="6997010" y="3421645"/>
            <a:ext cx="2062363" cy="1077218"/>
          </a:xfrm>
          <a:prstGeom prst="rect">
            <a:avLst/>
          </a:prstGeom>
          <a:noFill/>
        </p:spPr>
        <p:txBody>
          <a:bodyPr wrap="square" rtlCol="0">
            <a:spAutoFit/>
          </a:bodyPr>
          <a:lstStyle/>
          <a:p>
            <a:pPr algn="ctr"/>
            <a:r>
              <a:rPr lang="en-US" sz="1600" b="1" dirty="0">
                <a:solidFill>
                  <a:srgbClr val="008083"/>
                </a:solidFill>
                <a:latin typeface="Calibri" panose="020F0502020204030204" pitchFamily="34" charset="0"/>
                <a:cs typeface="Calibri" panose="020F0502020204030204" pitchFamily="34" charset="0"/>
              </a:rPr>
              <a:t>Kim Hennessy</a:t>
            </a:r>
            <a:br>
              <a:rPr lang="en-US" sz="1600" b="1" dirty="0">
                <a:solidFill>
                  <a:srgbClr val="008083"/>
                </a:solidFill>
                <a:latin typeface="Calibri" panose="020F0502020204030204" pitchFamily="34" charset="0"/>
                <a:cs typeface="Calibri" panose="020F0502020204030204" pitchFamily="34" charset="0"/>
              </a:rPr>
            </a:br>
            <a:r>
              <a:rPr lang="en-US" sz="1600" b="1" i="1" dirty="0">
                <a:solidFill>
                  <a:srgbClr val="008083"/>
                </a:solidFill>
                <a:latin typeface="Calibri" panose="020F0502020204030204" pitchFamily="34" charset="0"/>
                <a:cs typeface="Calibri" panose="020F0502020204030204" pitchFamily="34" charset="0"/>
              </a:rPr>
              <a:t> Interim Vice President for Human Resource Services</a:t>
            </a:r>
            <a:endParaRPr lang="en-US" sz="1600" b="1" i="1" dirty="0">
              <a:solidFill>
                <a:srgbClr val="008083"/>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29007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E0D7F-713B-934C-A0FC-F65F8E938C7B}"/>
              </a:ext>
            </a:extLst>
          </p:cNvPr>
          <p:cNvSpPr/>
          <p:nvPr/>
        </p:nvSpPr>
        <p:spPr>
          <a:xfrm>
            <a:off x="5895278" y="2161368"/>
            <a:ext cx="3248722" cy="2457450"/>
          </a:xfrm>
          <a:prstGeom prst="rect">
            <a:avLst/>
          </a:prstGeom>
          <a:solidFill>
            <a:srgbClr val="0080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E65C49-7328-6B42-831C-BD5A3BC6DF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6786" y="2382928"/>
            <a:ext cx="2820775" cy="2014331"/>
          </a:xfrm>
          <a:prstGeom prst="rect">
            <a:avLst/>
          </a:prstGeom>
          <a:blipFill>
            <a:blip r:embed="rId4" cstate="email">
              <a:extLst>
                <a:ext uri="{28A0092B-C50C-407E-A947-70E740481C1C}">
                  <a14:useLocalDpi xmlns:a14="http://schemas.microsoft.com/office/drawing/2010/main"/>
                </a:ext>
              </a:extLst>
            </a:blip>
            <a:stretch>
              <a:fillRect/>
            </a:stretch>
          </a:blipFill>
        </p:spPr>
      </p:pic>
      <p:sp>
        <p:nvSpPr>
          <p:cNvPr id="8" name="TextBox 7"/>
          <p:cNvSpPr txBox="1"/>
          <p:nvPr/>
        </p:nvSpPr>
        <p:spPr>
          <a:xfrm>
            <a:off x="1567700" y="3076878"/>
            <a:ext cx="4539029" cy="954107"/>
          </a:xfrm>
          <a:prstGeom prst="rect">
            <a:avLst/>
          </a:prstGeom>
          <a:solidFill>
            <a:srgbClr val="669B40"/>
          </a:solidFill>
        </p:spPr>
        <p:txBody>
          <a:bodyPr wrap="square" rtlCol="0">
            <a:spAutoFit/>
          </a:bodyPr>
          <a:lstStyle/>
          <a:p>
            <a:r>
              <a:rPr lang="en-US" sz="2800" spc="300" dirty="0">
                <a:solidFill>
                  <a:schemeClr val="bg1"/>
                </a:solidFill>
                <a:latin typeface="Montserrat Medium" pitchFamily="50" charset="0"/>
                <a:cs typeface="Montserrat Black"/>
              </a:rPr>
              <a:t>DIVERSITY, EQUITY, AND INCLUSION</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42691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456412-38F3-5644-90C5-DDEC3C1677D0}"/>
              </a:ext>
            </a:extLst>
          </p:cNvPr>
          <p:cNvSpPr/>
          <p:nvPr/>
        </p:nvSpPr>
        <p:spPr>
          <a:xfrm>
            <a:off x="0" y="0"/>
            <a:ext cx="1563511" cy="5143500"/>
          </a:xfrm>
          <a:prstGeom prst="rect">
            <a:avLst/>
          </a:prstGeom>
          <a:solidFill>
            <a:srgbClr val="D47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A74EEA-1F6E-C048-80A6-EAA249084698}"/>
              </a:ext>
            </a:extLst>
          </p:cNvPr>
          <p:cNvSpPr txBox="1"/>
          <p:nvPr/>
        </p:nvSpPr>
        <p:spPr>
          <a:xfrm>
            <a:off x="2946400" y="771460"/>
            <a:ext cx="6070600" cy="461665"/>
          </a:xfrm>
          <a:prstGeom prst="rect">
            <a:avLst/>
          </a:prstGeom>
          <a:noFill/>
        </p:spPr>
        <p:txBody>
          <a:bodyPr wrap="square" rtlCol="0">
            <a:spAutoFit/>
          </a:bodyPr>
          <a:lstStyle/>
          <a:p>
            <a:r>
              <a:rPr lang="en-US" sz="2400" spc="300" dirty="0">
                <a:solidFill>
                  <a:srgbClr val="008083"/>
                </a:solidFill>
                <a:latin typeface="Montserrat Medium" pitchFamily="50" charset="0"/>
                <a:cs typeface="Montserrat Black"/>
              </a:rPr>
              <a:t>WHY EQUITY WORK MATTERS</a:t>
            </a:r>
          </a:p>
        </p:txBody>
      </p:sp>
      <p:sp>
        <p:nvSpPr>
          <p:cNvPr id="6" name="TextBox 5">
            <a:extLst>
              <a:ext uri="{FF2B5EF4-FFF2-40B4-BE49-F238E27FC236}">
                <a16:creationId xmlns:a16="http://schemas.microsoft.com/office/drawing/2014/main" id="{2750E839-BF80-A947-B4DB-9D1EF54A136F}"/>
              </a:ext>
            </a:extLst>
          </p:cNvPr>
          <p:cNvSpPr txBox="1"/>
          <p:nvPr/>
        </p:nvSpPr>
        <p:spPr>
          <a:xfrm>
            <a:off x="4215198" y="1478844"/>
            <a:ext cx="475288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PPCC represents the greatest tool for diversity and equity in our region</a:t>
            </a:r>
            <a:endParaRPr lang="en-US" sz="1100" dirty="0"/>
          </a:p>
          <a:p>
            <a:pPr marL="285750" indent="-285750">
              <a:buFont typeface="Arial" panose="020B0604020202020204" pitchFamily="34" charset="0"/>
              <a:buChar char="•"/>
            </a:pPr>
            <a:r>
              <a:rPr lang="en-US" dirty="0"/>
              <a:t>Inclusion includes YOU</a:t>
            </a:r>
            <a:endParaRPr lang="en-US" sz="1100" dirty="0"/>
          </a:p>
          <a:p>
            <a:pPr marL="285750" indent="-285750">
              <a:buFont typeface="Arial" panose="020B0604020202020204" pitchFamily="34" charset="0"/>
              <a:buChar char="•"/>
            </a:pPr>
            <a:r>
              <a:rPr lang="en-US" dirty="0"/>
              <a:t>Organizations that embrace diversity are more successful</a:t>
            </a:r>
            <a:endParaRPr lang="en-US" sz="1100" dirty="0"/>
          </a:p>
          <a:p>
            <a:pPr marL="285750" indent="-285750">
              <a:buFont typeface="Arial" panose="020B0604020202020204" pitchFamily="34" charset="0"/>
              <a:buChar char="•"/>
            </a:pPr>
            <a:r>
              <a:rPr lang="en-US" dirty="0"/>
              <a:t>Students succeed at PPCC</a:t>
            </a:r>
            <a:endParaRPr lang="en-US" sz="1100" dirty="0"/>
          </a:p>
          <a:p>
            <a:pPr marL="285750" indent="-285750">
              <a:buFont typeface="Arial" panose="020B0604020202020204" pitchFamily="34" charset="0"/>
              <a:buChar char="•"/>
            </a:pPr>
            <a:r>
              <a:rPr lang="en-US" dirty="0"/>
              <a:t>Covid has left new inequities</a:t>
            </a:r>
            <a:endParaRPr lang="en-US" sz="1100"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59B48A6F-7B2E-2649-8C29-9E909090B5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14" y="1478844"/>
            <a:ext cx="3683341" cy="2071511"/>
          </a:xfrm>
          <a:prstGeom prst="rect">
            <a:avLst/>
          </a:prstGeom>
        </p:spPr>
      </p:pic>
    </p:spTree>
    <p:extLst>
      <p:ext uri="{BB962C8B-B14F-4D97-AF65-F5344CB8AC3E}">
        <p14:creationId xmlns:p14="http://schemas.microsoft.com/office/powerpoint/2010/main" val="11124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E0D7F-713B-934C-A0FC-F65F8E938C7B}"/>
              </a:ext>
            </a:extLst>
          </p:cNvPr>
          <p:cNvSpPr/>
          <p:nvPr/>
        </p:nvSpPr>
        <p:spPr>
          <a:xfrm>
            <a:off x="5895278" y="2161368"/>
            <a:ext cx="3248722" cy="2457450"/>
          </a:xfrm>
          <a:prstGeom prst="rect">
            <a:avLst/>
          </a:prstGeom>
          <a:solidFill>
            <a:srgbClr val="D473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E65C49-7328-6B42-831C-BD5A3BC6DF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6786" y="2382928"/>
            <a:ext cx="2820775" cy="2014331"/>
          </a:xfrm>
          <a:prstGeom prst="rect">
            <a:avLst/>
          </a:prstGeom>
          <a:blipFill>
            <a:blip r:embed="rId4" cstate="email">
              <a:extLst>
                <a:ext uri="{28A0092B-C50C-407E-A947-70E740481C1C}">
                  <a14:useLocalDpi xmlns:a14="http://schemas.microsoft.com/office/drawing/2010/main"/>
                </a:ext>
              </a:extLst>
            </a:blip>
            <a:stretch>
              <a:fillRect/>
            </a:stretch>
          </a:blipFill>
        </p:spPr>
      </p:pic>
      <p:sp>
        <p:nvSpPr>
          <p:cNvPr id="8" name="TextBox 7"/>
          <p:cNvSpPr txBox="1"/>
          <p:nvPr/>
        </p:nvSpPr>
        <p:spPr>
          <a:xfrm>
            <a:off x="1451868" y="3128483"/>
            <a:ext cx="4878839" cy="523220"/>
          </a:xfrm>
          <a:prstGeom prst="rect">
            <a:avLst/>
          </a:prstGeom>
          <a:solidFill>
            <a:srgbClr val="008083"/>
          </a:solidFill>
        </p:spPr>
        <p:txBody>
          <a:bodyPr wrap="square" rtlCol="0">
            <a:spAutoFit/>
          </a:bodyPr>
          <a:lstStyle/>
          <a:p>
            <a:r>
              <a:rPr lang="en-US" sz="2800" spc="300" dirty="0">
                <a:solidFill>
                  <a:schemeClr val="bg1"/>
                </a:solidFill>
                <a:latin typeface="Montserrat Medium" pitchFamily="50" charset="0"/>
                <a:cs typeface="Montserrat Black"/>
              </a:rPr>
              <a:t>THE EQUITY PROJECT</a:t>
            </a:r>
            <a:endParaRPr lang="en-US" sz="2800" b="1" spc="300" dirty="0">
              <a:solidFill>
                <a:schemeClr val="bg1"/>
              </a:solidFill>
              <a:latin typeface="Montserrat Medium" pitchFamily="50" charset="0"/>
              <a:cs typeface="Montserrat Black"/>
            </a:endParaRPr>
          </a:p>
        </p:txBody>
      </p:sp>
    </p:spTree>
    <p:extLst>
      <p:ext uri="{BB962C8B-B14F-4D97-AF65-F5344CB8AC3E}">
        <p14:creationId xmlns:p14="http://schemas.microsoft.com/office/powerpoint/2010/main" val="35199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456412-38F3-5644-90C5-DDEC3C1677D0}"/>
              </a:ext>
            </a:extLst>
          </p:cNvPr>
          <p:cNvSpPr/>
          <p:nvPr/>
        </p:nvSpPr>
        <p:spPr>
          <a:xfrm>
            <a:off x="0" y="0"/>
            <a:ext cx="1563511" cy="5143500"/>
          </a:xfrm>
          <a:prstGeom prst="rect">
            <a:avLst/>
          </a:prstGeom>
          <a:solidFill>
            <a:srgbClr val="274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A74EEA-1F6E-C048-80A6-EAA249084698}"/>
              </a:ext>
            </a:extLst>
          </p:cNvPr>
          <p:cNvSpPr txBox="1"/>
          <p:nvPr/>
        </p:nvSpPr>
        <p:spPr>
          <a:xfrm>
            <a:off x="1619956" y="771460"/>
            <a:ext cx="7397044" cy="461665"/>
          </a:xfrm>
          <a:prstGeom prst="rect">
            <a:avLst/>
          </a:prstGeom>
          <a:noFill/>
        </p:spPr>
        <p:txBody>
          <a:bodyPr wrap="square" rtlCol="0">
            <a:spAutoFit/>
          </a:bodyPr>
          <a:lstStyle/>
          <a:p>
            <a:r>
              <a:rPr lang="en-US" sz="2400" spc="300" dirty="0">
                <a:solidFill>
                  <a:srgbClr val="008083"/>
                </a:solidFill>
                <a:latin typeface="Montserrat Medium" pitchFamily="50" charset="0"/>
                <a:cs typeface="Montserrat Black"/>
              </a:rPr>
              <a:t>WHAT OUR EFFORTS WILL LOOK LIKE</a:t>
            </a:r>
          </a:p>
        </p:txBody>
      </p:sp>
      <p:sp>
        <p:nvSpPr>
          <p:cNvPr id="6" name="TextBox 5">
            <a:extLst>
              <a:ext uri="{FF2B5EF4-FFF2-40B4-BE49-F238E27FC236}">
                <a16:creationId xmlns:a16="http://schemas.microsoft.com/office/drawing/2014/main" id="{2750E839-BF80-A947-B4DB-9D1EF54A136F}"/>
              </a:ext>
            </a:extLst>
          </p:cNvPr>
          <p:cNvSpPr txBox="1"/>
          <p:nvPr/>
        </p:nvSpPr>
        <p:spPr>
          <a:xfrm>
            <a:off x="4158753" y="1433688"/>
            <a:ext cx="475288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Identify opportunities and priorities necessary for systemic change</a:t>
            </a:r>
          </a:p>
          <a:p>
            <a:pPr marL="285750" indent="-285750">
              <a:buFont typeface="Arial" panose="020B0604020202020204" pitchFamily="34" charset="0"/>
              <a:buChar char="•"/>
            </a:pPr>
            <a:r>
              <a:rPr lang="en-US" dirty="0"/>
              <a:t>Create a framework that can be used to assist faculty and staff by looking at models like The Equity Project</a:t>
            </a:r>
          </a:p>
          <a:p>
            <a:pPr marL="285750" indent="-285750">
              <a:buFont typeface="Arial" panose="020B0604020202020204" pitchFamily="34" charset="0"/>
              <a:buChar char="•"/>
            </a:pPr>
            <a:r>
              <a:rPr lang="en-US" dirty="0"/>
              <a:t>Facilitate data-driven conversations to improve cultural competence…facilitate conversations and/or book clubs to improve cultural competence and responsiveness</a:t>
            </a:r>
          </a:p>
          <a:p>
            <a:pPr marL="285750" indent="-285750">
              <a:buFont typeface="Arial" panose="020B0604020202020204" pitchFamily="34" charset="0"/>
              <a:buChar char="•"/>
            </a:pPr>
            <a:r>
              <a:rPr lang="en-US" dirty="0"/>
              <a:t>Host Town Halls with the President, CDO, Leadership Team and other stakeholders</a:t>
            </a:r>
            <a:endParaRPr lang="en-US" sz="1100"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59B48A6F-7B2E-2649-8C29-9E909090B57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57712" y="1478844"/>
            <a:ext cx="3119745" cy="2071511"/>
          </a:xfrm>
          <a:prstGeom prst="rect">
            <a:avLst/>
          </a:prstGeom>
        </p:spPr>
      </p:pic>
    </p:spTree>
    <p:extLst>
      <p:ext uri="{BB962C8B-B14F-4D97-AF65-F5344CB8AC3E}">
        <p14:creationId xmlns:p14="http://schemas.microsoft.com/office/powerpoint/2010/main" val="8468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purl.org/dc/elements/1.1/"/>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3989</TotalTime>
  <Words>1572</Words>
  <Application>Microsoft Office PowerPoint</Application>
  <PresentationFormat>On-screen Show (16:9)</PresentationFormat>
  <Paragraphs>246</Paragraphs>
  <Slides>38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Montserrat</vt:lpstr>
      <vt:lpstr>Montserrat Black</vt:lpstr>
      <vt:lpstr>Montserrat ExtraLight</vt:lpstr>
      <vt:lpstr>Montserrat Light</vt:lpstr>
      <vt:lpstr>Montserrat Medium</vt:lpstr>
      <vt:lpstr>Roboto</vt:lpstr>
      <vt:lpstr>Roboto Black</vt:lpstr>
      <vt:lpstr>Roboto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Radcliffe, Matt</cp:lastModifiedBy>
  <cp:revision>295</cp:revision>
  <cp:lastPrinted>2021-08-20T15:45:40Z</cp:lastPrinted>
  <dcterms:created xsi:type="dcterms:W3CDTF">2010-04-12T23:12:02Z</dcterms:created>
  <dcterms:modified xsi:type="dcterms:W3CDTF">2021-08-23T21:29:56Z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