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60" r:id="rId5"/>
    <p:sldId id="259" r:id="rId6"/>
    <p:sldId id="264" r:id="rId7"/>
    <p:sldId id="263" r:id="rId8"/>
    <p:sldId id="266" r:id="rId9"/>
    <p:sldId id="262" r:id="rId10"/>
    <p:sldId id="265" r:id="rId11"/>
    <p:sldId id="287" r:id="rId12"/>
    <p:sldId id="267" r:id="rId13"/>
    <p:sldId id="268" r:id="rId14"/>
    <p:sldId id="288" r:id="rId15"/>
    <p:sldId id="289" r:id="rId16"/>
    <p:sldId id="269" r:id="rId17"/>
    <p:sldId id="270" r:id="rId18"/>
    <p:sldId id="272" r:id="rId19"/>
    <p:sldId id="273" r:id="rId20"/>
    <p:sldId id="292" r:id="rId21"/>
    <p:sldId id="274" r:id="rId22"/>
    <p:sldId id="285" r:id="rId23"/>
    <p:sldId id="291" r:id="rId24"/>
    <p:sldId id="284" r:id="rId25"/>
    <p:sldId id="275" r:id="rId26"/>
    <p:sldId id="290" r:id="rId27"/>
    <p:sldId id="276" r:id="rId28"/>
    <p:sldId id="277" r:id="rId29"/>
    <p:sldId id="294" r:id="rId30"/>
    <p:sldId id="279" r:id="rId31"/>
    <p:sldId id="280" r:id="rId32"/>
    <p:sldId id="281" r:id="rId33"/>
    <p:sldId id="293" r:id="rId34"/>
    <p:sldId id="283" r:id="rId35"/>
    <p:sldId id="28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5A3A"/>
    <a:srgbClr val="F6B419"/>
    <a:srgbClr val="E05AFF"/>
    <a:srgbClr val="DF5B24"/>
    <a:srgbClr val="6D8970"/>
    <a:srgbClr val="B41F24"/>
    <a:srgbClr val="2A4F5B"/>
    <a:srgbClr val="1B6670"/>
    <a:srgbClr val="838D4F"/>
    <a:srgbClr val="9CC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926991-EF50-7D43-A11A-5B80195F3782}" v="17" dt="2019-08-20T19:14:01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07"/>
    <p:restoredTop sz="94476"/>
  </p:normalViewPr>
  <p:slideViewPr>
    <p:cSldViewPr snapToGrid="0" snapToObjects="1">
      <p:cViewPr varScale="1">
        <p:scale>
          <a:sx n="65" d="100"/>
          <a:sy n="65" d="100"/>
        </p:scale>
        <p:origin x="10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lan, Noel" userId="1a33f735-b791-441b-92ec-b13f14077b8b" providerId="ADAL" clId="{CB926991-EF50-7D43-A11A-5B80195F3782}"/>
    <pc:docChg chg="undo modSld">
      <pc:chgData name="Dolan, Noel" userId="1a33f735-b791-441b-92ec-b13f14077b8b" providerId="ADAL" clId="{CB926991-EF50-7D43-A11A-5B80195F3782}" dt="2019-08-21T14:19:35.351" v="62" actId="20577"/>
      <pc:docMkLst>
        <pc:docMk/>
      </pc:docMkLst>
      <pc:sldChg chg="addSp delSp modSp">
        <pc:chgData name="Dolan, Noel" userId="1a33f735-b791-441b-92ec-b13f14077b8b" providerId="ADAL" clId="{CB926991-EF50-7D43-A11A-5B80195F3782}" dt="2019-08-20T19:14:05.085" v="56"/>
        <pc:sldMkLst>
          <pc:docMk/>
          <pc:sldMk cId="643182127" sldId="256"/>
        </pc:sldMkLst>
        <pc:spChg chg="add del mod">
          <ac:chgData name="Dolan, Noel" userId="1a33f735-b791-441b-92ec-b13f14077b8b" providerId="ADAL" clId="{CB926991-EF50-7D43-A11A-5B80195F3782}" dt="2019-08-20T19:14:05.085" v="56"/>
          <ac:spMkLst>
            <pc:docMk/>
            <pc:sldMk cId="643182127" sldId="256"/>
            <ac:spMk id="2" creationId="{16587870-8BB7-EE41-A539-15B8D36843A8}"/>
          </ac:spMkLst>
        </pc:spChg>
      </pc:sldChg>
      <pc:sldChg chg="modSp">
        <pc:chgData name="Dolan, Noel" userId="1a33f735-b791-441b-92ec-b13f14077b8b" providerId="ADAL" clId="{CB926991-EF50-7D43-A11A-5B80195F3782}" dt="2019-08-20T19:03:37.848" v="53" actId="20577"/>
        <pc:sldMkLst>
          <pc:docMk/>
          <pc:sldMk cId="3491456106" sldId="262"/>
        </pc:sldMkLst>
        <pc:spChg chg="mod">
          <ac:chgData name="Dolan, Noel" userId="1a33f735-b791-441b-92ec-b13f14077b8b" providerId="ADAL" clId="{CB926991-EF50-7D43-A11A-5B80195F3782}" dt="2019-08-20T19:03:37.848" v="53" actId="20577"/>
          <ac:spMkLst>
            <pc:docMk/>
            <pc:sldMk cId="3491456106" sldId="262"/>
            <ac:spMk id="3" creationId="{3DE91182-B83A-EE4A-93E1-B81F74669791}"/>
          </ac:spMkLst>
        </pc:spChg>
      </pc:sldChg>
      <pc:sldChg chg="modSp">
        <pc:chgData name="Dolan, Noel" userId="1a33f735-b791-441b-92ec-b13f14077b8b" providerId="ADAL" clId="{CB926991-EF50-7D43-A11A-5B80195F3782}" dt="2019-08-20T19:03:21.709" v="40" actId="20577"/>
        <pc:sldMkLst>
          <pc:docMk/>
          <pc:sldMk cId="3304039268" sldId="267"/>
        </pc:sldMkLst>
        <pc:spChg chg="mod">
          <ac:chgData name="Dolan, Noel" userId="1a33f735-b791-441b-92ec-b13f14077b8b" providerId="ADAL" clId="{CB926991-EF50-7D43-A11A-5B80195F3782}" dt="2019-08-20T19:03:21.709" v="40" actId="20577"/>
          <ac:spMkLst>
            <pc:docMk/>
            <pc:sldMk cId="3304039268" sldId="267"/>
            <ac:spMk id="3" creationId="{3DE91182-B83A-EE4A-93E1-B81F74669791}"/>
          </ac:spMkLst>
        </pc:spChg>
      </pc:sldChg>
      <pc:sldChg chg="modSp">
        <pc:chgData name="Dolan, Noel" userId="1a33f735-b791-441b-92ec-b13f14077b8b" providerId="ADAL" clId="{CB926991-EF50-7D43-A11A-5B80195F3782}" dt="2019-08-21T14:19:35.351" v="62" actId="20577"/>
        <pc:sldMkLst>
          <pc:docMk/>
          <pc:sldMk cId="489289162" sldId="268"/>
        </pc:sldMkLst>
        <pc:spChg chg="mod">
          <ac:chgData name="Dolan, Noel" userId="1a33f735-b791-441b-92ec-b13f14077b8b" providerId="ADAL" clId="{CB926991-EF50-7D43-A11A-5B80195F3782}" dt="2019-08-21T14:19:35.351" v="62" actId="20577"/>
          <ac:spMkLst>
            <pc:docMk/>
            <pc:sldMk cId="489289162" sldId="268"/>
            <ac:spMk id="3" creationId="{3DE91182-B83A-EE4A-93E1-B81F74669791}"/>
          </ac:spMkLst>
        </pc:spChg>
      </pc:sldChg>
      <pc:sldChg chg="addSp modSp">
        <pc:chgData name="Dolan, Noel" userId="1a33f735-b791-441b-92ec-b13f14077b8b" providerId="ADAL" clId="{CB926991-EF50-7D43-A11A-5B80195F3782}" dt="2019-08-20T18:51:42.138" v="26" actId="20577"/>
        <pc:sldMkLst>
          <pc:docMk/>
          <pc:sldMk cId="1947337423" sldId="269"/>
        </pc:sldMkLst>
        <pc:spChg chg="add mod">
          <ac:chgData name="Dolan, Noel" userId="1a33f735-b791-441b-92ec-b13f14077b8b" providerId="ADAL" clId="{CB926991-EF50-7D43-A11A-5B80195F3782}" dt="2019-08-20T18:50:59.781" v="4" actId="207"/>
          <ac:spMkLst>
            <pc:docMk/>
            <pc:sldMk cId="1947337423" sldId="269"/>
            <ac:spMk id="2" creationId="{28B6F002-20EF-A643-B37E-6B77014DCF86}"/>
          </ac:spMkLst>
        </pc:spChg>
        <pc:spChg chg="add mod">
          <ac:chgData name="Dolan, Noel" userId="1a33f735-b791-441b-92ec-b13f14077b8b" providerId="ADAL" clId="{CB926991-EF50-7D43-A11A-5B80195F3782}" dt="2019-08-20T18:51:07.113" v="6" actId="1076"/>
          <ac:spMkLst>
            <pc:docMk/>
            <pc:sldMk cId="1947337423" sldId="269"/>
            <ac:spMk id="9" creationId="{46D453B9-5CE1-9743-92BA-19BA22C61B5B}"/>
          </ac:spMkLst>
        </pc:spChg>
        <pc:spChg chg="add mod">
          <ac:chgData name="Dolan, Noel" userId="1a33f735-b791-441b-92ec-b13f14077b8b" providerId="ADAL" clId="{CB926991-EF50-7D43-A11A-5B80195F3782}" dt="2019-08-20T18:51:11.965" v="8" actId="1076"/>
          <ac:spMkLst>
            <pc:docMk/>
            <pc:sldMk cId="1947337423" sldId="269"/>
            <ac:spMk id="10" creationId="{D914FEB0-CEB2-E84F-94B9-7FC6DBF5BCCC}"/>
          </ac:spMkLst>
        </pc:spChg>
        <pc:spChg chg="add mod">
          <ac:chgData name="Dolan, Noel" userId="1a33f735-b791-441b-92ec-b13f14077b8b" providerId="ADAL" clId="{CB926991-EF50-7D43-A11A-5B80195F3782}" dt="2019-08-20T18:51:25.013" v="18" actId="1076"/>
          <ac:spMkLst>
            <pc:docMk/>
            <pc:sldMk cId="1947337423" sldId="269"/>
            <ac:spMk id="11" creationId="{AB508F8C-BAAD-3F46-B71F-9905C64CE257}"/>
          </ac:spMkLst>
        </pc:spChg>
        <pc:spChg chg="add mod">
          <ac:chgData name="Dolan, Noel" userId="1a33f735-b791-441b-92ec-b13f14077b8b" providerId="ADAL" clId="{CB926991-EF50-7D43-A11A-5B80195F3782}" dt="2019-08-20T18:51:33.393" v="22" actId="1076"/>
          <ac:spMkLst>
            <pc:docMk/>
            <pc:sldMk cId="1947337423" sldId="269"/>
            <ac:spMk id="12" creationId="{33D941F4-4E73-5942-AD7C-851BE0687B26}"/>
          </ac:spMkLst>
        </pc:spChg>
        <pc:spChg chg="add mod">
          <ac:chgData name="Dolan, Noel" userId="1a33f735-b791-441b-92ec-b13f14077b8b" providerId="ADAL" clId="{CB926991-EF50-7D43-A11A-5B80195F3782}" dt="2019-08-20T18:51:42.138" v="26" actId="20577"/>
          <ac:spMkLst>
            <pc:docMk/>
            <pc:sldMk cId="1947337423" sldId="269"/>
            <ac:spMk id="13" creationId="{D4492BCD-839A-9043-8608-A28752611EE1}"/>
          </ac:spMkLst>
        </pc:spChg>
        <pc:picChg chg="mod">
          <ac:chgData name="Dolan, Noel" userId="1a33f735-b791-441b-92ec-b13f14077b8b" providerId="ADAL" clId="{CB926991-EF50-7D43-A11A-5B80195F3782}" dt="2019-08-20T18:50:43.926" v="1" actId="1076"/>
          <ac:picMkLst>
            <pc:docMk/>
            <pc:sldMk cId="1947337423" sldId="269"/>
            <ac:picMk id="6" creationId="{E33D05E8-1625-8541-9A7F-C350F2B0A9B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rgbClr val="B41F24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0.44800000000000001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CB-1048-BC19-9DCC75AB3F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rgbClr val="838D4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CB-1048-BC19-9DCC75AB3F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29405A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0.00%</c:formatCode>
                <c:ptCount val="1"/>
                <c:pt idx="0">
                  <c:v>0.47599999999999998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CB-1048-BC19-9DCC75AB3F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F6B41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CB-1048-BC19-9DCC75AB3FD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B41F24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0.00%</c:formatCode>
                <c:ptCount val="1"/>
                <c:pt idx="0">
                  <c:v>0.495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CB-1048-BC19-9DCC75AB3FD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838D4F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0.00%</c:formatCode>
                <c:ptCount val="1"/>
                <c:pt idx="0">
                  <c:v>0.51500000000000001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0CB-1048-BC19-9DCC75AB3FD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29405A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</c:f>
              <c:numCache>
                <c:formatCode>0.00%</c:formatCode>
                <c:ptCount val="1"/>
                <c:pt idx="0">
                  <c:v>0.51100000000000001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CB-1048-BC19-9DCC75AB3FD3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6B419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Sheet1!$I$2</c:f>
              <c:numCache>
                <c:formatCode>0.00%</c:formatCode>
                <c:ptCount val="1"/>
                <c:pt idx="0">
                  <c:v>0.47299999999999998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0CB-1048-BC19-9DCC75AB3FD3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41F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0CB-1048-BC19-9DCC75AB3FD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Sheet1!$J$2</c:f>
              <c:numCache>
                <c:formatCode>0.00%</c:formatCode>
                <c:ptCount val="1"/>
                <c:pt idx="0">
                  <c:v>0.48699999999999999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CB-1048-BC19-9DCC75AB3FD3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838D4F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Sheet1!$K$2</c:f>
              <c:numCache>
                <c:formatCode>0.00%</c:formatCode>
                <c:ptCount val="1"/>
                <c:pt idx="0">
                  <c:v>0.495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0CB-1048-BC19-9DCC75AB3FD3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29405A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Sheet1!$L$2</c:f>
              <c:numCache>
                <c:formatCode>0.00%</c:formatCode>
                <c:ptCount val="1"/>
                <c:pt idx="0">
                  <c:v>0.499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0CB-1048-BC19-9DCC75AB3FD3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6B419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Sheet1!$M$2</c:f>
              <c:numCache>
                <c:formatCode>0.00%</c:formatCode>
                <c:ptCount val="1"/>
                <c:pt idx="0">
                  <c:v>0.51100000000000001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0CB-1048-BC19-9DCC75AB3FD3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B41F24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Sheet1!$N$2</c:f>
              <c:numCache>
                <c:formatCode>0.00%</c:formatCode>
                <c:ptCount val="1"/>
                <c:pt idx="0">
                  <c:v>0.53600000000000003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0CB-1048-BC19-9DCC75AB3FD3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838D4F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0CB-1048-BC19-9DCC75AB3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Sheet1!$O$2</c:f>
              <c:numCache>
                <c:formatCode>0.00%</c:formatCode>
                <c:ptCount val="1"/>
                <c:pt idx="0">
                  <c:v>0.54700000000000004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0CB-1048-BC19-9DCC75AB3FD3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29405A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10CB-1048-BC19-9DCC75AB3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Sheet1!$P$2</c:f>
              <c:numCache>
                <c:formatCode>0.00%</c:formatCode>
                <c:ptCount val="1"/>
                <c:pt idx="0">
                  <c:v>0.55500000000000005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0CB-1048-BC19-9DCC75AB3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61"/>
        <c:axId val="1134612751"/>
        <c:axId val="1134614447"/>
      </c:barChart>
      <c:catAx>
        <c:axId val="11346127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34614447"/>
        <c:crosses val="autoZero"/>
        <c:auto val="1"/>
        <c:lblAlgn val="ctr"/>
        <c:lblOffset val="100"/>
        <c:noMultiLvlLbl val="0"/>
      </c:catAx>
      <c:valAx>
        <c:axId val="1134614447"/>
        <c:scaling>
          <c:orientation val="minMax"/>
          <c:max val="0.60000000000000009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612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585619272001507E-2"/>
          <c:y val="0.90944875619127274"/>
          <c:w val="0.97129886297103207"/>
          <c:h val="8.53646234922045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76094092791519E-2"/>
          <c:y val="2.9983059427328453E-2"/>
          <c:w val="0.89218678767599247"/>
          <c:h val="0.88123075599393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4F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49C-654E-968A-2D0D993FD04D}"/>
              </c:ext>
            </c:extLst>
          </c:dPt>
          <c:dPt>
            <c:idx val="1"/>
            <c:invertIfNegative val="0"/>
            <c:bubble3D val="0"/>
            <c:spPr>
              <a:solidFill>
                <a:srgbClr val="6D897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49C-654E-968A-2D0D993FD04D}"/>
              </c:ext>
            </c:extLst>
          </c:dPt>
          <c:dPt>
            <c:idx val="2"/>
            <c:invertIfNegative val="0"/>
            <c:bubble3D val="0"/>
            <c:spPr>
              <a:solidFill>
                <a:srgbClr val="DF5B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49C-654E-968A-2D0D993FD04D}"/>
              </c:ext>
            </c:extLst>
          </c:dPt>
          <c:dPt>
            <c:idx val="3"/>
            <c:invertIfNegative val="0"/>
            <c:bubble3D val="0"/>
            <c:spPr>
              <a:solidFill>
                <a:srgbClr val="F6B4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49C-654E-968A-2D0D993FD04D}"/>
              </c:ext>
            </c:extLst>
          </c:dPt>
          <c:dPt>
            <c:idx val="4"/>
            <c:invertIfNegative val="0"/>
            <c:bubble3D val="0"/>
            <c:spPr>
              <a:solidFill>
                <a:srgbClr val="B41F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49C-654E-968A-2D0D993FD04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51%</a:t>
                    </a:r>
                  </a:p>
                  <a:p>
                    <a:fld id="{95EB2F83-FB0A-6645-8942-61426AB5971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49C-654E-968A-2D0D993FD0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52%</a:t>
                    </a:r>
                  </a:p>
                  <a:p>
                    <a:fld id="{59433FAD-2CAB-5A47-9AC1-5B98AE3E5FAC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49C-654E-968A-2D0D993FD0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48.7%</a:t>
                    </a:r>
                  </a:p>
                  <a:p>
                    <a:fld id="{B4DAAB1E-2350-BE47-B194-E651F60E9C55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49C-654E-968A-2D0D993FD0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48.5%</a:t>
                    </a:r>
                  </a:p>
                  <a:p>
                    <a:fld id="{94DB4614-C0B6-094F-B9F7-4C3527767699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49C-654E-968A-2D0D993FD0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39.2%</a:t>
                    </a:r>
                  </a:p>
                  <a:p>
                    <a:r>
                      <a:rPr lang="en-US" dirty="0"/>
                      <a:t>$33,889,597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9C-654E-968A-2D0D993FD0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DF5B24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FY15</c:v>
                </c:pt>
                <c:pt idx="1">
                  <c:v>FY16</c:v>
                </c:pt>
                <c:pt idx="2">
                  <c:v>FY17</c:v>
                </c:pt>
                <c:pt idx="3">
                  <c:v>FY18</c:v>
                </c:pt>
                <c:pt idx="4">
                  <c:v>FY19</c:v>
                </c:pt>
              </c:strCache>
            </c:strRef>
          </c:cat>
          <c:val>
            <c:numRef>
              <c:f>Sheet1!$B$2:$B$7</c:f>
              <c:numCache>
                <c:formatCode>"$"#,##0_);[Red]\("$"#,##0\)</c:formatCode>
                <c:ptCount val="6"/>
                <c:pt idx="0">
                  <c:v>38542120</c:v>
                </c:pt>
                <c:pt idx="1">
                  <c:v>40815486</c:v>
                </c:pt>
                <c:pt idx="2">
                  <c:v>38550968</c:v>
                </c:pt>
                <c:pt idx="3">
                  <c:v>39942875</c:v>
                </c:pt>
                <c:pt idx="4">
                  <c:v>32660719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9C-654E-968A-2D0D993FD0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7908032"/>
        <c:axId val="318390720"/>
      </c:barChart>
      <c:catAx>
        <c:axId val="31790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B667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390720"/>
        <c:crosses val="autoZero"/>
        <c:auto val="1"/>
        <c:lblAlgn val="ctr"/>
        <c:lblOffset val="100"/>
        <c:noMultiLvlLbl val="0"/>
      </c:catAx>
      <c:valAx>
        <c:axId val="31839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1B667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90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CE1D7-EA44-0A40-B676-05ED7A56DDA9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B2F90-5998-7741-B261-94640D9AB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8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B2F90-5998-7741-B261-94640D9ABA3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29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B2F90-5998-7741-B261-94640D9ABA3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BFFC-88C4-A74D-AD77-434E09CFC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2469F-1AA4-7B4B-880C-66FE6665B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78D7-9AB8-B947-8FD3-5F2997C0F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B2C4-B080-BD44-AA11-5C1FA99D0A97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B9559-91D6-0540-81BF-7540CADF2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037DA-A0F3-1A4A-B1D8-72F93E81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8F4F-EC8C-FE43-8C34-164F28B9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1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D8497-6FDC-004D-94F1-A8191E5E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47AAE6-3D8A-D14B-B130-150758E35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5E2E9-BAD5-954A-BD3D-763B7BE02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B2C4-B080-BD44-AA11-5C1FA99D0A97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81468-0BFC-6040-8807-5F6FA2228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4E008-EB20-6143-9568-BA868DCB6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8F4F-EC8C-FE43-8C34-164F28B9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5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127ED4-BA3E-3A4F-9AB9-7DB840E8E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3B5AA-6595-8A4B-B1DE-3A9F8F30B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D21A4-7225-354E-A86B-4EA7957D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B2C4-B080-BD44-AA11-5C1FA99D0A97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98377-836B-184C-BD02-EBA3E1FD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ADE70-E1A0-4640-BEA1-F8A6DDC2A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8F4F-EC8C-FE43-8C34-164F28B9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2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A7DB-6CEC-4F46-8E4A-C3BD2DD4F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A9B00-4E18-624B-9A42-DA1765BB7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6FC91-34FD-2444-AA9D-996978C2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B2C4-B080-BD44-AA11-5C1FA99D0A97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D55C6-17B9-EA47-965E-55B62C9B8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C0A2E-36E2-ED4C-A545-D352266E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8F4F-EC8C-FE43-8C34-164F28B9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7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D1664-BFE1-984A-9647-67341CEB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89D94-7585-4C4A-BD90-6B8872C9D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97F10-BCA1-7641-9DD5-3BA9E0DCF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B2C4-B080-BD44-AA11-5C1FA99D0A97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FDCF2-7C03-014F-941C-BA7E25E8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5DAC5-B18A-2848-95F3-4A43349B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8F4F-EC8C-FE43-8C34-164F28B9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7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AAAE-EA67-D848-B10B-28340F75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46C3E-30BC-5547-8621-695E4E4D4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EA056-C99F-5D4D-BD12-49EB70C2F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21CC6-EE08-AF4D-A0A1-13526A40C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B2C4-B080-BD44-AA11-5C1FA99D0A97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3637F-8ACD-7846-92EC-E9D84811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D93F2-5F13-FC40-BFED-26841B8A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8F4F-EC8C-FE43-8C34-164F28B9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2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6B2C0-14E2-8A42-9897-1CD81A41A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A67C7-3477-0348-99B6-FAE978339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ABD1C-8F58-CC4F-8875-6B0B7FB8F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C79FAD-1121-654D-86EC-781360AF8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818C78-F22C-DA44-B7B4-A1B0C490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34A962-C304-3745-ABAE-715546520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B2C4-B080-BD44-AA11-5C1FA99D0A97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270DD6-B05F-214F-81E2-484B7B2B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740947-D7AA-0A41-B315-C00B02EA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8F4F-EC8C-FE43-8C34-164F28B9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9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067AC-E48F-F14D-A04E-A4F34DBC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5B6180-7A1F-E74B-A5F3-69BA4BFCF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B2C4-B080-BD44-AA11-5C1FA99D0A97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12A25-AB0B-494D-8937-5E283ED6C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35BAEE-7084-884E-9FFF-C7AECD0B2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8F4F-EC8C-FE43-8C34-164F28B9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7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E4512E-4E26-F144-ACE0-71893491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B2C4-B080-BD44-AA11-5C1FA99D0A97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980F21-11A1-2547-968D-147E6DC5E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5C632-40F9-5F47-903A-F457DA863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8F4F-EC8C-FE43-8C34-164F28B9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9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589CB-2608-DB45-A525-7C3A98054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B2BCD-ADFE-1048-8DD3-31117FA93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C426C-52D5-C843-AAB5-134791405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AE86F-2674-0045-B72D-2A72B61D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B2C4-B080-BD44-AA11-5C1FA99D0A97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FBD8E-3CEB-6145-9243-41F128488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2A500-3EBB-7D46-A71E-02D67AD8C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8F4F-EC8C-FE43-8C34-164F28B9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7D39F-AA53-E842-B95F-9D3A8242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F63728-63C3-EF4C-BCFF-FD3B38A11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752FC-6FA0-5D47-B3D9-99608A9A1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D537D-29BB-F946-B391-F74EC6A46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B2C4-B080-BD44-AA11-5C1FA99D0A97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1C253-14E2-DC45-98EF-5EA62D175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3CB1F-EDD4-6947-AC64-4DD9CC89C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8F4F-EC8C-FE43-8C34-164F28B9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9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E40A0E-CCC5-5E42-91CD-34455DA37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E9178-354C-D544-B3E3-E20A8A07E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CB24B-B91A-D948-B456-F22F024B4D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1B2C4-B080-BD44-AA11-5C1FA99D0A97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C6B52-9E9A-2443-A092-412F2B817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39910-1E74-B745-BD7D-2EC1E9D38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F8F4F-EC8C-FE43-8C34-164F28B9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5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1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91182-B83A-EE4A-93E1-B81F74669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377" y="388455"/>
            <a:ext cx="8997177" cy="219280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2A4F5B"/>
                </a:solidFill>
              </a:rPr>
              <a:t>Center for Healthcare Education &amp; Simulation</a:t>
            </a:r>
          </a:p>
          <a:p>
            <a:pPr>
              <a:lnSpc>
                <a:spcPct val="120000"/>
              </a:lnSpc>
            </a:pPr>
            <a:r>
              <a:rPr lang="en-US" dirty="0"/>
              <a:t>Phase II will be begin construction January 2020. </a:t>
            </a:r>
          </a:p>
          <a:p>
            <a:pPr>
              <a:lnSpc>
                <a:spcPct val="120000"/>
              </a:lnSpc>
            </a:pPr>
            <a:r>
              <a:rPr lang="en-US" dirty="0"/>
              <a:t>Phase II will contain programmatic space for Pharmaceutical Tech, EMS, Surgical Tech, Dental Assisting, Medical Assisting, staff and faculty office space, and a number of additional classrooms.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155688-CB67-7B40-AC27-25BF75237776}"/>
              </a:ext>
            </a:extLst>
          </p:cNvPr>
          <p:cNvSpPr/>
          <p:nvPr/>
        </p:nvSpPr>
        <p:spPr>
          <a:xfrm rot="2700000">
            <a:off x="2226775" y="3104235"/>
            <a:ext cx="649532" cy="649532"/>
          </a:xfrm>
          <a:prstGeom prst="rect">
            <a:avLst/>
          </a:prstGeom>
          <a:solidFill>
            <a:srgbClr val="B4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214594-2CA8-6B40-810F-15CB638A7CA5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2551540" cy="6858000"/>
          </a:xfrm>
          <a:prstGeom prst="rect">
            <a:avLst/>
          </a:prstGeom>
          <a:solidFill>
            <a:srgbClr val="B41F2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Projects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91F0C7-9C9B-C64E-A7C9-F1F4A17FF4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2883" y="2969712"/>
            <a:ext cx="4120376" cy="2784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A71A2B-B96C-FE4E-A8E0-046365EC4D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5312" y="2977595"/>
            <a:ext cx="4120376" cy="2769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83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11B91A-027F-944E-AECC-E87447DA34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754573-C9DC-B146-8950-DB08B317B53E}"/>
              </a:ext>
            </a:extLst>
          </p:cNvPr>
          <p:cNvSpPr txBox="1"/>
          <p:nvPr/>
        </p:nvSpPr>
        <p:spPr>
          <a:xfrm>
            <a:off x="3623734" y="5325533"/>
            <a:ext cx="7366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All staff and faculty are invited to help celebrate the official opening of the new facility. Enjoy a reception with snacks and refreshments, tours and a video about interdisciplinary education.</a:t>
            </a:r>
          </a:p>
        </p:txBody>
      </p:sp>
    </p:spTree>
    <p:extLst>
      <p:ext uri="{BB962C8B-B14F-4D97-AF65-F5344CB8AC3E}">
        <p14:creationId xmlns:p14="http://schemas.microsoft.com/office/powerpoint/2010/main" val="394384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91182-B83A-EE4A-93E1-B81F74669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750" y="353949"/>
            <a:ext cx="8997177" cy="194930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2A4F5B"/>
                </a:solidFill>
              </a:rPr>
              <a:t>Studio West</a:t>
            </a:r>
          </a:p>
          <a:p>
            <a:r>
              <a:rPr lang="en-US" dirty="0"/>
              <a:t>Project will be complete for spring 2020 and will house the following: 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Taffy &amp; Steve </a:t>
            </a:r>
            <a:r>
              <a:rPr lang="en-US" dirty="0" err="1"/>
              <a:t>Mulliken</a:t>
            </a:r>
            <a:r>
              <a:rPr lang="en-US" dirty="0"/>
              <a:t> Black Box Theatre </a:t>
            </a:r>
          </a:p>
          <a:p>
            <a:pPr lvl="1"/>
            <a:r>
              <a:rPr lang="en-US" dirty="0"/>
              <a:t>Kristen Kane </a:t>
            </a:r>
            <a:r>
              <a:rPr lang="en-US" dirty="0" err="1"/>
              <a:t>Faricy</a:t>
            </a:r>
            <a:r>
              <a:rPr lang="en-US" dirty="0"/>
              <a:t> Dance Studio/Performance Space</a:t>
            </a:r>
          </a:p>
          <a:p>
            <a:pPr lvl="1"/>
            <a:r>
              <a:rPr lang="en-US" dirty="0"/>
              <a:t>Expanded Art Gallery </a:t>
            </a:r>
          </a:p>
          <a:p>
            <a:pPr lvl="1"/>
            <a:r>
              <a:rPr lang="en-US" dirty="0"/>
              <a:t>Two classrooms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155688-CB67-7B40-AC27-25BF75237776}"/>
              </a:ext>
            </a:extLst>
          </p:cNvPr>
          <p:cNvSpPr/>
          <p:nvPr/>
        </p:nvSpPr>
        <p:spPr>
          <a:xfrm rot="2700000">
            <a:off x="2226775" y="3104235"/>
            <a:ext cx="649532" cy="649532"/>
          </a:xfrm>
          <a:prstGeom prst="rect">
            <a:avLst/>
          </a:prstGeom>
          <a:solidFill>
            <a:srgbClr val="B4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214594-2CA8-6B40-810F-15CB638A7CA5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2551540" cy="6858000"/>
          </a:xfrm>
          <a:prstGeom prst="rect">
            <a:avLst/>
          </a:prstGeom>
          <a:solidFill>
            <a:srgbClr val="B41F2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Projects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C19EA8-DEBF-444E-AD22-0E8E859481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668" y="2840016"/>
            <a:ext cx="6393340" cy="3429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F77F0A-DAFE-8F41-A9B0-46FEC7560A89}"/>
              </a:ext>
            </a:extLst>
          </p:cNvPr>
          <p:cNvSpPr txBox="1"/>
          <p:nvPr/>
        </p:nvSpPr>
        <p:spPr>
          <a:xfrm>
            <a:off x="3010830" y="2303252"/>
            <a:ext cx="3546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05A3A"/>
                </a:solidFill>
              </a:rPr>
              <a:t>Completion Date: December 2019</a:t>
            </a:r>
          </a:p>
        </p:txBody>
      </p:sp>
    </p:spTree>
    <p:extLst>
      <p:ext uri="{BB962C8B-B14F-4D97-AF65-F5344CB8AC3E}">
        <p14:creationId xmlns:p14="http://schemas.microsoft.com/office/powerpoint/2010/main" val="330403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91182-B83A-EE4A-93E1-B81F74669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675" y="1084217"/>
            <a:ext cx="3384195" cy="3410776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8800" b="1" dirty="0">
                <a:solidFill>
                  <a:srgbClr val="2A4F5B"/>
                </a:solidFill>
              </a:rPr>
              <a:t>Technical Education Center (TEC)</a:t>
            </a:r>
          </a:p>
          <a:p>
            <a:pPr marL="0" indent="0">
              <a:buNone/>
            </a:pPr>
            <a:r>
              <a:rPr lang="en-US" sz="7200" dirty="0"/>
              <a:t>The TEC space will house the following programs:  </a:t>
            </a:r>
            <a:br>
              <a:rPr lang="en-US" sz="7200" dirty="0"/>
            </a:br>
            <a:endParaRPr lang="en-US" sz="7200" dirty="0"/>
          </a:p>
          <a:p>
            <a:pPr lvl="1"/>
            <a:r>
              <a:rPr lang="en-US" sz="6800" dirty="0"/>
              <a:t>Building Construction Trades </a:t>
            </a:r>
            <a:r>
              <a:rPr lang="en-US" sz="6800" b="1" dirty="0"/>
              <a:t> (</a:t>
            </a:r>
            <a:r>
              <a:rPr lang="en-US" sz="6800" dirty="0"/>
              <a:t>BCT</a:t>
            </a:r>
            <a:r>
              <a:rPr lang="en-US" sz="6800" b="1" dirty="0"/>
              <a:t>) </a:t>
            </a:r>
            <a:endParaRPr lang="en-US" sz="6800" dirty="0"/>
          </a:p>
          <a:p>
            <a:pPr lvl="1"/>
            <a:r>
              <a:rPr lang="en-US" sz="6800" dirty="0"/>
              <a:t>Robotics </a:t>
            </a:r>
          </a:p>
          <a:p>
            <a:pPr lvl="1"/>
            <a:r>
              <a:rPr lang="en-US" sz="6800" dirty="0"/>
              <a:t>Electronics </a:t>
            </a:r>
          </a:p>
          <a:p>
            <a:pPr lvl="1"/>
            <a:r>
              <a:rPr lang="en-US" sz="6800" dirty="0"/>
              <a:t>CAD </a:t>
            </a:r>
          </a:p>
          <a:p>
            <a:pPr lvl="1"/>
            <a:r>
              <a:rPr lang="en-US" sz="6800" dirty="0"/>
              <a:t>Machining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155688-CB67-7B40-AC27-25BF75237776}"/>
              </a:ext>
            </a:extLst>
          </p:cNvPr>
          <p:cNvSpPr/>
          <p:nvPr/>
        </p:nvSpPr>
        <p:spPr>
          <a:xfrm rot="2700000">
            <a:off x="2226775" y="3104235"/>
            <a:ext cx="649532" cy="649532"/>
          </a:xfrm>
          <a:prstGeom prst="rect">
            <a:avLst/>
          </a:prstGeom>
          <a:solidFill>
            <a:srgbClr val="B4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214594-2CA8-6B40-810F-15CB638A7CA5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2551540" cy="6858000"/>
          </a:xfrm>
          <a:prstGeom prst="rect">
            <a:avLst/>
          </a:prstGeom>
          <a:solidFill>
            <a:srgbClr val="B41F2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Projects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C19EA8-DEBF-444E-AD22-0E8E859481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679" y="1189536"/>
            <a:ext cx="4963458" cy="383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777600-CD39-4245-9C6D-355927CB4C50}"/>
              </a:ext>
            </a:extLst>
          </p:cNvPr>
          <p:cNvSpPr txBox="1"/>
          <p:nvPr/>
        </p:nvSpPr>
        <p:spPr>
          <a:xfrm>
            <a:off x="8647611" y="4641669"/>
            <a:ext cx="329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05A3A"/>
                </a:solidFill>
              </a:rPr>
              <a:t>Completion Date: Spring 2020</a:t>
            </a:r>
          </a:p>
        </p:txBody>
      </p:sp>
    </p:spTree>
    <p:extLst>
      <p:ext uri="{BB962C8B-B14F-4D97-AF65-F5344CB8AC3E}">
        <p14:creationId xmlns:p14="http://schemas.microsoft.com/office/powerpoint/2010/main" val="48928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155688-CB67-7B40-AC27-25BF75237776}"/>
              </a:ext>
            </a:extLst>
          </p:cNvPr>
          <p:cNvSpPr/>
          <p:nvPr/>
        </p:nvSpPr>
        <p:spPr>
          <a:xfrm rot="2700000">
            <a:off x="2226775" y="3104235"/>
            <a:ext cx="649532" cy="649532"/>
          </a:xfrm>
          <a:prstGeom prst="rect">
            <a:avLst/>
          </a:prstGeom>
          <a:solidFill>
            <a:srgbClr val="B4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214594-2CA8-6B40-810F-15CB638A7CA5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2551540" cy="6858000"/>
          </a:xfrm>
          <a:prstGeom prst="rect">
            <a:avLst/>
          </a:prstGeom>
          <a:solidFill>
            <a:srgbClr val="B41F2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Projects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E12E733-AFB6-F04A-B12A-BC9B7803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019" y="1148784"/>
            <a:ext cx="5453038" cy="3473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DF5B24"/>
                </a:solidFill>
              </a:rPr>
              <a:t>TRC-B Project: Fall Design / Spring Student Vote</a:t>
            </a:r>
          </a:p>
          <a:p>
            <a:r>
              <a:rPr lang="en-US" b="1" dirty="0"/>
              <a:t>T</a:t>
            </a:r>
            <a:r>
              <a:rPr lang="en-US" dirty="0"/>
              <a:t>EC building on Centennial Campus</a:t>
            </a:r>
          </a:p>
          <a:p>
            <a:r>
              <a:rPr lang="en-US" b="1" dirty="0"/>
              <a:t>R</a:t>
            </a:r>
            <a:r>
              <a:rPr lang="en-US" dirty="0"/>
              <a:t>otunda remodel</a:t>
            </a:r>
          </a:p>
          <a:p>
            <a:r>
              <a:rPr lang="en-US" b="1" dirty="0"/>
              <a:t>C</a:t>
            </a:r>
            <a:r>
              <a:rPr lang="en-US" dirty="0"/>
              <a:t>ourtyard redesign</a:t>
            </a:r>
          </a:p>
          <a:p>
            <a:r>
              <a:rPr lang="en-US" b="1" dirty="0"/>
              <a:t>B</a:t>
            </a:r>
            <a:r>
              <a:rPr lang="en-US" dirty="0"/>
              <a:t>-Building renovation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5B3127-F162-D741-964D-350B12F344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2057" y="847877"/>
            <a:ext cx="3131334" cy="387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6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155688-CB67-7B40-AC27-25BF75237776}"/>
              </a:ext>
            </a:extLst>
          </p:cNvPr>
          <p:cNvSpPr/>
          <p:nvPr/>
        </p:nvSpPr>
        <p:spPr>
          <a:xfrm rot="2700000">
            <a:off x="2226775" y="3104235"/>
            <a:ext cx="649532" cy="649532"/>
          </a:xfrm>
          <a:prstGeom prst="rect">
            <a:avLst/>
          </a:prstGeom>
          <a:solidFill>
            <a:srgbClr val="B4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214594-2CA8-6B40-810F-15CB638A7CA5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2551540" cy="6858000"/>
          </a:xfrm>
          <a:prstGeom prst="rect">
            <a:avLst/>
          </a:prstGeom>
          <a:solidFill>
            <a:srgbClr val="B41F2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Projects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03C989-A00A-6240-952D-544B9E8E9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927" y="818597"/>
            <a:ext cx="8641614" cy="5945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B41F24"/>
                </a:solidFill>
              </a:rPr>
              <a:t>First Responder Emergency Education Complex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68CF9D-1CE6-6E4E-AB28-ABB1698DCB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927" y="1750365"/>
            <a:ext cx="8641614" cy="3078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31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91182-B83A-EE4A-93E1-B81F74669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0709" y="160744"/>
            <a:ext cx="3960131" cy="27398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2A4F5B"/>
                </a:solidFill>
              </a:rPr>
              <a:t>Aspen Space Allocation</a:t>
            </a:r>
          </a:p>
          <a:p>
            <a:r>
              <a:rPr lang="en-US" sz="2200" dirty="0"/>
              <a:t>Four new classrooms </a:t>
            </a:r>
          </a:p>
          <a:p>
            <a:r>
              <a:rPr lang="en-US" sz="2200" dirty="0"/>
              <a:t>Two computerized classrooms </a:t>
            </a:r>
          </a:p>
          <a:p>
            <a:r>
              <a:rPr lang="en-US" sz="2200" dirty="0"/>
              <a:t>Two general purpose classrooms</a:t>
            </a:r>
          </a:p>
          <a:p>
            <a:r>
              <a:rPr lang="en-US" sz="2200" dirty="0"/>
              <a:t>12 new offices in A316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155688-CB67-7B40-AC27-25BF75237776}"/>
              </a:ext>
            </a:extLst>
          </p:cNvPr>
          <p:cNvSpPr/>
          <p:nvPr/>
        </p:nvSpPr>
        <p:spPr>
          <a:xfrm rot="2700000">
            <a:off x="2226775" y="3104235"/>
            <a:ext cx="649532" cy="649532"/>
          </a:xfrm>
          <a:prstGeom prst="rect">
            <a:avLst/>
          </a:prstGeom>
          <a:solidFill>
            <a:srgbClr val="B4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214594-2CA8-6B40-810F-15CB638A7CA5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2551540" cy="6858000"/>
          </a:xfrm>
          <a:prstGeom prst="rect">
            <a:avLst/>
          </a:prstGeom>
          <a:solidFill>
            <a:srgbClr val="B41F2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Projects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C19EA8-DEBF-444E-AD22-0E8E859481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1" t="-5306"/>
          <a:stretch/>
        </p:blipFill>
        <p:spPr>
          <a:xfrm>
            <a:off x="3181102" y="347692"/>
            <a:ext cx="3843957" cy="4638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3D05E8-1625-8541-9A7F-C350F2B0A9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9262" y="3111224"/>
            <a:ext cx="4403027" cy="2970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00478C-7C8C-004C-AF49-FDEDFC72F5DC}"/>
              </a:ext>
            </a:extLst>
          </p:cNvPr>
          <p:cNvSpPr txBox="1"/>
          <p:nvPr/>
        </p:nvSpPr>
        <p:spPr>
          <a:xfrm>
            <a:off x="7916091" y="2600380"/>
            <a:ext cx="329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05A3A"/>
                </a:solidFill>
              </a:rPr>
              <a:t>Completion Date: Fall 2019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B6F002-20EF-A643-B37E-6B77014DCF86}"/>
              </a:ext>
            </a:extLst>
          </p:cNvPr>
          <p:cNvSpPr/>
          <p:nvPr/>
        </p:nvSpPr>
        <p:spPr>
          <a:xfrm>
            <a:off x="9739859" y="3994879"/>
            <a:ext cx="562131" cy="213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D453B9-5CE1-9743-92BA-19BA22C61B5B}"/>
              </a:ext>
            </a:extLst>
          </p:cNvPr>
          <p:cNvSpPr/>
          <p:nvPr/>
        </p:nvSpPr>
        <p:spPr>
          <a:xfrm>
            <a:off x="7595016" y="5340225"/>
            <a:ext cx="562131" cy="213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14FEB0-CEB2-E84F-94B9-7FC6DBF5BCCC}"/>
              </a:ext>
            </a:extLst>
          </p:cNvPr>
          <p:cNvSpPr/>
          <p:nvPr/>
        </p:nvSpPr>
        <p:spPr>
          <a:xfrm>
            <a:off x="10020924" y="5166589"/>
            <a:ext cx="562131" cy="213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508F8C-BAAD-3F46-B71F-9905C64CE257}"/>
              </a:ext>
            </a:extLst>
          </p:cNvPr>
          <p:cNvSpPr txBox="1"/>
          <p:nvPr/>
        </p:nvSpPr>
        <p:spPr>
          <a:xfrm>
            <a:off x="9889760" y="3927812"/>
            <a:ext cx="693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A364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D941F4-4E73-5942-AD7C-851BE0687B26}"/>
              </a:ext>
            </a:extLst>
          </p:cNvPr>
          <p:cNvSpPr txBox="1"/>
          <p:nvPr/>
        </p:nvSpPr>
        <p:spPr>
          <a:xfrm>
            <a:off x="7529433" y="5273394"/>
            <a:ext cx="693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A366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492BCD-839A-9043-8608-A28752611EE1}"/>
              </a:ext>
            </a:extLst>
          </p:cNvPr>
          <p:cNvSpPr txBox="1"/>
          <p:nvPr/>
        </p:nvSpPr>
        <p:spPr>
          <a:xfrm>
            <a:off x="10020924" y="5096641"/>
            <a:ext cx="693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A363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33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91182-B83A-EE4A-93E1-B81F74669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1563" y="783372"/>
            <a:ext cx="8724733" cy="42339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2A4F5B"/>
                </a:solidFill>
              </a:rPr>
              <a:t>Upcoming Projects</a:t>
            </a:r>
          </a:p>
          <a:p>
            <a:r>
              <a:rPr lang="en-US" sz="2400" dirty="0"/>
              <a:t>Roofing Project | CC | </a:t>
            </a:r>
            <a:r>
              <a:rPr lang="en-US" sz="2400" b="1" dirty="0">
                <a:solidFill>
                  <a:srgbClr val="E05A3A"/>
                </a:solidFill>
              </a:rPr>
              <a:t>Completion: Dec. 2020</a:t>
            </a:r>
          </a:p>
          <a:p>
            <a:r>
              <a:rPr lang="en-US" sz="2400" dirty="0"/>
              <a:t>Emergency Power | CC | </a:t>
            </a:r>
            <a:r>
              <a:rPr lang="en-US" sz="2400" b="1" dirty="0">
                <a:solidFill>
                  <a:srgbClr val="E05A3A"/>
                </a:solidFill>
              </a:rPr>
              <a:t>Completion: March 2020</a:t>
            </a:r>
          </a:p>
          <a:p>
            <a:r>
              <a:rPr lang="en-US" sz="2400" dirty="0"/>
              <a:t>Restroom Upgrades | CC | </a:t>
            </a:r>
            <a:r>
              <a:rPr lang="en-US" sz="2400" b="1" dirty="0">
                <a:solidFill>
                  <a:srgbClr val="E05A3A"/>
                </a:solidFill>
              </a:rPr>
              <a:t>Completion: October 2021</a:t>
            </a:r>
          </a:p>
          <a:p>
            <a:r>
              <a:rPr lang="en-US" sz="2400" dirty="0"/>
              <a:t>Fire Sprinkler | DTS | </a:t>
            </a:r>
            <a:r>
              <a:rPr lang="en-US" sz="2400" b="1" dirty="0">
                <a:solidFill>
                  <a:srgbClr val="E05A3A"/>
                </a:solidFill>
              </a:rPr>
              <a:t>Completion: March 2021</a:t>
            </a:r>
          </a:p>
          <a:p>
            <a:r>
              <a:rPr lang="en-US" sz="2400" dirty="0"/>
              <a:t>Bridges, Walkways and Exterior Stairwell improvements | CC </a:t>
            </a:r>
            <a:r>
              <a:rPr lang="en-US" sz="2400" b="1" dirty="0">
                <a:solidFill>
                  <a:srgbClr val="E05A3A"/>
                </a:solidFill>
              </a:rPr>
              <a:t>Completion: March 2020</a:t>
            </a:r>
            <a:endParaRPr lang="en-US" sz="2400" dirty="0"/>
          </a:p>
          <a:p>
            <a:r>
              <a:rPr lang="en-US" sz="2400" dirty="0"/>
              <a:t>Downtown Studio Campus Learning Commons | TBD</a:t>
            </a:r>
          </a:p>
          <a:p>
            <a:r>
              <a:rPr lang="en-US" sz="2400" dirty="0"/>
              <a:t>Rampart Range Learning Commons | TBD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155688-CB67-7B40-AC27-25BF75237776}"/>
              </a:ext>
            </a:extLst>
          </p:cNvPr>
          <p:cNvSpPr/>
          <p:nvPr/>
        </p:nvSpPr>
        <p:spPr>
          <a:xfrm rot="2700000">
            <a:off x="2226775" y="3104235"/>
            <a:ext cx="649532" cy="649532"/>
          </a:xfrm>
          <a:prstGeom prst="rect">
            <a:avLst/>
          </a:prstGeom>
          <a:solidFill>
            <a:srgbClr val="B4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214594-2CA8-6B40-810F-15CB638A7CA5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2551540" cy="6858000"/>
          </a:xfrm>
          <a:prstGeom prst="rect">
            <a:avLst/>
          </a:prstGeom>
          <a:solidFill>
            <a:srgbClr val="B41F2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Projects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AEC7C3-4D0E-DC45-A158-2B8E81E24B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352" y="783372"/>
            <a:ext cx="1608371" cy="161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36BFE2-ECC5-5541-9670-8D790B7B9290}"/>
              </a:ext>
            </a:extLst>
          </p:cNvPr>
          <p:cNvSpPr/>
          <p:nvPr/>
        </p:nvSpPr>
        <p:spPr>
          <a:xfrm rot="2700000">
            <a:off x="5771234" y="745753"/>
            <a:ext cx="649532" cy="649532"/>
          </a:xfrm>
          <a:prstGeom prst="rect">
            <a:avLst/>
          </a:prstGeom>
          <a:solidFill>
            <a:srgbClr val="838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152270-DA90-C94F-8C0C-42D44D207849}"/>
              </a:ext>
            </a:extLst>
          </p:cNvPr>
          <p:cNvSpPr/>
          <p:nvPr/>
        </p:nvSpPr>
        <p:spPr>
          <a:xfrm>
            <a:off x="0" y="2"/>
            <a:ext cx="12192000" cy="1070517"/>
          </a:xfrm>
          <a:prstGeom prst="rect">
            <a:avLst/>
          </a:prstGeom>
          <a:solidFill>
            <a:srgbClr val="838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College Reserves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F0399AB-EDCD-9C49-A9C0-5CBE78EE19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8976483"/>
              </p:ext>
            </p:extLst>
          </p:nvPr>
        </p:nvGraphicFramePr>
        <p:xfrm>
          <a:off x="365760" y="1365938"/>
          <a:ext cx="11686032" cy="4880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853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8D3C6-33EF-1F40-8D6E-B11E894E9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933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Improve diversity in hiring, especially among faculty and college leadership positions</a:t>
            </a:r>
          </a:p>
          <a:p>
            <a:r>
              <a:rPr lang="en-US" dirty="0"/>
              <a:t>Redesign of Developmental Education to also include the potential impact on First Year Experience Programs including AAA109 and Student Success Seminars</a:t>
            </a:r>
          </a:p>
          <a:p>
            <a:r>
              <a:rPr lang="en-US" dirty="0"/>
              <a:t>Standardize academic websites for all college programs</a:t>
            </a:r>
          </a:p>
          <a:p>
            <a:r>
              <a:rPr lang="en-US" dirty="0"/>
              <a:t>HIPs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813D16-7371-774E-A8BA-D45A06E5EE95}"/>
              </a:ext>
            </a:extLst>
          </p:cNvPr>
          <p:cNvSpPr/>
          <p:nvPr/>
        </p:nvSpPr>
        <p:spPr>
          <a:xfrm rot="2700000">
            <a:off x="5771234" y="745753"/>
            <a:ext cx="649532" cy="649532"/>
          </a:xfrm>
          <a:prstGeom prst="rect">
            <a:avLst/>
          </a:prstGeom>
          <a:solidFill>
            <a:srgbClr val="F6B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A68E57-120B-D14C-82B9-575BF020E709}"/>
              </a:ext>
            </a:extLst>
          </p:cNvPr>
          <p:cNvSpPr/>
          <p:nvPr/>
        </p:nvSpPr>
        <p:spPr>
          <a:xfrm>
            <a:off x="0" y="2"/>
            <a:ext cx="12192000" cy="1070517"/>
          </a:xfrm>
          <a:prstGeom prst="rect">
            <a:avLst/>
          </a:prstGeom>
          <a:solidFill>
            <a:srgbClr val="F6B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Focus Goals AY 2018/2019</a:t>
            </a:r>
          </a:p>
        </p:txBody>
      </p:sp>
    </p:spTree>
    <p:extLst>
      <p:ext uri="{BB962C8B-B14F-4D97-AF65-F5344CB8AC3E}">
        <p14:creationId xmlns:p14="http://schemas.microsoft.com/office/powerpoint/2010/main" val="191815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C24B4C-19C6-4D40-8932-1438EE81AB65}"/>
              </a:ext>
            </a:extLst>
          </p:cNvPr>
          <p:cNvSpPr/>
          <p:nvPr/>
        </p:nvSpPr>
        <p:spPr>
          <a:xfrm rot="2700000">
            <a:off x="1158174" y="1081972"/>
            <a:ext cx="4694054" cy="4694054"/>
          </a:xfrm>
          <a:prstGeom prst="rect">
            <a:avLst/>
          </a:prstGeom>
          <a:solidFill>
            <a:srgbClr val="838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3F2968-F432-FD48-B6D4-30DB33C33D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715" y="1800612"/>
            <a:ext cx="3263136" cy="3256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C5FC3A-BCF7-A348-872B-DECB2B6706E9}"/>
              </a:ext>
            </a:extLst>
          </p:cNvPr>
          <p:cNvSpPr txBox="1"/>
          <p:nvPr/>
        </p:nvSpPr>
        <p:spPr>
          <a:xfrm>
            <a:off x="6824399" y="2274837"/>
            <a:ext cx="4884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29405A"/>
                </a:solidFill>
                <a:latin typeface="Rockwell" panose="02060603020205020403" pitchFamily="18" charset="77"/>
              </a:rPr>
              <a:t>STATUS</a:t>
            </a:r>
          </a:p>
          <a:p>
            <a:pPr algn="ctr"/>
            <a:r>
              <a:rPr lang="en-US" sz="7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147591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8D3C6-33EF-1F40-8D6E-B11E894E9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3" y="1783291"/>
            <a:ext cx="712893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Develop a national best-practice Military PLA website and service</a:t>
            </a:r>
          </a:p>
          <a:p>
            <a:r>
              <a:rPr lang="en-US" dirty="0"/>
              <a:t>First-year Experience and Meta-Majors – Improved academic wayfinding for students, advising, and AAA101 implementation along with continued progress on Co-requisite Math and English</a:t>
            </a:r>
          </a:p>
          <a:p>
            <a:r>
              <a:rPr lang="en-US" dirty="0"/>
              <a:t>Experiential Learning through work: Apprenticeships, Internships, Employment Assistance </a:t>
            </a:r>
          </a:p>
          <a:p>
            <a:r>
              <a:rPr lang="en-US" dirty="0"/>
              <a:t>Closing the achievement gap for male students of color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1FE905-8ED1-9944-81E8-FEFE386D7733}"/>
              </a:ext>
            </a:extLst>
          </p:cNvPr>
          <p:cNvSpPr/>
          <p:nvPr/>
        </p:nvSpPr>
        <p:spPr>
          <a:xfrm rot="2700000">
            <a:off x="5771234" y="745753"/>
            <a:ext cx="649532" cy="649532"/>
          </a:xfrm>
          <a:prstGeom prst="rect">
            <a:avLst/>
          </a:prstGeom>
          <a:solidFill>
            <a:srgbClr val="F6B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2E623D-6F19-E54B-9A68-8B28C05E994B}"/>
              </a:ext>
            </a:extLst>
          </p:cNvPr>
          <p:cNvSpPr/>
          <p:nvPr/>
        </p:nvSpPr>
        <p:spPr>
          <a:xfrm>
            <a:off x="0" y="2"/>
            <a:ext cx="12192000" cy="1070517"/>
          </a:xfrm>
          <a:prstGeom prst="rect">
            <a:avLst/>
          </a:prstGeom>
          <a:solidFill>
            <a:srgbClr val="F6B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Focus Goals AY 2019/2020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51D66B-F278-0647-B6B4-F741FBDC35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22" y="1667933"/>
            <a:ext cx="4080933" cy="408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7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A7494-80A9-484A-BEED-716945C00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56614"/>
            <a:ext cx="668403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the spirit of fairness:</a:t>
            </a:r>
          </a:p>
          <a:p>
            <a:r>
              <a:rPr lang="en-US" dirty="0"/>
              <a:t>The fee that APT, faculty and classified staff pay for parking is going up starting this month, from $1.25/month to $3.65/month. </a:t>
            </a:r>
          </a:p>
          <a:p>
            <a:r>
              <a:rPr lang="en-US" dirty="0"/>
              <a:t>The raise in fees, the first in recent memory, makes employee fees the same as student fees. </a:t>
            </a:r>
          </a:p>
          <a:p>
            <a:r>
              <a:rPr lang="en-US" dirty="0"/>
              <a:t>The fee does not affect adjuncts, hourly or temporary employees.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337D80-70EA-8C44-BE43-26221263F097}"/>
              </a:ext>
            </a:extLst>
          </p:cNvPr>
          <p:cNvSpPr/>
          <p:nvPr/>
        </p:nvSpPr>
        <p:spPr>
          <a:xfrm rot="2700000">
            <a:off x="5771234" y="745753"/>
            <a:ext cx="649532" cy="649532"/>
          </a:xfrm>
          <a:prstGeom prst="rect">
            <a:avLst/>
          </a:prstGeom>
          <a:solidFill>
            <a:srgbClr val="DC8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64B26A-7256-8A48-B912-793CC3E5E752}"/>
              </a:ext>
            </a:extLst>
          </p:cNvPr>
          <p:cNvSpPr/>
          <p:nvPr/>
        </p:nvSpPr>
        <p:spPr>
          <a:xfrm>
            <a:off x="0" y="2"/>
            <a:ext cx="12192000" cy="1070517"/>
          </a:xfrm>
          <a:prstGeom prst="rect">
            <a:avLst/>
          </a:prstGeom>
          <a:solidFill>
            <a:srgbClr val="DC8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Parking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FF6D4C-4FEE-964D-9D17-C9DBB9BF27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663" y="1529807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A41A09-5455-9445-AC16-C662B7596C82}"/>
              </a:ext>
            </a:extLst>
          </p:cNvPr>
          <p:cNvSpPr/>
          <p:nvPr/>
        </p:nvSpPr>
        <p:spPr>
          <a:xfrm rot="2700000">
            <a:off x="2226775" y="3104235"/>
            <a:ext cx="649532" cy="649532"/>
          </a:xfrm>
          <a:prstGeom prst="rect">
            <a:avLst/>
          </a:prstGeom>
          <a:solidFill>
            <a:srgbClr val="9CC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5DE381E-0406-874F-B1C8-5A7B918019BA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2551540" cy="6858000"/>
          </a:xfrm>
          <a:prstGeom prst="rect">
            <a:avLst/>
          </a:prstGeom>
          <a:solidFill>
            <a:srgbClr val="9CC3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 the New Arnie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26683B-9A29-6F44-9D28-80C8287C49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854" y="240506"/>
            <a:ext cx="6006434" cy="60064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093908-4BD7-464A-9D85-4FFA44A71529}"/>
              </a:ext>
            </a:extLst>
          </p:cNvPr>
          <p:cNvSpPr txBox="1"/>
          <p:nvPr/>
        </p:nvSpPr>
        <p:spPr>
          <a:xfrm>
            <a:off x="7852953" y="1659285"/>
            <a:ext cx="41069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1B6670"/>
                </a:solidFill>
              </a:rPr>
              <a:t>Developed in collaboration with Marketing and Student Government</a:t>
            </a:r>
          </a:p>
          <a:p>
            <a:pPr algn="ctr"/>
            <a:endParaRPr lang="en-US" sz="3200" i="1" dirty="0">
              <a:solidFill>
                <a:srgbClr val="1B6670"/>
              </a:solidFill>
            </a:endParaRPr>
          </a:p>
          <a:p>
            <a:pPr algn="ctr"/>
            <a:r>
              <a:rPr lang="en-US" sz="3200" i="1" dirty="0">
                <a:solidFill>
                  <a:srgbClr val="1B6670"/>
                </a:solidFill>
              </a:rPr>
              <a:t>Created by PPCC MGD alum, Laura Tiller</a:t>
            </a:r>
          </a:p>
        </p:txBody>
      </p:sp>
    </p:spTree>
    <p:extLst>
      <p:ext uri="{BB962C8B-B14F-4D97-AF65-F5344CB8AC3E}">
        <p14:creationId xmlns:p14="http://schemas.microsoft.com/office/powerpoint/2010/main" val="57961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A2501E-034A-5441-9959-929EF827934F}"/>
              </a:ext>
            </a:extLst>
          </p:cNvPr>
          <p:cNvSpPr txBox="1"/>
          <p:nvPr/>
        </p:nvSpPr>
        <p:spPr>
          <a:xfrm>
            <a:off x="3066572" y="1687687"/>
            <a:ext cx="86952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Recent Projects: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Venetucci</a:t>
            </a:r>
            <a:r>
              <a:rPr lang="en-US" sz="2800" dirty="0"/>
              <a:t> Farms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Altia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Innovations in 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Pending Projects: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Composting as social enterprise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School-based behavioral health programs to address teenage suicide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Computer science and tech support for space and cyber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F1587F-245B-7B4A-8350-0F016C9CA883}"/>
              </a:ext>
            </a:extLst>
          </p:cNvPr>
          <p:cNvSpPr/>
          <p:nvPr/>
        </p:nvSpPr>
        <p:spPr>
          <a:xfrm rot="2700000">
            <a:off x="2226775" y="3104235"/>
            <a:ext cx="649532" cy="649532"/>
          </a:xfrm>
          <a:prstGeom prst="rect">
            <a:avLst/>
          </a:prstGeom>
          <a:solidFill>
            <a:srgbClr val="DF5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A342FE-AE7B-B740-A0F0-E3997891CCFA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2551540" cy="6858000"/>
          </a:xfrm>
          <a:prstGeom prst="rect">
            <a:avLst/>
          </a:prstGeom>
          <a:solidFill>
            <a:srgbClr val="DF5B2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 Updates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F8765D-A7E4-514B-BA84-46717A971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842" y="455012"/>
            <a:ext cx="5256996" cy="246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1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C24B4C-19C6-4D40-8932-1438EE81AB65}"/>
              </a:ext>
            </a:extLst>
          </p:cNvPr>
          <p:cNvSpPr/>
          <p:nvPr/>
        </p:nvSpPr>
        <p:spPr>
          <a:xfrm rot="2700000">
            <a:off x="1158174" y="1081972"/>
            <a:ext cx="4694054" cy="4694054"/>
          </a:xfrm>
          <a:prstGeom prst="rect">
            <a:avLst/>
          </a:prstGeom>
          <a:solidFill>
            <a:srgbClr val="F6B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3F2968-F432-FD48-B6D4-30DB33C33D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643" y="2014630"/>
            <a:ext cx="2962051" cy="29620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C5FC3A-BCF7-A348-872B-DECB2B6706E9}"/>
              </a:ext>
            </a:extLst>
          </p:cNvPr>
          <p:cNvSpPr txBox="1"/>
          <p:nvPr/>
        </p:nvSpPr>
        <p:spPr>
          <a:xfrm>
            <a:off x="6824399" y="1825733"/>
            <a:ext cx="488423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dirty="0">
                <a:solidFill>
                  <a:srgbClr val="838D4F"/>
                </a:solidFill>
                <a:latin typeface="Rockwell" panose="02060603020205020403" pitchFamily="18" charset="77"/>
              </a:rPr>
              <a:t>AN AMBITIOUS</a:t>
            </a:r>
          </a:p>
          <a:p>
            <a:pPr algn="ctr"/>
            <a:r>
              <a:rPr lang="en-US" sz="6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272185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13A70-F989-414F-83B5-FA9A1E238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440" y="303062"/>
            <a:ext cx="8737122" cy="31259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A4F5B"/>
                </a:solidFill>
              </a:rPr>
              <a:t>Dakota Promise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This historic, unique scholarship &amp; support program:</a:t>
            </a:r>
          </a:p>
          <a:p>
            <a:r>
              <a:rPr lang="en-US" dirty="0"/>
              <a:t>Free tuition to every graduate in Colorado Springs Harrison School District 2 (after Pell).</a:t>
            </a:r>
          </a:p>
          <a:p>
            <a:r>
              <a:rPr lang="en-US" dirty="0"/>
              <a:t>Assigned academic coaches to each cohort. </a:t>
            </a:r>
          </a:p>
          <a:p>
            <a:r>
              <a:rPr lang="en-US" dirty="0"/>
              <a:t>This has been made possible by a grant from the Dakota Foundation.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B35945-9606-7C49-8354-3D0FAFE6F516}"/>
              </a:ext>
            </a:extLst>
          </p:cNvPr>
          <p:cNvSpPr/>
          <p:nvPr/>
        </p:nvSpPr>
        <p:spPr>
          <a:xfrm rot="2700000">
            <a:off x="2226775" y="3104235"/>
            <a:ext cx="649532" cy="649532"/>
          </a:xfrm>
          <a:prstGeom prst="rect">
            <a:avLst/>
          </a:prstGeom>
          <a:solidFill>
            <a:srgbClr val="728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2B4687-B322-824F-A0D2-1FDF7A6E5FE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2551540" cy="6858000"/>
          </a:xfrm>
          <a:prstGeom prst="rect">
            <a:avLst/>
          </a:prstGeom>
          <a:solidFill>
            <a:srgbClr val="72837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Ambitious Future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0704D-3A21-4445-9F38-60074F7A86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968" y="3558397"/>
            <a:ext cx="8392066" cy="2659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002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13A70-F989-414F-83B5-FA9A1E238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239" y="438528"/>
            <a:ext cx="8653894" cy="57167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6D8970"/>
                </a:solidFill>
              </a:rPr>
              <a:t>Dakota Promise Eligibility</a:t>
            </a:r>
          </a:p>
          <a:p>
            <a:pPr marL="0" indent="0">
              <a:buNone/>
            </a:pPr>
            <a:r>
              <a:rPr lang="en-US" dirty="0"/>
              <a:t>Participants must:</a:t>
            </a:r>
          </a:p>
          <a:p>
            <a:r>
              <a:rPr lang="en-US" dirty="0"/>
              <a:t>Graduate from a District 2 high school (Harrison, Sierra, Atlas, or James Irwin)</a:t>
            </a:r>
          </a:p>
          <a:p>
            <a:r>
              <a:rPr lang="en-US" dirty="0"/>
              <a:t>Have a 2.5 or better GPA (junior and senior years)</a:t>
            </a:r>
          </a:p>
          <a:p>
            <a:r>
              <a:rPr lang="en-US" dirty="0"/>
              <a:t>Enroll at PPCC within 12 months of high school graduation</a:t>
            </a:r>
          </a:p>
          <a:p>
            <a:r>
              <a:rPr lang="en-US" dirty="0"/>
              <a:t>Complete Federal Student Aid (FAFSA) application, required for Pell Grant funding</a:t>
            </a:r>
          </a:p>
          <a:p>
            <a:r>
              <a:rPr lang="en-US" dirty="0"/>
              <a:t>For continued eligibility, participants must enroll in, and complete (2.0 or better GPA), 24 credit hours per year.  (Participants may include summer semesters to make their 24 credit hour goals.)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B35945-9606-7C49-8354-3D0FAFE6F516}"/>
              </a:ext>
            </a:extLst>
          </p:cNvPr>
          <p:cNvSpPr/>
          <p:nvPr/>
        </p:nvSpPr>
        <p:spPr>
          <a:xfrm rot="2700000">
            <a:off x="2226775" y="3104235"/>
            <a:ext cx="649532" cy="649532"/>
          </a:xfrm>
          <a:prstGeom prst="rect">
            <a:avLst/>
          </a:prstGeom>
          <a:solidFill>
            <a:srgbClr val="728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2B4687-B322-824F-A0D2-1FDF7A6E5FE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2551540" cy="6858000"/>
          </a:xfrm>
          <a:prstGeom prst="rect">
            <a:avLst/>
          </a:prstGeom>
          <a:solidFill>
            <a:srgbClr val="72837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Ambitious Future</a:t>
            </a:r>
          </a:p>
        </p:txBody>
      </p:sp>
    </p:spTree>
    <p:extLst>
      <p:ext uri="{BB962C8B-B14F-4D97-AF65-F5344CB8AC3E}">
        <p14:creationId xmlns:p14="http://schemas.microsoft.com/office/powerpoint/2010/main" val="310995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AF608-E85D-6947-A858-E92308603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7863" y="1428661"/>
            <a:ext cx="215516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DF5B24"/>
                </a:solidFill>
              </a:rPr>
              <a:t>Summer 2019</a:t>
            </a:r>
            <a:endParaRPr lang="en-US" sz="2000" dirty="0">
              <a:solidFill>
                <a:srgbClr val="DF5B24"/>
              </a:solidFill>
            </a:endParaRPr>
          </a:p>
          <a:p>
            <a:r>
              <a:rPr lang="en-US" sz="1800" dirty="0"/>
              <a:t>Apprenticeship Medical Assistant</a:t>
            </a:r>
          </a:p>
          <a:p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F5D641-70A9-1D4E-8A79-67109F64B7EB}"/>
              </a:ext>
            </a:extLst>
          </p:cNvPr>
          <p:cNvSpPr/>
          <p:nvPr/>
        </p:nvSpPr>
        <p:spPr>
          <a:xfrm rot="2700000">
            <a:off x="2226775" y="3104235"/>
            <a:ext cx="649532" cy="649532"/>
          </a:xfrm>
          <a:prstGeom prst="rect">
            <a:avLst/>
          </a:prstGeom>
          <a:solidFill>
            <a:srgbClr val="728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B30091-664E-6749-B8EB-39389CEB8A67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2551540" cy="6858000"/>
          </a:xfrm>
          <a:prstGeom prst="rect">
            <a:avLst/>
          </a:prstGeom>
          <a:solidFill>
            <a:srgbClr val="72837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Ambitious Future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0E86FF-B725-1D48-9520-1CC0B3843950}"/>
              </a:ext>
            </a:extLst>
          </p:cNvPr>
          <p:cNvSpPr txBox="1">
            <a:spLocks/>
          </p:cNvSpPr>
          <p:nvPr/>
        </p:nvSpPr>
        <p:spPr>
          <a:xfrm>
            <a:off x="9128186" y="1808373"/>
            <a:ext cx="26468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D18C9B9-7C48-584B-84DB-15EAABDB51FC}"/>
              </a:ext>
            </a:extLst>
          </p:cNvPr>
          <p:cNvSpPr txBox="1">
            <a:spLocks/>
          </p:cNvSpPr>
          <p:nvPr/>
        </p:nvSpPr>
        <p:spPr>
          <a:xfrm>
            <a:off x="5496676" y="1808372"/>
            <a:ext cx="21551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BDCF0A9-BA18-A040-A63B-68196DA7CEC6}"/>
              </a:ext>
            </a:extLst>
          </p:cNvPr>
          <p:cNvSpPr txBox="1">
            <a:spLocks/>
          </p:cNvSpPr>
          <p:nvPr/>
        </p:nvSpPr>
        <p:spPr>
          <a:xfrm>
            <a:off x="8780465" y="1443187"/>
            <a:ext cx="21551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A18B231-4A48-9B4F-B7CE-E1ABB33ABFB8}"/>
              </a:ext>
            </a:extLst>
          </p:cNvPr>
          <p:cNvSpPr txBox="1">
            <a:spLocks/>
          </p:cNvSpPr>
          <p:nvPr/>
        </p:nvSpPr>
        <p:spPr>
          <a:xfrm>
            <a:off x="5308966" y="1816998"/>
            <a:ext cx="21551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4E3876-0145-7848-A889-D7EED611489E}"/>
              </a:ext>
            </a:extLst>
          </p:cNvPr>
          <p:cNvSpPr txBox="1">
            <a:spLocks/>
          </p:cNvSpPr>
          <p:nvPr/>
        </p:nvSpPr>
        <p:spPr>
          <a:xfrm>
            <a:off x="5295049" y="1437287"/>
            <a:ext cx="215516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rgbClr val="2A4F5B"/>
                </a:solidFill>
              </a:rPr>
              <a:t>Fall 2019</a:t>
            </a:r>
            <a:endParaRPr lang="en-US" sz="2000" dirty="0">
              <a:solidFill>
                <a:srgbClr val="2A4F5B"/>
              </a:solidFill>
            </a:endParaRPr>
          </a:p>
          <a:p>
            <a:r>
              <a:rPr lang="en-US" sz="1800" dirty="0"/>
              <a:t>AAS Construction converting to CBE</a:t>
            </a:r>
          </a:p>
          <a:p>
            <a:r>
              <a:rPr lang="en-US" sz="1800" dirty="0"/>
              <a:t>BSN</a:t>
            </a:r>
          </a:p>
          <a:p>
            <a:r>
              <a:rPr lang="en-US" sz="1800" dirty="0"/>
              <a:t>AAS Surgical Tech </a:t>
            </a:r>
          </a:p>
          <a:p>
            <a:r>
              <a:rPr lang="en-US" sz="1800" dirty="0"/>
              <a:t>World Language (new title/same languages)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FA9FC67-86E7-E147-A0BC-FCCCC84F8438}"/>
              </a:ext>
            </a:extLst>
          </p:cNvPr>
          <p:cNvSpPr txBox="1">
            <a:spLocks/>
          </p:cNvSpPr>
          <p:nvPr/>
        </p:nvSpPr>
        <p:spPr>
          <a:xfrm>
            <a:off x="7557985" y="1428661"/>
            <a:ext cx="21551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rgbClr val="728379"/>
                </a:solidFill>
              </a:rPr>
              <a:t>Spring 2020</a:t>
            </a:r>
            <a:endParaRPr lang="en-US" sz="2000" dirty="0">
              <a:solidFill>
                <a:srgbClr val="728379"/>
              </a:solidFill>
            </a:endParaRPr>
          </a:p>
          <a:p>
            <a:r>
              <a:rPr lang="en-US" sz="1800" dirty="0"/>
              <a:t>AGS Emergency Management and Planning 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6076B76-DA43-A34B-904B-31CB24D27087}"/>
              </a:ext>
            </a:extLst>
          </p:cNvPr>
          <p:cNvSpPr txBox="1">
            <a:spLocks/>
          </p:cNvSpPr>
          <p:nvPr/>
        </p:nvSpPr>
        <p:spPr>
          <a:xfrm>
            <a:off x="9858047" y="1428660"/>
            <a:ext cx="2155165" cy="4731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rgbClr val="29405A"/>
                </a:solidFill>
              </a:rPr>
              <a:t>Fall 2020</a:t>
            </a:r>
            <a:endParaRPr lang="en-US" sz="2000" dirty="0">
              <a:solidFill>
                <a:srgbClr val="29405A"/>
              </a:solidFill>
            </a:endParaRPr>
          </a:p>
          <a:p>
            <a:r>
              <a:rPr lang="en-US" sz="1800" dirty="0"/>
              <a:t>AGS Hospitality</a:t>
            </a:r>
          </a:p>
          <a:p>
            <a:r>
              <a:rPr lang="en-US" sz="1800" dirty="0"/>
              <a:t>AGS Secure Coding</a:t>
            </a:r>
          </a:p>
          <a:p>
            <a:r>
              <a:rPr lang="en-US" sz="1800" dirty="0"/>
              <a:t>Facilities Maintenance</a:t>
            </a:r>
          </a:p>
          <a:p>
            <a:r>
              <a:rPr lang="en-US" sz="1800" dirty="0"/>
              <a:t>BAS Paramedicine (TBD)</a:t>
            </a:r>
          </a:p>
          <a:p>
            <a:pPr marL="0" indent="0">
              <a:buNone/>
            </a:pPr>
            <a:r>
              <a:rPr lang="en-US" sz="1800" b="1" dirty="0"/>
              <a:t>Beyond</a:t>
            </a:r>
            <a:endParaRPr lang="en-US" sz="1800" dirty="0"/>
          </a:p>
          <a:p>
            <a:r>
              <a:rPr lang="en-US" sz="1800" dirty="0"/>
              <a:t>Occupational Therapy Assistant</a:t>
            </a:r>
          </a:p>
          <a:p>
            <a:r>
              <a:rPr lang="en-US" sz="1800" dirty="0"/>
              <a:t>Physical Therapy Assistant</a:t>
            </a:r>
          </a:p>
          <a:p>
            <a:r>
              <a:rPr lang="en-US" sz="1800" dirty="0"/>
              <a:t>Vet Tech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B22C0E-C46F-E144-BCDE-BBED63A4E381}"/>
              </a:ext>
            </a:extLst>
          </p:cNvPr>
          <p:cNvSpPr txBox="1"/>
          <p:nvPr/>
        </p:nvSpPr>
        <p:spPr>
          <a:xfrm>
            <a:off x="3122762" y="540255"/>
            <a:ext cx="8652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DF5B24"/>
                </a:solidFill>
              </a:rPr>
              <a:t>New Programs</a:t>
            </a:r>
          </a:p>
        </p:txBody>
      </p:sp>
    </p:spTree>
    <p:extLst>
      <p:ext uri="{BB962C8B-B14F-4D97-AF65-F5344CB8AC3E}">
        <p14:creationId xmlns:p14="http://schemas.microsoft.com/office/powerpoint/2010/main" val="355367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AF608-E85D-6947-A858-E92308603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9025" y="1589836"/>
            <a:ext cx="4237653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A new commitment and consolidation of several support services:</a:t>
            </a:r>
          </a:p>
          <a:p>
            <a:r>
              <a:rPr lang="en-US" dirty="0"/>
              <a:t>The Community Table </a:t>
            </a:r>
            <a:r>
              <a:rPr lang="en-US" b="1" dirty="0">
                <a:solidFill>
                  <a:srgbClr val="E05A3A"/>
                </a:solidFill>
              </a:rPr>
              <a:t>(47,000 pounds given)</a:t>
            </a:r>
          </a:p>
          <a:p>
            <a:r>
              <a:rPr lang="en-US" dirty="0"/>
              <a:t>SNAP Market</a:t>
            </a:r>
          </a:p>
          <a:p>
            <a:r>
              <a:rPr lang="en-US" dirty="0"/>
              <a:t>HIPs</a:t>
            </a:r>
          </a:p>
          <a:p>
            <a:r>
              <a:rPr lang="en-US" dirty="0"/>
              <a:t>The Retention and Career Center (restructured with Purple Briefcase)</a:t>
            </a:r>
          </a:p>
          <a:p>
            <a:r>
              <a:rPr lang="en-US" dirty="0"/>
              <a:t>COSI Coaches </a:t>
            </a:r>
          </a:p>
          <a:p>
            <a:r>
              <a:rPr lang="en-US" dirty="0"/>
              <a:t>Center for Diversity, Equity and Inclusion</a:t>
            </a:r>
          </a:p>
          <a:p>
            <a:pPr marL="0" indent="0">
              <a:buNone/>
            </a:pPr>
            <a:r>
              <a:rPr lang="en-US" b="1" i="1" dirty="0"/>
              <a:t>How you can help: </a:t>
            </a:r>
          </a:p>
          <a:p>
            <a:pPr marL="0" indent="0">
              <a:buNone/>
            </a:pPr>
            <a:r>
              <a:rPr lang="en-US" dirty="0"/>
              <a:t>Payroll deductions—$20 buys more than 100 pounds of food.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F5D641-70A9-1D4E-8A79-67109F64B7EB}"/>
              </a:ext>
            </a:extLst>
          </p:cNvPr>
          <p:cNvSpPr/>
          <p:nvPr/>
        </p:nvSpPr>
        <p:spPr>
          <a:xfrm rot="2700000">
            <a:off x="2226775" y="3104235"/>
            <a:ext cx="649532" cy="649532"/>
          </a:xfrm>
          <a:prstGeom prst="rect">
            <a:avLst/>
          </a:prstGeom>
          <a:solidFill>
            <a:srgbClr val="728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B30091-664E-6749-B8EB-39389CEB8A67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2551540" cy="6858000"/>
          </a:xfrm>
          <a:prstGeom prst="rect">
            <a:avLst/>
          </a:prstGeom>
          <a:solidFill>
            <a:srgbClr val="72837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Ambitious Future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0E86FF-B725-1D48-9520-1CC0B3843950}"/>
              </a:ext>
            </a:extLst>
          </p:cNvPr>
          <p:cNvSpPr txBox="1">
            <a:spLocks/>
          </p:cNvSpPr>
          <p:nvPr/>
        </p:nvSpPr>
        <p:spPr>
          <a:xfrm>
            <a:off x="9128186" y="1808373"/>
            <a:ext cx="26468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D18C9B9-7C48-584B-84DB-15EAABDB51FC}"/>
              </a:ext>
            </a:extLst>
          </p:cNvPr>
          <p:cNvSpPr txBox="1">
            <a:spLocks/>
          </p:cNvSpPr>
          <p:nvPr/>
        </p:nvSpPr>
        <p:spPr>
          <a:xfrm>
            <a:off x="5496676" y="1808372"/>
            <a:ext cx="21551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BDCF0A9-BA18-A040-A63B-68196DA7CEC6}"/>
              </a:ext>
            </a:extLst>
          </p:cNvPr>
          <p:cNvSpPr txBox="1">
            <a:spLocks/>
          </p:cNvSpPr>
          <p:nvPr/>
        </p:nvSpPr>
        <p:spPr>
          <a:xfrm>
            <a:off x="8780465" y="1443187"/>
            <a:ext cx="21551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A18B231-4A48-9B4F-B7CE-E1ABB33ABFB8}"/>
              </a:ext>
            </a:extLst>
          </p:cNvPr>
          <p:cNvSpPr txBox="1">
            <a:spLocks/>
          </p:cNvSpPr>
          <p:nvPr/>
        </p:nvSpPr>
        <p:spPr>
          <a:xfrm>
            <a:off x="5308966" y="1816998"/>
            <a:ext cx="21551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B22C0E-C46F-E144-BCDE-BBED63A4E381}"/>
              </a:ext>
            </a:extLst>
          </p:cNvPr>
          <p:cNvSpPr txBox="1"/>
          <p:nvPr/>
        </p:nvSpPr>
        <p:spPr>
          <a:xfrm>
            <a:off x="3122762" y="540255"/>
            <a:ext cx="8652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DF5B24"/>
                </a:solidFill>
              </a:rPr>
              <a:t>Student Success Center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38CF2-437C-984C-A04B-C661F2FE48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135" y="1589836"/>
            <a:ext cx="4240922" cy="3179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28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AF608-E85D-6947-A858-E92308603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21233" y="1459818"/>
            <a:ext cx="480119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community partner that provides peer couching to those with substance addiction and abuse.</a:t>
            </a:r>
          </a:p>
          <a:p>
            <a:pPr marL="0" indent="0">
              <a:buNone/>
            </a:pPr>
            <a:r>
              <a:rPr lang="en-US" dirty="0"/>
              <a:t>They provide:</a:t>
            </a:r>
          </a:p>
          <a:p>
            <a:r>
              <a:rPr lang="en-US" dirty="0"/>
              <a:t>Emotional support</a:t>
            </a:r>
          </a:p>
          <a:p>
            <a:r>
              <a:rPr lang="en-US" dirty="0"/>
              <a:t>Practical skill development to manage addiction</a:t>
            </a:r>
          </a:p>
          <a:p>
            <a:r>
              <a:rPr lang="en-US" dirty="0"/>
              <a:t>Ways to address barriers</a:t>
            </a:r>
          </a:p>
          <a:p>
            <a:r>
              <a:rPr lang="en-US" dirty="0"/>
              <a:t>Extra support after setbacks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0E86FF-B725-1D48-9520-1CC0B3843950}"/>
              </a:ext>
            </a:extLst>
          </p:cNvPr>
          <p:cNvSpPr txBox="1">
            <a:spLocks/>
          </p:cNvSpPr>
          <p:nvPr/>
        </p:nvSpPr>
        <p:spPr>
          <a:xfrm>
            <a:off x="9128186" y="1808373"/>
            <a:ext cx="26468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D18C9B9-7C48-584B-84DB-15EAABDB51FC}"/>
              </a:ext>
            </a:extLst>
          </p:cNvPr>
          <p:cNvSpPr txBox="1">
            <a:spLocks/>
          </p:cNvSpPr>
          <p:nvPr/>
        </p:nvSpPr>
        <p:spPr>
          <a:xfrm>
            <a:off x="5496676" y="1808372"/>
            <a:ext cx="21551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BDCF0A9-BA18-A040-A63B-68196DA7CEC6}"/>
              </a:ext>
            </a:extLst>
          </p:cNvPr>
          <p:cNvSpPr txBox="1">
            <a:spLocks/>
          </p:cNvSpPr>
          <p:nvPr/>
        </p:nvSpPr>
        <p:spPr>
          <a:xfrm>
            <a:off x="8780465" y="1443187"/>
            <a:ext cx="21551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A18B231-4A48-9B4F-B7CE-E1ABB33ABFB8}"/>
              </a:ext>
            </a:extLst>
          </p:cNvPr>
          <p:cNvSpPr txBox="1">
            <a:spLocks/>
          </p:cNvSpPr>
          <p:nvPr/>
        </p:nvSpPr>
        <p:spPr>
          <a:xfrm>
            <a:off x="5308966" y="1816998"/>
            <a:ext cx="21551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B22C0E-C46F-E144-BCDE-BBED63A4E381}"/>
              </a:ext>
            </a:extLst>
          </p:cNvPr>
          <p:cNvSpPr txBox="1"/>
          <p:nvPr/>
        </p:nvSpPr>
        <p:spPr>
          <a:xfrm>
            <a:off x="3010830" y="423027"/>
            <a:ext cx="865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DF5B24"/>
                </a:solidFill>
              </a:rPr>
              <a:t>Face It Together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F0A9D0-CE41-CC47-9B31-2A92B11F2B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6489" y="1946154"/>
            <a:ext cx="3967918" cy="23907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F5D641-70A9-1D4E-8A79-67109F64B7EB}"/>
              </a:ext>
            </a:extLst>
          </p:cNvPr>
          <p:cNvSpPr/>
          <p:nvPr/>
        </p:nvSpPr>
        <p:spPr>
          <a:xfrm rot="2700000">
            <a:off x="2226775" y="3104235"/>
            <a:ext cx="649532" cy="649532"/>
          </a:xfrm>
          <a:prstGeom prst="rect">
            <a:avLst/>
          </a:prstGeom>
          <a:solidFill>
            <a:srgbClr val="728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B30091-664E-6749-B8EB-39389CEB8A67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2551540" cy="6858000"/>
          </a:xfrm>
          <a:prstGeom prst="rect">
            <a:avLst/>
          </a:prstGeom>
          <a:solidFill>
            <a:srgbClr val="72837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Ambitious Future</a:t>
            </a:r>
          </a:p>
        </p:txBody>
      </p:sp>
    </p:spTree>
    <p:extLst>
      <p:ext uri="{BB962C8B-B14F-4D97-AF65-F5344CB8AC3E}">
        <p14:creationId xmlns:p14="http://schemas.microsoft.com/office/powerpoint/2010/main" val="279395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989D35-EAF2-1344-B2B6-0E6B908C883B}"/>
              </a:ext>
            </a:extLst>
          </p:cNvPr>
          <p:cNvSpPr/>
          <p:nvPr/>
        </p:nvSpPr>
        <p:spPr>
          <a:xfrm rot="2700000">
            <a:off x="2686063" y="3044461"/>
            <a:ext cx="649532" cy="649532"/>
          </a:xfrm>
          <a:prstGeom prst="rect">
            <a:avLst/>
          </a:prstGeom>
          <a:solidFill>
            <a:srgbClr val="2A4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DCEEE-6D70-A04F-83E8-BD681DC96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010829" cy="6858000"/>
          </a:xfrm>
          <a:solidFill>
            <a:srgbClr val="2A4F5B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 Graduation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585333-E422-8145-A3AD-7EAFCF3AE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429" y="770197"/>
            <a:ext cx="2631365" cy="2458081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F09FB28-A6DE-F54B-AB47-B0626EB31A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3099" y="801761"/>
            <a:ext cx="2631365" cy="23949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4F1A37-371D-F44B-B1A7-B2F71A0995E2}"/>
              </a:ext>
            </a:extLst>
          </p:cNvPr>
          <p:cNvSpPr txBox="1"/>
          <p:nvPr/>
        </p:nvSpPr>
        <p:spPr>
          <a:xfrm>
            <a:off x="3649462" y="3891475"/>
            <a:ext cx="3635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Our 6th record year in the last 7 years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D21196-AB57-DD44-B2DD-38EFA9053A28}"/>
              </a:ext>
            </a:extLst>
          </p:cNvPr>
          <p:cNvSpPr txBox="1"/>
          <p:nvPr/>
        </p:nvSpPr>
        <p:spPr>
          <a:xfrm>
            <a:off x="8133689" y="3399033"/>
            <a:ext cx="38501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838D4F"/>
                </a:solidFill>
              </a:rPr>
              <a:t>4,060</a:t>
            </a:r>
          </a:p>
          <a:p>
            <a:pPr algn="ctr"/>
            <a:r>
              <a:rPr lang="en-US" sz="3200" dirty="0"/>
              <a:t>Number of degrees and certificates awarded in AY18/19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CC4226-0F4D-BA49-804B-56297FD7F456}"/>
              </a:ext>
            </a:extLst>
          </p:cNvPr>
          <p:cNvSpPr txBox="1"/>
          <p:nvPr/>
        </p:nvSpPr>
        <p:spPr>
          <a:xfrm>
            <a:off x="3146733" y="5729106"/>
            <a:ext cx="8837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+ Four-year graduation rate =  29.6% (exceeds our goal of at least 25% of first-time, full-time students graduating within four years of entry)</a:t>
            </a:r>
          </a:p>
        </p:txBody>
      </p:sp>
    </p:spTree>
    <p:extLst>
      <p:ext uri="{BB962C8B-B14F-4D97-AF65-F5344CB8AC3E}">
        <p14:creationId xmlns:p14="http://schemas.microsoft.com/office/powerpoint/2010/main" val="8872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58515-D8FB-8140-BCBD-08730C96C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466" y="1825625"/>
            <a:ext cx="6058460" cy="26447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E05A3A"/>
                </a:solidFill>
              </a:rPr>
              <a:t>97% </a:t>
            </a:r>
            <a:r>
              <a:rPr lang="en-US" dirty="0"/>
              <a:t>opt-in rate (beginning with new application in December 2018)</a:t>
            </a:r>
          </a:p>
          <a:p>
            <a:r>
              <a:rPr lang="en-US" b="1" dirty="0">
                <a:solidFill>
                  <a:srgbClr val="E05A3A"/>
                </a:solidFill>
              </a:rPr>
              <a:t>9,928</a:t>
            </a:r>
            <a:r>
              <a:rPr lang="en-US" dirty="0"/>
              <a:t> students texted</a:t>
            </a:r>
          </a:p>
          <a:p>
            <a:r>
              <a:rPr lang="en-US" b="1" dirty="0">
                <a:solidFill>
                  <a:srgbClr val="E05A3A"/>
                </a:solidFill>
              </a:rPr>
              <a:t>50% </a:t>
            </a:r>
            <a:r>
              <a:rPr lang="en-US" dirty="0"/>
              <a:t>responded to texts (high engagement—industry average is 30%)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A3B5001-7C0D-D84A-9BEC-54CD4738D6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260" y="1825625"/>
            <a:ext cx="5181600" cy="4199698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A7FD62-6D23-CA42-87E5-E748D1DBA2E5}"/>
              </a:ext>
            </a:extLst>
          </p:cNvPr>
          <p:cNvSpPr/>
          <p:nvPr/>
        </p:nvSpPr>
        <p:spPr>
          <a:xfrm rot="2700000">
            <a:off x="5771234" y="745752"/>
            <a:ext cx="649532" cy="649532"/>
          </a:xfrm>
          <a:prstGeom prst="rect">
            <a:avLst/>
          </a:prstGeom>
          <a:solidFill>
            <a:srgbClr val="B4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C792D-FCB8-E84B-A67A-ABDE504F0B4F}"/>
              </a:ext>
            </a:extLst>
          </p:cNvPr>
          <p:cNvSpPr/>
          <p:nvPr/>
        </p:nvSpPr>
        <p:spPr>
          <a:xfrm>
            <a:off x="0" y="1"/>
            <a:ext cx="12192000" cy="1070517"/>
          </a:xfrm>
          <a:prstGeom prst="rect">
            <a:avLst/>
          </a:prstGeom>
          <a:solidFill>
            <a:srgbClr val="B4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New Student Texting Platform</a:t>
            </a:r>
          </a:p>
        </p:txBody>
      </p:sp>
    </p:spTree>
    <p:extLst>
      <p:ext uri="{BB962C8B-B14F-4D97-AF65-F5344CB8AC3E}">
        <p14:creationId xmlns:p14="http://schemas.microsoft.com/office/powerpoint/2010/main" val="294276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A7FD62-6D23-CA42-87E5-E748D1DBA2E5}"/>
              </a:ext>
            </a:extLst>
          </p:cNvPr>
          <p:cNvSpPr/>
          <p:nvPr/>
        </p:nvSpPr>
        <p:spPr>
          <a:xfrm rot="2700000">
            <a:off x="5771234" y="745752"/>
            <a:ext cx="649532" cy="649532"/>
          </a:xfrm>
          <a:prstGeom prst="rect">
            <a:avLst/>
          </a:prstGeom>
          <a:solidFill>
            <a:srgbClr val="B4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C792D-FCB8-E84B-A67A-ABDE504F0B4F}"/>
              </a:ext>
            </a:extLst>
          </p:cNvPr>
          <p:cNvSpPr/>
          <p:nvPr/>
        </p:nvSpPr>
        <p:spPr>
          <a:xfrm>
            <a:off x="0" y="1"/>
            <a:ext cx="12192000" cy="1070517"/>
          </a:xfrm>
          <a:prstGeom prst="rect">
            <a:avLst/>
          </a:prstGeom>
          <a:solidFill>
            <a:srgbClr val="B4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Open Educational Resources (OER)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A1299D0-8B1B-F34C-B0AE-ADCB1ACB51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00" y="2096294"/>
            <a:ext cx="4673600" cy="38100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FB26FA-C3B9-B041-8B6C-CEA90B1E1E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Saved students </a:t>
            </a:r>
            <a:r>
              <a:rPr lang="en-US" b="1" dirty="0">
                <a:solidFill>
                  <a:srgbClr val="DF5B24"/>
                </a:solidFill>
              </a:rPr>
              <a:t>$427,000</a:t>
            </a:r>
            <a:r>
              <a:rPr lang="en-US" dirty="0"/>
              <a:t> in 2018/19 with 7 courses participating.</a:t>
            </a:r>
          </a:p>
          <a:p>
            <a:r>
              <a:rPr lang="en-US" dirty="0"/>
              <a:t>This year's targets: </a:t>
            </a:r>
            <a:r>
              <a:rPr lang="en-US" b="1" dirty="0">
                <a:solidFill>
                  <a:srgbClr val="DF5B24"/>
                </a:solidFill>
              </a:rPr>
              <a:t>$2 million </a:t>
            </a:r>
            <a:r>
              <a:rPr lang="en-US" dirty="0"/>
              <a:t>saved and 17 courses participating.</a:t>
            </a:r>
          </a:p>
        </p:txBody>
      </p:sp>
    </p:spTree>
    <p:extLst>
      <p:ext uri="{BB962C8B-B14F-4D97-AF65-F5344CB8AC3E}">
        <p14:creationId xmlns:p14="http://schemas.microsoft.com/office/powerpoint/2010/main" val="342502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97116-4354-A944-BD49-C2FDFAA38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9629" y="310437"/>
            <a:ext cx="7152435" cy="64387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DF5B24"/>
                </a:solidFill>
              </a:rPr>
              <a:t>Led by Ashlee Dutton</a:t>
            </a:r>
            <a:r>
              <a:rPr lang="en-US" sz="1800" dirty="0">
                <a:solidFill>
                  <a:srgbClr val="DF5B24"/>
                </a:solidFill>
              </a:rPr>
              <a:t/>
            </a:r>
            <a:br>
              <a:rPr lang="en-US" sz="1800" dirty="0">
                <a:solidFill>
                  <a:srgbClr val="DF5B24"/>
                </a:solidFill>
              </a:rPr>
            </a:br>
            <a:r>
              <a:rPr lang="en-US" sz="1800" b="1" i="1" cap="all" dirty="0">
                <a:solidFill>
                  <a:schemeClr val="bg1">
                    <a:lumMod val="50000"/>
                  </a:schemeClr>
                </a:solidFill>
              </a:rPr>
              <a:t>MANAGER OF DEVELOPMENT AND LEADERSHIP ADVANCEMENT</a:t>
            </a:r>
          </a:p>
          <a:p>
            <a:pPr marL="0" indent="0">
              <a:buNone/>
            </a:pPr>
            <a:r>
              <a:rPr lang="en-US" sz="2250" dirty="0"/>
              <a:t>PPCC Cultivates, along with CETL, reflects the college’s serious ongoing commitment to grow leadership skills and create more advancement opportunities for all employees.</a:t>
            </a:r>
            <a:br>
              <a:rPr lang="en-US" sz="2250" dirty="0"/>
            </a:br>
            <a:r>
              <a:rPr lang="en-US" sz="2250" dirty="0"/>
              <a:t/>
            </a:r>
            <a:br>
              <a:rPr lang="en-US" sz="2250" dirty="0"/>
            </a:br>
            <a:r>
              <a:rPr lang="en-US" sz="2250" dirty="0"/>
              <a:t>The current Cultivates programs include:</a:t>
            </a:r>
          </a:p>
          <a:p>
            <a:r>
              <a:rPr lang="en-US" sz="2250" b="1" dirty="0">
                <a:solidFill>
                  <a:srgbClr val="9CC350"/>
                </a:solidFill>
              </a:rPr>
              <a:t>Enhancing Leadership</a:t>
            </a:r>
            <a:r>
              <a:rPr lang="en-US" sz="2250" dirty="0"/>
              <a:t> | A 9-month program focused on leadership through excellence, acquiring skills, and developing strategies.</a:t>
            </a:r>
          </a:p>
          <a:p>
            <a:r>
              <a:rPr lang="en-US" sz="2250" b="1" dirty="0">
                <a:solidFill>
                  <a:srgbClr val="1B6670"/>
                </a:solidFill>
              </a:rPr>
              <a:t>Supervisor Development</a:t>
            </a:r>
            <a:r>
              <a:rPr lang="en-US" sz="2250" dirty="0">
                <a:solidFill>
                  <a:srgbClr val="1B6670"/>
                </a:solidFill>
              </a:rPr>
              <a:t> </a:t>
            </a:r>
            <a:r>
              <a:rPr lang="en-US" sz="2250" dirty="0"/>
              <a:t>| An 8-week summer 2019 mini leadership program for new, current, potentially struggling supervisors to further develop skills needed to become a 5-Star Supervisor.</a:t>
            </a:r>
          </a:p>
          <a:p>
            <a:r>
              <a:rPr lang="en-US" sz="2250" b="1" dirty="0">
                <a:solidFill>
                  <a:srgbClr val="E05A3A"/>
                </a:solidFill>
              </a:rPr>
              <a:t>Core Competencies Passport </a:t>
            </a:r>
            <a:r>
              <a:rPr lang="en-US" sz="2250" dirty="0"/>
              <a:t>|</a:t>
            </a:r>
            <a:r>
              <a:rPr lang="en-US" sz="2250" b="1" dirty="0"/>
              <a:t> </a:t>
            </a:r>
            <a:r>
              <a:rPr lang="en-US" sz="2250" dirty="0"/>
              <a:t>Opportunities to learn 6 core professional competencies.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EDA6C5E-FAC5-7A4C-8F51-CD2F26A33E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631934" y="1698206"/>
            <a:ext cx="4091829" cy="3144647"/>
          </a:xfrm>
        </p:spPr>
      </p:pic>
    </p:spTree>
    <p:extLst>
      <p:ext uri="{BB962C8B-B14F-4D97-AF65-F5344CB8AC3E}">
        <p14:creationId xmlns:p14="http://schemas.microsoft.com/office/powerpoint/2010/main" val="231116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97116-4354-A944-BD49-C2FDFAA38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301" y="1284112"/>
            <a:ext cx="6269564" cy="42705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PPCC is launching its first </a:t>
            </a:r>
            <a:r>
              <a:rPr lang="en-US" sz="2400" b="1" i="1" dirty="0">
                <a:solidFill>
                  <a:srgbClr val="E05A3A"/>
                </a:solidFill>
              </a:rPr>
              <a:t>Enhancing Leadership Program</a:t>
            </a:r>
            <a:r>
              <a:rPr lang="en-US" sz="2400" dirty="0"/>
              <a:t> on September 26</a:t>
            </a:r>
            <a:r>
              <a:rPr lang="en-US" sz="2400" baseline="30000" dirty="0"/>
              <a:t>th</a:t>
            </a:r>
            <a:r>
              <a:rPr lang="en-US" sz="2400" dirty="0"/>
              <a:t>, 2019 and we want you to be a part of it!</a:t>
            </a:r>
          </a:p>
          <a:p>
            <a:r>
              <a:rPr lang="en-US" sz="2400" b="1" dirty="0"/>
              <a:t>What: </a:t>
            </a:r>
            <a:r>
              <a:rPr lang="en-US" sz="2400" dirty="0"/>
              <a:t>The Enhancing Leadership Program is a foundational leadership development program designed for individuals who want to become a leader within their current position and create opportunities for future advancement. </a:t>
            </a:r>
          </a:p>
          <a:p>
            <a:r>
              <a:rPr lang="en-US" sz="2400" b="1" dirty="0"/>
              <a:t>Time frame: </a:t>
            </a:r>
            <a:r>
              <a:rPr lang="en-US" sz="2400" dirty="0"/>
              <a:t>9-month program, 1-2 days a month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E05A3A"/>
                </a:solidFill>
              </a:rPr>
              <a:t>Applications Due: Saturday, August 31</a:t>
            </a:r>
            <a:endParaRPr lang="en-US" sz="2400" dirty="0">
              <a:solidFill>
                <a:srgbClr val="E05A3A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8C95EF-F016-0A43-8055-6276191594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467" y="1580204"/>
            <a:ext cx="4957232" cy="3304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D70A2A-ADAC-6347-8E68-618EE37FB272}"/>
              </a:ext>
            </a:extLst>
          </p:cNvPr>
          <p:cNvSpPr txBox="1"/>
          <p:nvPr/>
        </p:nvSpPr>
        <p:spPr>
          <a:xfrm>
            <a:off x="368301" y="211667"/>
            <a:ext cx="1153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05A3A"/>
                </a:solidFill>
              </a:rPr>
              <a:t>PPCC Cultivates | NEW Enhancing Leadership Program</a:t>
            </a:r>
          </a:p>
        </p:txBody>
      </p:sp>
    </p:spTree>
    <p:extLst>
      <p:ext uri="{BB962C8B-B14F-4D97-AF65-F5344CB8AC3E}">
        <p14:creationId xmlns:p14="http://schemas.microsoft.com/office/powerpoint/2010/main" val="81606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28CD6-59EF-9E4F-B3BA-4B0693F61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17" y="1529807"/>
            <a:ext cx="11316419" cy="49141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E05A3A"/>
                </a:solidFill>
              </a:rPr>
              <a:t>Accreditation Updates</a:t>
            </a:r>
          </a:p>
          <a:p>
            <a:r>
              <a:rPr lang="en-US" dirty="0"/>
              <a:t>Assurance Argument and embedded monitoring report (program review and student learning assessment): submitted to the Review Team on July 26</a:t>
            </a:r>
          </a:p>
          <a:p>
            <a:r>
              <a:rPr lang="en-US" dirty="0"/>
              <a:t>Team Report: will be sent to the HLC Institutional Actions Council (IAC) by the end of September</a:t>
            </a:r>
          </a:p>
          <a:p>
            <a:r>
              <a:rPr lang="en-US" dirty="0"/>
              <a:t>PPCC will be notified of the IAC final decision in October/November</a:t>
            </a:r>
          </a:p>
          <a:p>
            <a:pPr lvl="1"/>
            <a:r>
              <a:rPr lang="en-US" dirty="0"/>
              <a:t>No follow-up if all Core-Components are “met”</a:t>
            </a:r>
          </a:p>
          <a:p>
            <a:pPr lvl="1"/>
            <a:r>
              <a:rPr lang="en-US" dirty="0"/>
              <a:t>Monitoring report if one or more Core-Components are “met with concerns”</a:t>
            </a:r>
          </a:p>
          <a:p>
            <a:pPr marL="0" indent="0">
              <a:buNone/>
            </a:pPr>
            <a:r>
              <a:rPr lang="en-US" b="1" dirty="0">
                <a:solidFill>
                  <a:srgbClr val="E05A3A"/>
                </a:solidFill>
              </a:rPr>
              <a:t>Next steps</a:t>
            </a:r>
          </a:p>
          <a:p>
            <a:r>
              <a:rPr lang="en-US" dirty="0"/>
              <a:t>Multi-location visit in AY2021/22</a:t>
            </a:r>
          </a:p>
          <a:p>
            <a:r>
              <a:rPr lang="en-US" dirty="0"/>
              <a:t>Submit a Quality Initiative proposal no later than June 2022 (year 7 of the 10-year accreditation cycle)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3F816D-28E6-BE48-A7A3-1B84A1368A5F}"/>
              </a:ext>
            </a:extLst>
          </p:cNvPr>
          <p:cNvSpPr/>
          <p:nvPr/>
        </p:nvSpPr>
        <p:spPr>
          <a:xfrm rot="2700000">
            <a:off x="5771234" y="745752"/>
            <a:ext cx="649532" cy="649532"/>
          </a:xfrm>
          <a:prstGeom prst="rect">
            <a:avLst/>
          </a:prstGeom>
          <a:solidFill>
            <a:srgbClr val="F6B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E4DFE-39E4-354B-AFC8-166D2E910D64}"/>
              </a:ext>
            </a:extLst>
          </p:cNvPr>
          <p:cNvSpPr/>
          <p:nvPr/>
        </p:nvSpPr>
        <p:spPr>
          <a:xfrm>
            <a:off x="0" y="1"/>
            <a:ext cx="12192000" cy="1070517"/>
          </a:xfrm>
          <a:prstGeom prst="rect">
            <a:avLst/>
          </a:prstGeom>
          <a:solidFill>
            <a:srgbClr val="F6B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Accreditation Updates</a:t>
            </a:r>
          </a:p>
        </p:txBody>
      </p:sp>
    </p:spTree>
    <p:extLst>
      <p:ext uri="{BB962C8B-B14F-4D97-AF65-F5344CB8AC3E}">
        <p14:creationId xmlns:p14="http://schemas.microsoft.com/office/powerpoint/2010/main" val="365340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AA5E3B-9B3A-294A-8C53-E5862E0ECB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4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C8AE4-BEDF-9647-866A-384235CC05C6}"/>
              </a:ext>
            </a:extLst>
          </p:cNvPr>
          <p:cNvSpPr txBox="1"/>
          <p:nvPr/>
        </p:nvSpPr>
        <p:spPr>
          <a:xfrm>
            <a:off x="1375954" y="3625054"/>
            <a:ext cx="9440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FBD3C-8CA2-FF48-B9F8-95EE4B8626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066" y="659080"/>
            <a:ext cx="2573867" cy="257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7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A13BEB8-C072-1D46-B282-BDF2486C09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769330"/>
              </p:ext>
            </p:extLst>
          </p:nvPr>
        </p:nvGraphicFramePr>
        <p:xfrm>
          <a:off x="2780617" y="1243673"/>
          <a:ext cx="9187489" cy="437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C22CE42-30BF-594F-AFC0-D635998C2D85}"/>
              </a:ext>
            </a:extLst>
          </p:cNvPr>
          <p:cNvSpPr txBox="1"/>
          <p:nvPr/>
        </p:nvSpPr>
        <p:spPr>
          <a:xfrm>
            <a:off x="2551541" y="5794272"/>
            <a:ext cx="9640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From the lowest in the system to the highest.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E2D527-A603-BC41-BBC7-2A4F47A927A7}"/>
              </a:ext>
            </a:extLst>
          </p:cNvPr>
          <p:cNvSpPr/>
          <p:nvPr/>
        </p:nvSpPr>
        <p:spPr>
          <a:xfrm rot="2700000">
            <a:off x="2226775" y="3104235"/>
            <a:ext cx="649532" cy="649532"/>
          </a:xfrm>
          <a:prstGeom prst="rect">
            <a:avLst/>
          </a:prstGeom>
          <a:solidFill>
            <a:srgbClr val="DF5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56696E-7370-7D47-95DB-A36E2158E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2551540" cy="6858000"/>
          </a:xfrm>
          <a:solidFill>
            <a:srgbClr val="DF5B24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Retention</a:t>
            </a:r>
          </a:p>
        </p:txBody>
      </p:sp>
    </p:spTree>
    <p:extLst>
      <p:ext uri="{BB962C8B-B14F-4D97-AF65-F5344CB8AC3E}">
        <p14:creationId xmlns:p14="http://schemas.microsoft.com/office/powerpoint/2010/main" val="255648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E5F66A-E169-AC48-836B-26AB9B016837}"/>
              </a:ext>
            </a:extLst>
          </p:cNvPr>
          <p:cNvSpPr/>
          <p:nvPr/>
        </p:nvSpPr>
        <p:spPr>
          <a:xfrm rot="2700000">
            <a:off x="5771234" y="745751"/>
            <a:ext cx="649532" cy="649532"/>
          </a:xfrm>
          <a:prstGeom prst="rect">
            <a:avLst/>
          </a:prstGeom>
          <a:solidFill>
            <a:srgbClr val="2A4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E819FC-3B35-804E-BBA0-FC2BBAB92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421538"/>
              </p:ext>
            </p:extLst>
          </p:nvPr>
        </p:nvGraphicFramePr>
        <p:xfrm>
          <a:off x="1041400" y="2271156"/>
          <a:ext cx="10413999" cy="2729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1333">
                  <a:extLst>
                    <a:ext uri="{9D8B030D-6E8A-4147-A177-3AD203B41FA5}">
                      <a16:colId xmlns:a16="http://schemas.microsoft.com/office/drawing/2014/main" val="2854282738"/>
                    </a:ext>
                  </a:extLst>
                </a:gridCol>
                <a:gridCol w="3471333">
                  <a:extLst>
                    <a:ext uri="{9D8B030D-6E8A-4147-A177-3AD203B41FA5}">
                      <a16:colId xmlns:a16="http://schemas.microsoft.com/office/drawing/2014/main" val="886233438"/>
                    </a:ext>
                  </a:extLst>
                </a:gridCol>
                <a:gridCol w="3471333">
                  <a:extLst>
                    <a:ext uri="{9D8B030D-6E8A-4147-A177-3AD203B41FA5}">
                      <a16:colId xmlns:a16="http://schemas.microsoft.com/office/drawing/2014/main" val="1202417238"/>
                    </a:ext>
                  </a:extLst>
                </a:gridCol>
              </a:tblGrid>
              <a:tr h="6823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Semester FTE</a:t>
                      </a:r>
                    </a:p>
                  </a:txBody>
                  <a:tcPr anchor="ctr">
                    <a:solidFill>
                      <a:srgbClr val="2A4F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Summer </a:t>
                      </a:r>
                      <a:r>
                        <a:rPr lang="en-US" i="1" dirty="0"/>
                        <a:t>(End of Term Data)</a:t>
                      </a:r>
                    </a:p>
                  </a:txBody>
                  <a:tcPr anchor="ctr">
                    <a:solidFill>
                      <a:srgbClr val="2A4F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Fall </a:t>
                      </a:r>
                      <a:r>
                        <a:rPr lang="en-US" i="1" dirty="0"/>
                        <a:t>(As of Aug. 18, 2019)</a:t>
                      </a:r>
                    </a:p>
                  </a:txBody>
                  <a:tcPr anchor="ctr">
                    <a:solidFill>
                      <a:srgbClr val="2A4F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729081"/>
                  </a:ext>
                </a:extLst>
              </a:tr>
              <a:tr h="68232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2018</a:t>
                      </a:r>
                    </a:p>
                  </a:txBody>
                  <a:tcPr anchor="ctr">
                    <a:solidFill>
                      <a:srgbClr val="838D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1,112.9</a:t>
                      </a:r>
                    </a:p>
                  </a:txBody>
                  <a:tcPr anchor="ctr">
                    <a:solidFill>
                      <a:srgbClr val="838D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4,435.3</a:t>
                      </a:r>
                    </a:p>
                  </a:txBody>
                  <a:tcPr anchor="ctr">
                    <a:solidFill>
                      <a:srgbClr val="838D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31541"/>
                  </a:ext>
                </a:extLst>
              </a:tr>
              <a:tr h="68232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2019</a:t>
                      </a:r>
                    </a:p>
                  </a:txBody>
                  <a:tcPr anchor="ctr">
                    <a:solidFill>
                      <a:srgbClr val="838D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1,096.8</a:t>
                      </a:r>
                    </a:p>
                  </a:txBody>
                  <a:tcPr anchor="ctr">
                    <a:solidFill>
                      <a:srgbClr val="838D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4,340.9</a:t>
                      </a:r>
                    </a:p>
                  </a:txBody>
                  <a:tcPr anchor="ctr">
                    <a:solidFill>
                      <a:srgbClr val="838D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561550"/>
                  </a:ext>
                </a:extLst>
              </a:tr>
              <a:tr h="68232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% Change</a:t>
                      </a:r>
                    </a:p>
                  </a:txBody>
                  <a:tcPr anchor="ctr">
                    <a:solidFill>
                      <a:srgbClr val="DF5B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-1.4%</a:t>
                      </a:r>
                    </a:p>
                  </a:txBody>
                  <a:tcPr anchor="ctr">
                    <a:solidFill>
                      <a:srgbClr val="DF5B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-2.1%</a:t>
                      </a:r>
                    </a:p>
                  </a:txBody>
                  <a:tcPr anchor="ctr">
                    <a:solidFill>
                      <a:srgbClr val="DF5B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50308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C23C77E-8CF4-844B-998A-6B129C18E0B7}"/>
              </a:ext>
            </a:extLst>
          </p:cNvPr>
          <p:cNvSpPr/>
          <p:nvPr/>
        </p:nvSpPr>
        <p:spPr>
          <a:xfrm>
            <a:off x="0" y="0"/>
            <a:ext cx="12192000" cy="1070517"/>
          </a:xfrm>
          <a:prstGeom prst="rect">
            <a:avLst/>
          </a:prstGeom>
          <a:solidFill>
            <a:srgbClr val="2A4F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Enrollment</a:t>
            </a:r>
          </a:p>
        </p:txBody>
      </p:sp>
    </p:spTree>
    <p:extLst>
      <p:ext uri="{BB962C8B-B14F-4D97-AF65-F5344CB8AC3E}">
        <p14:creationId xmlns:p14="http://schemas.microsoft.com/office/powerpoint/2010/main" val="153908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89508-AD8B-B44E-A8E4-24B6D5E11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453" y="1529806"/>
            <a:ext cx="5306123" cy="47169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The Center for Diversity, Equity, and Inclusion has a new vision statement: </a:t>
            </a:r>
            <a:r>
              <a:rPr lang="en-US" sz="2000" b="1" i="1" dirty="0">
                <a:solidFill>
                  <a:srgbClr val="DF5B24"/>
                </a:solidFill>
              </a:rPr>
              <a:t>A campus and community where everyone belongs and everyone succeeds.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Team expanded, including a new multicultural student success coach.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Diversity efforts also will be boosted by a new special assistant to the president, who will be managing CEID Trainings, supporting courageous conversations.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Expanded affinity groups: New Hispanic Advisory Council, LGBTQ Committee, Interfaith Council, Real Talk Women's Forum joining United Men of Color.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C118FD-CD1B-5D45-B03B-9F66CFFB3F5C}"/>
              </a:ext>
            </a:extLst>
          </p:cNvPr>
          <p:cNvSpPr/>
          <p:nvPr/>
        </p:nvSpPr>
        <p:spPr>
          <a:xfrm rot="2700000">
            <a:off x="5771234" y="745751"/>
            <a:ext cx="649532" cy="649532"/>
          </a:xfrm>
          <a:prstGeom prst="rect">
            <a:avLst/>
          </a:prstGeom>
          <a:solidFill>
            <a:srgbClr val="F6B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ECBB17-4264-BC41-93EE-9494C78A530E}"/>
              </a:ext>
            </a:extLst>
          </p:cNvPr>
          <p:cNvSpPr/>
          <p:nvPr/>
        </p:nvSpPr>
        <p:spPr>
          <a:xfrm>
            <a:off x="0" y="0"/>
            <a:ext cx="12192000" cy="1070517"/>
          </a:xfrm>
          <a:prstGeom prst="rect">
            <a:avLst/>
          </a:prstGeom>
          <a:solidFill>
            <a:srgbClr val="F6B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Diversity Efforts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E5C409-48F2-BB4F-870A-C95A719E0F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706" y="1786283"/>
            <a:ext cx="5625841" cy="3746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817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89508-AD8B-B44E-A8E4-24B6D5E11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791" y="1769869"/>
            <a:ext cx="643239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College has been awarded the HEED Award for the second year in a row. It recognizes colleges that attain the highest level of </a:t>
            </a:r>
            <a:r>
              <a:rPr lang="en-US" b="1" i="1" dirty="0">
                <a:solidFill>
                  <a:srgbClr val="DF5B24"/>
                </a:solidFill>
              </a:rPr>
              <a:t>"achievement and intensity of commitment in regard to broadening diversity and inclusion on campus through initiatives, programs, and outreach; student recruitment, retention, and completion; and hiring practices for faculty and staff."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C118FD-CD1B-5D45-B03B-9F66CFFB3F5C}"/>
              </a:ext>
            </a:extLst>
          </p:cNvPr>
          <p:cNvSpPr/>
          <p:nvPr/>
        </p:nvSpPr>
        <p:spPr>
          <a:xfrm rot="2700000">
            <a:off x="5771234" y="745751"/>
            <a:ext cx="649532" cy="649532"/>
          </a:xfrm>
          <a:prstGeom prst="rect">
            <a:avLst/>
          </a:prstGeom>
          <a:solidFill>
            <a:srgbClr val="F6B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ECBB17-4264-BC41-93EE-9494C78A530E}"/>
              </a:ext>
            </a:extLst>
          </p:cNvPr>
          <p:cNvSpPr/>
          <p:nvPr/>
        </p:nvSpPr>
        <p:spPr>
          <a:xfrm>
            <a:off x="0" y="0"/>
            <a:ext cx="12192000" cy="1070517"/>
          </a:xfrm>
          <a:prstGeom prst="rect">
            <a:avLst/>
          </a:prstGeom>
          <a:solidFill>
            <a:srgbClr val="F6B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Diversity Efforts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A2D97F-5A26-5D49-BE9A-95E36ABF57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3713" y="1930449"/>
            <a:ext cx="4344465" cy="3303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666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8C97878-9D35-3743-9DCD-0080ED5E2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67" y="1568995"/>
            <a:ext cx="4304342" cy="4304342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508542-9958-F540-B986-2A11F18F900D}"/>
              </a:ext>
            </a:extLst>
          </p:cNvPr>
          <p:cNvSpPr/>
          <p:nvPr/>
        </p:nvSpPr>
        <p:spPr>
          <a:xfrm rot="2700000">
            <a:off x="5771234" y="745752"/>
            <a:ext cx="649532" cy="649532"/>
          </a:xfrm>
          <a:prstGeom prst="rect">
            <a:avLst/>
          </a:prstGeom>
          <a:solidFill>
            <a:srgbClr val="838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373609-CA08-AD40-AFA8-FAE7D7116A58}"/>
              </a:ext>
            </a:extLst>
          </p:cNvPr>
          <p:cNvSpPr/>
          <p:nvPr/>
        </p:nvSpPr>
        <p:spPr>
          <a:xfrm>
            <a:off x="0" y="1"/>
            <a:ext cx="12192000" cy="1070517"/>
          </a:xfrm>
          <a:prstGeom prst="rect">
            <a:avLst/>
          </a:prstGeom>
          <a:solidFill>
            <a:srgbClr val="838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Foundation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C744A5-A2FF-AD47-AA9C-AFB334BB5CFB}"/>
              </a:ext>
            </a:extLst>
          </p:cNvPr>
          <p:cNvSpPr txBox="1"/>
          <p:nvPr/>
        </p:nvSpPr>
        <p:spPr>
          <a:xfrm>
            <a:off x="5080000" y="1773762"/>
            <a:ext cx="6807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DF5B24"/>
                </a:solidFill>
              </a:rPr>
              <a:t>$6 million campaign</a:t>
            </a:r>
            <a:r>
              <a:rPr lang="en-US" sz="2200" dirty="0"/>
              <a:t>, the largest in the College's history. To invest in an expansion of the healthcare workforce.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$4.5 million for sim lab equipment and $1.5 million for scholarships. The Foundation has </a:t>
            </a:r>
            <a:r>
              <a:rPr lang="en-US" sz="2200" b="1" dirty="0">
                <a:solidFill>
                  <a:srgbClr val="DF5B24"/>
                </a:solidFill>
              </a:rPr>
              <a:t>raised $1.5 million   </a:t>
            </a:r>
            <a:r>
              <a:rPr lang="en-US" sz="2200" dirty="0"/>
              <a:t>to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Foundation received a </a:t>
            </a:r>
            <a:r>
              <a:rPr lang="en-US" sz="2200" b="1" dirty="0">
                <a:solidFill>
                  <a:srgbClr val="DF5B24"/>
                </a:solidFill>
              </a:rPr>
              <a:t>$900,000 grant </a:t>
            </a:r>
            <a:r>
              <a:rPr lang="en-US" sz="2200" dirty="0"/>
              <a:t>from The Colorado Springs Health Foundation to help fund the sim lab. Along with a combined total of $590,000 from Mary K. Chapman Foundation, El </a:t>
            </a:r>
            <a:r>
              <a:rPr lang="en-US" sz="2200" dirty="0" err="1"/>
              <a:t>Pomar</a:t>
            </a:r>
            <a:r>
              <a:rPr lang="en-US" sz="2200" dirty="0"/>
              <a:t> Foundation, and COPIC Medical Foundation.</a:t>
            </a:r>
          </a:p>
        </p:txBody>
      </p:sp>
    </p:spTree>
    <p:extLst>
      <p:ext uri="{BB962C8B-B14F-4D97-AF65-F5344CB8AC3E}">
        <p14:creationId xmlns:p14="http://schemas.microsoft.com/office/powerpoint/2010/main" val="40849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91182-B83A-EE4A-93E1-B81F74669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477" y="650759"/>
            <a:ext cx="8997177" cy="219280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2A4F5B"/>
                </a:solidFill>
              </a:rPr>
              <a:t>Center for Healthcare Education &amp; Simulation</a:t>
            </a:r>
          </a:p>
          <a:p>
            <a:pPr>
              <a:lnSpc>
                <a:spcPct val="110000"/>
              </a:lnSpc>
            </a:pPr>
            <a:r>
              <a:rPr lang="en-US" dirty="0"/>
              <a:t>Phase I of the CHES building will be completed August 26th and will house Nursing, Interdisciplinary Simulation Lab, </a:t>
            </a:r>
            <a:r>
              <a:rPr lang="en-US"/>
              <a:t>BJ Scott Nursing Fundamentals Lab, </a:t>
            </a:r>
            <a:r>
              <a:rPr lang="en-US" dirty="0"/>
              <a:t>EMS temporary space, and two general-purpose classrooms.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155688-CB67-7B40-AC27-25BF75237776}"/>
              </a:ext>
            </a:extLst>
          </p:cNvPr>
          <p:cNvSpPr/>
          <p:nvPr/>
        </p:nvSpPr>
        <p:spPr>
          <a:xfrm rot="2700000">
            <a:off x="2226775" y="3104235"/>
            <a:ext cx="649532" cy="649532"/>
          </a:xfrm>
          <a:prstGeom prst="rect">
            <a:avLst/>
          </a:prstGeom>
          <a:solidFill>
            <a:srgbClr val="B4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214594-2CA8-6B40-810F-15CB638A7CA5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2551540" cy="6858000"/>
          </a:xfrm>
          <a:prstGeom prst="rect">
            <a:avLst/>
          </a:prstGeom>
          <a:solidFill>
            <a:srgbClr val="B41F2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Projects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91F0C7-9C9B-C64E-A7C9-F1F4A17FF4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849" y="2969712"/>
            <a:ext cx="5646234" cy="3174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145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1150</Words>
  <Application>Microsoft Office PowerPoint</Application>
  <PresentationFormat>Widescreen</PresentationFormat>
  <Paragraphs>208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Rockwell</vt:lpstr>
      <vt:lpstr>Office Theme</vt:lpstr>
      <vt:lpstr>PowerPoint Presentation</vt:lpstr>
      <vt:lpstr>PowerPoint Presentation</vt:lpstr>
      <vt:lpstr>Record Graduation</vt:lpstr>
      <vt:lpstr>Retention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Dolan, Noel</dc:creator>
  <cp:lastModifiedBy>Radcliffe, Matt</cp:lastModifiedBy>
  <cp:revision>4</cp:revision>
  <cp:lastPrinted>2019-08-15T17:21:03Z</cp:lastPrinted>
  <dcterms:created xsi:type="dcterms:W3CDTF">2019-08-07T16:39:04Z</dcterms:created>
  <dcterms:modified xsi:type="dcterms:W3CDTF">2019-08-22T17:17:46Z</dcterms:modified>
</cp:coreProperties>
</file>