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sldIdLst>
    <p:sldId id="257" r:id="rId2"/>
    <p:sldId id="298" r:id="rId3"/>
    <p:sldId id="259" r:id="rId4"/>
    <p:sldId id="265" r:id="rId5"/>
    <p:sldId id="266" r:id="rId6"/>
    <p:sldId id="267" r:id="rId7"/>
    <p:sldId id="270" r:id="rId8"/>
    <p:sldId id="309" r:id="rId9"/>
    <p:sldId id="310" r:id="rId10"/>
    <p:sldId id="319" r:id="rId11"/>
    <p:sldId id="299" r:id="rId12"/>
    <p:sldId id="273" r:id="rId13"/>
    <p:sldId id="324" r:id="rId14"/>
    <p:sldId id="314" r:id="rId15"/>
    <p:sldId id="315" r:id="rId16"/>
    <p:sldId id="316" r:id="rId17"/>
    <p:sldId id="317" r:id="rId18"/>
    <p:sldId id="318" r:id="rId19"/>
    <p:sldId id="289" r:id="rId20"/>
    <p:sldId id="331" r:id="rId21"/>
    <p:sldId id="328" r:id="rId22"/>
    <p:sldId id="333" r:id="rId23"/>
    <p:sldId id="295" r:id="rId24"/>
    <p:sldId id="296" r:id="rId25"/>
    <p:sldId id="297" r:id="rId26"/>
    <p:sldId id="279" r:id="rId27"/>
    <p:sldId id="334" r:id="rId28"/>
    <p:sldId id="300" r:id="rId29"/>
    <p:sldId id="311" r:id="rId30"/>
    <p:sldId id="304" r:id="rId31"/>
    <p:sldId id="313" r:id="rId32"/>
    <p:sldId id="301" r:id="rId33"/>
    <p:sldId id="306" r:id="rId34"/>
    <p:sldId id="302" r:id="rId35"/>
    <p:sldId id="293" r:id="rId36"/>
    <p:sldId id="278" r:id="rId37"/>
    <p:sldId id="307" r:id="rId38"/>
    <p:sldId id="303" r:id="rId39"/>
    <p:sldId id="325" r:id="rId40"/>
    <p:sldId id="332" r:id="rId41"/>
    <p:sldId id="285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B742"/>
    <a:srgbClr val="0A3A5F"/>
    <a:srgbClr val="DB43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55"/>
    <p:restoredTop sz="94674"/>
  </p:normalViewPr>
  <p:slideViewPr>
    <p:cSldViewPr snapToGrid="0">
      <p:cViewPr varScale="1">
        <p:scale>
          <a:sx n="100" d="100"/>
          <a:sy n="100" d="100"/>
        </p:scale>
        <p:origin x="192" y="6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CDF26-AE9E-42E9-B8E5-95D81971CC0F}" type="datetimeFigureOut">
              <a:t>8/22/23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6F0B5-7C38-401B-BE58-0610221DB9A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435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1" indent="-285750">
              <a:buFont typeface="Courier New"/>
              <a:buChar char="○"/>
            </a:pPr>
            <a:r>
              <a:rPr lang="en-US"/>
              <a:t>Darlene – Budget:</a:t>
            </a:r>
          </a:p>
          <a:p>
            <a:pPr marL="285750" lvl="2" indent="-285750">
              <a:buFont typeface="Wingdings"/>
              <a:buChar char="▪"/>
            </a:pPr>
            <a:r>
              <a:rPr lang="en-US"/>
              <a:t>Budget Outlook for FY24:</a:t>
            </a:r>
            <a:endParaRPr lang="en-US">
              <a:cs typeface="Calibri"/>
            </a:endParaRPr>
          </a:p>
          <a:p>
            <a:pPr marL="285750" lvl="2" indent="-285750">
              <a:buFont typeface="Wingdings"/>
              <a:buChar char="▪"/>
            </a:pPr>
            <a:r>
              <a:rPr lang="en-US"/>
              <a:t>PPSC is in a strong position as we continue to recover from the pandemic, though we’re not 100% back</a:t>
            </a:r>
            <a:endParaRPr lang="en-US">
              <a:cs typeface="Calibri"/>
            </a:endParaRPr>
          </a:p>
          <a:p>
            <a:pPr marL="285750" lvl="2" indent="-285750">
              <a:buFont typeface="Wingdings"/>
              <a:buChar char="▪"/>
            </a:pPr>
            <a:r>
              <a:rPr lang="en-US"/>
              <a:t>The college collectively responded to warning signs on growing expenses. In FY23, and through hard work, we came in under expected operating increase – resulting in a reduction in anticipated non-personnel operating expense of 3M+</a:t>
            </a:r>
            <a:endParaRPr lang="en-US">
              <a:cs typeface="Calibri"/>
            </a:endParaRPr>
          </a:p>
          <a:p>
            <a:pPr marL="285750" lvl="2" indent="-285750">
              <a:buFont typeface="Wingdings"/>
              <a:buChar char="▪"/>
            </a:pPr>
            <a:r>
              <a:rPr lang="en-US"/>
              <a:t>Enrollment grew by more than ~5% from 2022 to 2023. And our strong enrollment numbers for Summer 23 &amp; Fall 23 are indicative of a growing and brighter outlook - exceeding preliminary growth estimates for each of those semesters.</a:t>
            </a:r>
            <a:endParaRPr lang="en-US">
              <a:cs typeface="Calibri"/>
            </a:endParaRPr>
          </a:p>
          <a:p>
            <a:pPr marL="285750" lvl="2" indent="-285750">
              <a:buFont typeface="Wingdings"/>
              <a:buChar char="▪"/>
            </a:pPr>
            <a:r>
              <a:rPr lang="en-US"/>
              <a:t>It may take some time, 1 to 2 years, of steady growth to recover to pre-pandemic enrollment peaks of ~9k+ FTE </a:t>
            </a:r>
          </a:p>
          <a:p>
            <a:pPr marL="285750" lvl="2" indent="-285750">
              <a:buFont typeface="Wingdings"/>
              <a:buChar char="▪"/>
            </a:pPr>
            <a:r>
              <a:rPr lang="en-US"/>
              <a:t>We no longer have HEERF pandemic funds available, some expenses that had been HEERF are being absorbed into the operating budget as our operations realign – the college received and utilized more than 22M in scholarships and 31M in intuitional funds </a:t>
            </a:r>
            <a:endParaRPr lang="en-US">
              <a:cs typeface="Calibri"/>
            </a:endParaRPr>
          </a:p>
          <a:p>
            <a:pPr marL="285750" lvl="2" indent="-285750">
              <a:buFont typeface="Wingdings"/>
              <a:buChar char="▪"/>
            </a:pPr>
            <a:r>
              <a:rPr lang="en-US"/>
              <a:t>Efficiencies gained in scheduling and operational streamlining continue to place the college in a strong growth position – efficiencies in scheduling reduced our expenses by nearly ~1.7M+ in the past year even while we grew in enrollment. </a:t>
            </a:r>
            <a:endParaRPr lang="en-US">
              <a:cs typeface="Calibri"/>
            </a:endParaRPr>
          </a:p>
          <a:p>
            <a:pPr marL="285750" lvl="2" indent="-285750">
              <a:buFont typeface="Wingdings"/>
              <a:buChar char="▪"/>
            </a:pPr>
            <a:r>
              <a:rPr lang="en-US"/>
              <a:t>Our greatest challenge will be tempering enthusiasm with gains in enrollment and maintaining the good habits that continue to place us in a strong financial position – maintaining some efficiency measures can grant to college greater flexibility and allow us to invest in our future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6F0B5-7C38-401B-BE58-0610221DB9AB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470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1" indent="-285750">
              <a:buFont typeface="Courier New"/>
              <a:buChar char="○"/>
            </a:pPr>
            <a:r>
              <a:rPr lang="en-US"/>
              <a:t>Darlene – Reserves:</a:t>
            </a:r>
          </a:p>
          <a:p>
            <a:pPr marL="285750" lvl="2" indent="-285750">
              <a:buFont typeface="Wingdings"/>
              <a:buChar char="▪"/>
            </a:pPr>
            <a:r>
              <a:rPr lang="en-US"/>
              <a:t>On the “College Reserves” slide, please remove FY20 and add FY23 $40,242,660.29   43.9%  (also in FY24 through planned spending the college is using $7,500.000.00 toward the Delta Dental Oral Career Health Center) out of FY23 reserves.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6F0B5-7C38-401B-BE58-0610221DB9AB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690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6F0B5-7C38-401B-BE58-0610221DB9A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8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1" indent="-285750">
              <a:buFont typeface="Courier New"/>
              <a:buChar char="○"/>
            </a:pPr>
            <a:r>
              <a:rPr lang="en-US"/>
              <a:t>Krista Wallace</a:t>
            </a:r>
          </a:p>
          <a:p>
            <a:pPr marL="285750" lvl="2" indent="-285750">
              <a:buFont typeface="Wingdings"/>
              <a:buChar char="▪"/>
            </a:pPr>
            <a:r>
              <a:rPr lang="en-US"/>
              <a:t>Promise Programs has hired a new coordinator who is working on growing and expanding the Promise Programs. Primarily expanding the knowledge and information to everyone on campus and to our partnering districts. </a:t>
            </a:r>
            <a:endParaRPr lang="en-US">
              <a:cs typeface="Calibri"/>
            </a:endParaRPr>
          </a:p>
          <a:p>
            <a:pPr marL="285750" lvl="2" indent="-285750">
              <a:buFont typeface="Wingdings"/>
              <a:buChar char="▪"/>
            </a:pPr>
            <a:r>
              <a:rPr lang="en-US"/>
              <a:t>Our goal is to get Promise Programs back on the map in a positive way this next academic year</a:t>
            </a:r>
            <a:endParaRPr lang="en-US">
              <a:cs typeface="Calibri"/>
            </a:endParaRPr>
          </a:p>
          <a:p>
            <a:pPr marL="285750" lvl="2" indent="-285750">
              <a:buFont typeface="Wingdings"/>
              <a:buChar char="▪"/>
            </a:pPr>
            <a:r>
              <a:rPr lang="en-US"/>
              <a:t>Mitchell Promise will be the new incoming program this fall to join Dakota Promise</a:t>
            </a:r>
            <a:endParaRPr lang="en-US">
              <a:cs typeface="Calibri"/>
            </a:endParaRPr>
          </a:p>
          <a:p>
            <a:pPr marL="285750" lvl="2" indent="-285750">
              <a:buFont typeface="Wingdings"/>
              <a:buChar char="▪"/>
            </a:pPr>
            <a:r>
              <a:rPr lang="en-US"/>
              <a:t>We are anticipating 32 incoming Mitchell HS students this fall</a:t>
            </a:r>
            <a:endParaRPr lang="en-US">
              <a:cs typeface="Calibri"/>
            </a:endParaRPr>
          </a:p>
          <a:p>
            <a:pPr marL="285750" lvl="2" indent="-285750">
              <a:buFont typeface="Wingdings"/>
              <a:buChar char="▪"/>
            </a:pPr>
            <a:r>
              <a:rPr lang="en-US"/>
              <a:t>Dakota Promise is still running strong with 135 continuing students and getting our first 2020 cohort to graduate (50 graduates total) and transfer to four-year institutions</a:t>
            </a:r>
            <a:endParaRPr lang="en-US">
              <a:cs typeface="Calibri"/>
            </a:endParaRPr>
          </a:p>
          <a:p>
            <a:pPr marL="285750" lvl="2" indent="-285750">
              <a:buFont typeface="Wingdings"/>
              <a:buChar char="▪"/>
            </a:pPr>
            <a:r>
              <a:rPr lang="en-US"/>
              <a:t>We currently can see 178 incoming students from HSD2 meet the 2.25 GPA requirement, but of those, 79 students have registered for fall and have completed their FAFSA and CASFA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6F0B5-7C38-401B-BE58-0610221DB9AB}" type="slidenum"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065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285750">
              <a:spcAft>
                <a:spcPts val="1000"/>
              </a:spcAft>
              <a:buFont typeface="Arial,Sans-Serif"/>
              <a:buChar char="•"/>
            </a:pPr>
            <a:r>
              <a:rPr lang="en-US"/>
              <a:t>Elligible students will receive up to two $2,500 scholarships.</a:t>
            </a:r>
          </a:p>
          <a:p>
            <a:pPr marL="571500" indent="-285750">
              <a:spcAft>
                <a:spcPts val="1000"/>
              </a:spcAft>
              <a:buFont typeface="Arial,Sans-Serif"/>
              <a:buChar char="•"/>
            </a:pPr>
            <a:r>
              <a:rPr lang="en-US"/>
              <a:t>Students must live in El Paso county, have a high school diploma or equivalent, maintain 2.0 GPA, enroll in at least 6 credits per semester, and write an essay to get funds.</a:t>
            </a:r>
          </a:p>
          <a:p>
            <a:pPr marL="571500" indent="-285750">
              <a:spcAft>
                <a:spcPts val="1000"/>
              </a:spcAft>
              <a:buFont typeface="Arial,Sans-Serif"/>
              <a:buChar char="•"/>
            </a:pPr>
            <a:r>
              <a:rPr lang="en-US"/>
              <a:t>Scholarship funds can be used for tuition, books, supplies, housing, food, and transportation.</a:t>
            </a:r>
          </a:p>
          <a:p>
            <a:pPr marL="571500" indent="-285750">
              <a:spcAft>
                <a:spcPts val="1000"/>
              </a:spcAft>
              <a:buFont typeface="Arial,Sans-Serif"/>
              <a:buChar char="•"/>
            </a:pPr>
            <a:r>
              <a:rPr lang="en-US"/>
              <a:t>Part of the donation will be used to create an endowment to make the Spark Fund a permanent scholarship available for Pikes Peak Students.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6F0B5-7C38-401B-BE58-0610221DB9AB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936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,Sans-Serif"/>
              <a:buChar char="•"/>
            </a:pPr>
            <a:r>
              <a:rPr lang="en-US"/>
              <a:t>Construction/demolition is to start September 1st in the old Rampart child development center.</a:t>
            </a:r>
          </a:p>
          <a:p>
            <a:pPr marL="285750" indent="-285750">
              <a:buFont typeface="Arial,Sans-Serif"/>
              <a:buChar char="•"/>
            </a:pPr>
            <a:r>
              <a:rPr lang="en-US"/>
              <a:t>The construction completion date is on schedule for May 2024. </a:t>
            </a:r>
          </a:p>
          <a:p>
            <a:pPr marL="285750" indent="-285750">
              <a:buFont typeface="Arial,Sans-Serif"/>
              <a:buChar char="•"/>
            </a:pPr>
            <a:r>
              <a:rPr lang="en-US"/>
              <a:t>The Dental Assisting Program will move in over summer semester 2024.</a:t>
            </a:r>
          </a:p>
          <a:p>
            <a:pPr marL="285750" indent="-285750">
              <a:buFont typeface="Arial,Sans-Serif"/>
              <a:buChar char="•"/>
            </a:pPr>
            <a:r>
              <a:rPr lang="en-US"/>
              <a:t> We modified the original construction plans to expand the cohort size from 24 to 30 for the Dental Hygiene Program. </a:t>
            </a:r>
          </a:p>
          <a:p>
            <a:pPr marL="285750" indent="-285750">
              <a:buFont typeface="Arial,Sans-Serif"/>
              <a:buChar char="•"/>
            </a:pPr>
            <a:r>
              <a:rPr lang="en-US"/>
              <a:t>To accommodate that expansion, we've added two additional dental operatories in the clinical space. 20 total from original 18 planned. </a:t>
            </a:r>
          </a:p>
          <a:p>
            <a:pPr marL="285750" indent="-285750">
              <a:buFont typeface="Arial,Sans-Serif"/>
              <a:buChar char="•"/>
            </a:pPr>
            <a:r>
              <a:rPr lang="en-US"/>
              <a:t>We will have state of the art facilities including a 12-unit + 1 instructor (13 total) dental simulation space. </a:t>
            </a:r>
          </a:p>
          <a:p>
            <a:pPr lvl="1">
              <a:buFont typeface="Arial,Sans-Serif"/>
              <a:buChar char="•"/>
            </a:pPr>
            <a:r>
              <a:rPr lang="en-US"/>
              <a:t>We will be the only dental hygiene/dental assisting school in Colorado (and one of a handful in the country) to pioneer the advanced simulation technology into a dental educational setting.    </a:t>
            </a:r>
          </a:p>
          <a:p>
            <a:pPr marL="285750" indent="-285750">
              <a:buFont typeface="Arial,Sans-Serif"/>
              <a:buChar char="•"/>
            </a:pPr>
            <a:r>
              <a:rPr lang="en-US"/>
              <a:t>We're on schedule to submit CODA accreditation packet for the Dental Hygiene program </a:t>
            </a:r>
          </a:p>
          <a:p>
            <a:pPr marL="285750" indent="-285750">
              <a:buFont typeface="Arial,Sans-Serif"/>
              <a:buChar char="•"/>
            </a:pPr>
            <a:r>
              <a:rPr lang="en-US"/>
              <a:t>Once the CODA application is submitted, the approval process takes approximately 12-18 months. We're hoping this sets us up to open student applications in early 2025 for the 1st cohort to commence in Summer or Fall 2025. </a:t>
            </a:r>
          </a:p>
          <a:p>
            <a:pPr marL="285750" indent="-285750">
              <a:buFont typeface="Arial,Sans-Serif"/>
              <a:buChar char="•"/>
            </a:pPr>
            <a:endParaRPr lang="en-US"/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6F0B5-7C38-401B-BE58-0610221DB9AB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089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,Sans-Serif"/>
              <a:buChar char="•"/>
            </a:pPr>
            <a:r>
              <a:rPr lang="en-US"/>
              <a:t>This grant is a first-stage grant, designed to gather data on industry needs and the experiences of engineering technicians working in the field. We are working with and bringing together partners in industry, K-12 and local non-profits.</a:t>
            </a:r>
          </a:p>
          <a:p>
            <a:pPr marL="285750" indent="-285750">
              <a:buFont typeface="Arial,Sans-Serif"/>
              <a:buChar char="•"/>
            </a:pPr>
            <a:r>
              <a:rPr lang="en-US"/>
              <a:t>We plan on applying for a second stage grant that will enable us to implement plans based on the data we gather this semester.</a:t>
            </a:r>
          </a:p>
          <a:p>
            <a:pPr marL="285750" indent="-285750">
              <a:buFont typeface="Arial,Sans-Serif"/>
              <a:buChar char="•"/>
            </a:pPr>
            <a:r>
              <a:rPr lang="en-US"/>
              <a:t>Thanks to Chelsy Harris, Michele Koster, McKenna Lovejoy, Jim </a:t>
            </a:r>
            <a:r>
              <a:rPr lang="en-US" err="1"/>
              <a:t>Mancall</a:t>
            </a:r>
            <a:r>
              <a:rPr lang="en-US"/>
              <a:t>, Donna Nelson and Heather Pierce for working on this project.</a:t>
            </a:r>
          </a:p>
          <a:p>
            <a:pPr marL="285750" indent="-285750">
              <a:buFont typeface="Arial,Sans-Serif"/>
              <a:buChar char="•"/>
            </a:pPr>
            <a:endParaRPr lang="en-US"/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6F0B5-7C38-401B-BE58-0610221DB9AB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121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6F0B5-7C38-401B-BE58-0610221DB9A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051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4A95825-18F9-2346-597D-5B47CC3DB7C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CB742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8EB3FE-AF8B-49C5-B297-DA4921DB25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76333"/>
            <a:ext cx="9144000" cy="1733629"/>
          </a:xfrm>
        </p:spPr>
        <p:txBody>
          <a:bodyPr anchor="ctr">
            <a:normAutofit/>
          </a:bodyPr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21099A-6BAB-4C14-165A-563E526C4E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DDE7E2-8A76-900D-BB56-108A846068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6245816"/>
            <a:ext cx="12192000" cy="6121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EDFABF9-5540-0B3C-21E6-AEA7F142721D}"/>
              </a:ext>
            </a:extLst>
          </p:cNvPr>
          <p:cNvSpPr/>
          <p:nvPr userDrawn="1"/>
        </p:nvSpPr>
        <p:spPr>
          <a:xfrm>
            <a:off x="0" y="6174563"/>
            <a:ext cx="12192000" cy="1425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438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AFEFB-6306-280C-5544-27FDCB3B2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553B8-6FCB-67D4-2197-0CC08BC06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1385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D5500F6-54A9-C200-0B68-F31B8D82028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1BAB54-73C9-5875-0C15-F70CDE291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719262"/>
          </a:xfrm>
        </p:spPr>
        <p:txBody>
          <a:bodyPr anchor="ctr">
            <a:normAutofit/>
          </a:bodyPr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5284D8-86FC-529F-8CA6-EC2065AEA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506387"/>
            <a:ext cx="10515600" cy="683873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5194EA-0E2B-F5E0-2DB3-E2B89AD6E5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/>
          <a:stretch/>
        </p:blipFill>
        <p:spPr>
          <a:xfrm>
            <a:off x="0" y="6272212"/>
            <a:ext cx="12192000" cy="585788"/>
          </a:xfrm>
          <a:prstGeom prst="rect">
            <a:avLst/>
          </a:prstGeom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5E79AFF-24DC-1943-5A33-FF4F6B28A7C4}"/>
              </a:ext>
            </a:extLst>
          </p:cNvPr>
          <p:cNvSpPr/>
          <p:nvPr userDrawn="1"/>
        </p:nvSpPr>
        <p:spPr>
          <a:xfrm>
            <a:off x="0" y="6205491"/>
            <a:ext cx="12192000" cy="1420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089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E489E-F72C-6EB0-0C14-46452831E0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E4AF8F-B738-8600-0C75-F7229BD997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6C786EB-4BD2-64C6-7B2E-D2982B477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2028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63874-A346-0507-4D2D-023FB12B1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6D8016-C2B5-1EF3-D750-7E2725CFF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B8C7CA-DAF7-6608-88D6-2675CFDA17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AA18F7-BAAC-A027-A30E-50567EEC37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F548D1-A50A-33D2-1D5B-5C0683DC07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563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EE57-F736-6C37-4F9E-E49462B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8017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0614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6442B-357F-A81A-A2AD-1B9BE4009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E9D44-C3AD-F23B-7534-8FE3AF417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E66533-992E-60CB-6BEC-00A0A4C9A9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122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76A1E-3674-8D0C-E603-13C618BB9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573571-E461-6EF7-C146-AFEB0676B7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353CDE-DF56-A716-5387-670F59F09B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7205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97CAAEE-FB23-2501-3E99-BFD395027496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10000"/>
          </a:blip>
          <a:stretch>
            <a:fillRect/>
          </a:stretch>
        </p:blipFill>
        <p:spPr>
          <a:xfrm>
            <a:off x="5354002" y="2636876"/>
            <a:ext cx="8427560" cy="378957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25011B6-0D93-A3A7-22F4-38FA5C761339}"/>
              </a:ext>
            </a:extLst>
          </p:cNvPr>
          <p:cNvSpPr/>
          <p:nvPr userDrawn="1"/>
        </p:nvSpPr>
        <p:spPr>
          <a:xfrm>
            <a:off x="0" y="6274965"/>
            <a:ext cx="12192000" cy="583035"/>
          </a:xfrm>
          <a:prstGeom prst="rect">
            <a:avLst/>
          </a:prstGeom>
          <a:solidFill>
            <a:srgbClr val="7CB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21E8A7-3CF0-A834-4520-2FD7310A45CA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0" y="6349712"/>
            <a:ext cx="6096000" cy="43354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CA3B68B-C8D1-2A06-DA51-DD8F7E006E01}"/>
              </a:ext>
            </a:extLst>
          </p:cNvPr>
          <p:cNvSpPr/>
          <p:nvPr userDrawn="1"/>
        </p:nvSpPr>
        <p:spPr>
          <a:xfrm>
            <a:off x="0" y="0"/>
            <a:ext cx="1658679" cy="233916"/>
          </a:xfrm>
          <a:prstGeom prst="rect">
            <a:avLst/>
          </a:prstGeom>
          <a:solidFill>
            <a:srgbClr val="0B3B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F28D10-7B79-756C-E3DA-365EB386B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7FF5D8-6929-28A0-5FFA-46B61F974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6826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rgbClr val="DB4326"/>
          </a:solidFill>
          <a:latin typeface="Sanchez" panose="02000000000000000000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Source Sans 3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Source Sans 3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Source Sans 3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Source Sans 3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Source Sans 3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showcase/10579914/video/853440676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emf"/><Relationship Id="rId4" Type="http://schemas.openxmlformats.org/officeDocument/2006/relationships/image" Target="../media/image5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emf"/><Relationship Id="rId4" Type="http://schemas.openxmlformats.org/officeDocument/2006/relationships/image" Target="../media/image59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Image of students studying.">
            <a:extLst>
              <a:ext uri="{FF2B5EF4-FFF2-40B4-BE49-F238E27FC236}">
                <a16:creationId xmlns:a16="http://schemas.microsoft.com/office/drawing/2014/main" id="{88668D27-CC27-DB9F-DD6B-8BEC6B4B4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6628023-F158-49AE-9589-8EAE86A12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93612" y="3423026"/>
            <a:ext cx="3745814" cy="0"/>
          </a:xfrm>
          <a:prstGeom prst="line">
            <a:avLst/>
          </a:prstGeom>
          <a:ln w="38100">
            <a:solidFill>
              <a:srgbClr val="7CB74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itle 10">
            <a:extLst>
              <a:ext uri="{FF2B5EF4-FFF2-40B4-BE49-F238E27FC236}">
                <a16:creationId xmlns:a16="http://schemas.microsoft.com/office/drawing/2014/main" id="{AAA32F57-8B86-DBD3-4A3B-7E5DF4A7A96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561063" y="2089817"/>
            <a:ext cx="5010911" cy="241604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nchez"/>
                <a:ea typeface="+mn-ea"/>
                <a:cs typeface="+mn-cs"/>
              </a:rPr>
              <a:t>Professional Development Week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Calibri"/>
              </a:rPr>
              <a:t>President’s Address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Calibri"/>
              </a:rPr>
              <a:t>FALL 2023 </a:t>
            </a:r>
          </a:p>
        </p:txBody>
      </p:sp>
      <p:pic>
        <p:nvPicPr>
          <p:cNvPr id="2" name="Picture 2" descr="Pikes Peak State College Logo">
            <a:extLst>
              <a:ext uri="{FF2B5EF4-FFF2-40B4-BE49-F238E27FC236}">
                <a16:creationId xmlns:a16="http://schemas.microsoft.com/office/drawing/2014/main" id="{8671D7C7-6665-9E8A-BFD4-DA745605D11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2900" y="535186"/>
            <a:ext cx="2209800" cy="128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975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3B259C31-295A-6C4A-DFEF-7BB15067C3A2}"/>
              </a:ext>
            </a:extLst>
          </p:cNvPr>
          <p:cNvSpPr txBox="1"/>
          <p:nvPr/>
        </p:nvSpPr>
        <p:spPr>
          <a:xfrm>
            <a:off x="455458" y="1412343"/>
            <a:ext cx="11341105" cy="41652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200"/>
              <a:t>For SP23 we </a:t>
            </a:r>
            <a:r>
              <a:rPr lang="en-US" sz="2200" b="1" u="sng"/>
              <a:t>reduced</a:t>
            </a:r>
            <a:r>
              <a:rPr lang="en-US" sz="2200" b="1"/>
              <a:t> the number of course sections YTY by 10%</a:t>
            </a:r>
            <a:r>
              <a:rPr lang="en-US" sz="2200"/>
              <a:t> </a:t>
            </a:r>
            <a:endParaRPr lang="en-US" sz="2200">
              <a:ea typeface="Calibri"/>
              <a:cs typeface="Calibri"/>
            </a:endParaRP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200">
                <a:latin typeface="Calibri"/>
                <a:cs typeface="Calibri"/>
              </a:rPr>
              <a:t>SP23 </a:t>
            </a:r>
            <a:r>
              <a:rPr lang="en-US" sz="2200" b="1">
                <a:latin typeface="Calibri"/>
                <a:cs typeface="Calibri"/>
              </a:rPr>
              <a:t>course fill rates increased by ~8%</a:t>
            </a:r>
            <a:r>
              <a:rPr lang="en-US" sz="2200">
                <a:latin typeface="Calibri"/>
                <a:cs typeface="Calibri"/>
              </a:rPr>
              <a:t> - up to </a:t>
            </a:r>
            <a:r>
              <a:rPr lang="en-US" sz="2200" b="1">
                <a:latin typeface="Calibri"/>
                <a:cs typeface="Calibri"/>
              </a:rPr>
              <a:t>~72% fill for all courses</a:t>
            </a:r>
            <a:endParaRPr lang="en-US" sz="2200" b="1" i="0">
              <a:effectLst/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200">
                <a:latin typeface="Calibri"/>
                <a:cs typeface="Calibri"/>
              </a:rPr>
              <a:t>We served </a:t>
            </a:r>
            <a:r>
              <a:rPr lang="en-US" sz="2200" b="1">
                <a:latin typeface="Calibri"/>
                <a:cs typeface="Calibri"/>
              </a:rPr>
              <a:t>~8% more students in SP23</a:t>
            </a:r>
            <a:r>
              <a:rPr lang="en-US" sz="2200">
                <a:latin typeface="Calibri"/>
                <a:cs typeface="Calibri"/>
              </a:rPr>
              <a:t>, while reducing our expenses by </a:t>
            </a:r>
            <a:r>
              <a:rPr lang="en-US" sz="2200" b="1">
                <a:latin typeface="Calibri"/>
                <a:cs typeface="Calibri"/>
              </a:rPr>
              <a:t>approximately ~500k</a:t>
            </a:r>
            <a:r>
              <a:rPr lang="en-US" sz="2200">
                <a:latin typeface="Calibri"/>
                <a:cs typeface="Calibri"/>
              </a:rPr>
              <a:t> </a:t>
            </a:r>
            <a:endParaRPr lang="en-US" sz="220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200">
                <a:latin typeface="Calibri"/>
                <a:cs typeface="Calibri"/>
              </a:rPr>
              <a:t>For SU23 we </a:t>
            </a:r>
            <a:r>
              <a:rPr lang="en-US" sz="2200" b="1" u="sng">
                <a:latin typeface="Calibri"/>
                <a:cs typeface="Calibri"/>
              </a:rPr>
              <a:t>Increased</a:t>
            </a:r>
            <a:r>
              <a:rPr lang="en-US" sz="2200" b="1">
                <a:latin typeface="Calibri"/>
                <a:cs typeface="Calibri"/>
              </a:rPr>
              <a:t> the number of course sections YTY by 12%</a:t>
            </a:r>
            <a:r>
              <a:rPr lang="en-US" sz="2200">
                <a:latin typeface="Calibri"/>
                <a:cs typeface="Calibri"/>
              </a:rPr>
              <a:t> </a:t>
            </a:r>
            <a:endParaRPr lang="en-US" sz="2200" i="0">
              <a:effectLst/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200">
                <a:latin typeface="Calibri"/>
                <a:cs typeface="Calibri"/>
              </a:rPr>
              <a:t>SU23 </a:t>
            </a:r>
            <a:r>
              <a:rPr lang="en-US" sz="2200" b="1">
                <a:latin typeface="Calibri"/>
                <a:cs typeface="Calibri"/>
              </a:rPr>
              <a:t>fill rates </a:t>
            </a:r>
            <a:r>
              <a:rPr lang="en-US" sz="2200" b="1" u="sng">
                <a:latin typeface="Calibri"/>
                <a:cs typeface="Calibri"/>
              </a:rPr>
              <a:t>did not change</a:t>
            </a:r>
            <a:r>
              <a:rPr lang="en-US" sz="2200">
                <a:latin typeface="Calibri"/>
                <a:cs typeface="Calibri"/>
              </a:rPr>
              <a:t> YTY, we remained at </a:t>
            </a:r>
            <a:r>
              <a:rPr lang="en-US" sz="2200" b="1">
                <a:latin typeface="Calibri"/>
                <a:cs typeface="Calibri"/>
              </a:rPr>
              <a:t>~65% fill for all courses</a:t>
            </a:r>
            <a:endParaRPr lang="en-US" sz="2200" b="1" i="0">
              <a:effectLst/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200">
                <a:latin typeface="Calibri"/>
                <a:cs typeface="Calibri"/>
              </a:rPr>
              <a:t>We served </a:t>
            </a:r>
            <a:r>
              <a:rPr lang="en-US" sz="2200" b="1">
                <a:latin typeface="Calibri"/>
                <a:cs typeface="Calibri"/>
              </a:rPr>
              <a:t>~6% more students in SU23</a:t>
            </a:r>
            <a:r>
              <a:rPr lang="en-US" sz="2200">
                <a:latin typeface="Calibri"/>
                <a:cs typeface="Calibri"/>
              </a:rPr>
              <a:t>, but our expenses rose </a:t>
            </a:r>
            <a:r>
              <a:rPr lang="en-US" sz="2200" b="1">
                <a:latin typeface="Calibri"/>
                <a:cs typeface="Calibri"/>
              </a:rPr>
              <a:t>approximately ~300k</a:t>
            </a:r>
            <a:r>
              <a:rPr lang="en-US" sz="2200">
                <a:latin typeface="Calibri"/>
                <a:cs typeface="Calibri"/>
              </a:rPr>
              <a:t> </a:t>
            </a:r>
            <a:endParaRPr lang="en-US" sz="2200" i="0">
              <a:effectLst/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200">
                <a:latin typeface="Calibri"/>
                <a:cs typeface="Calibri"/>
              </a:rPr>
              <a:t>Before implementing growth scheduling, </a:t>
            </a:r>
            <a:r>
              <a:rPr lang="en-US" sz="2200" b="1">
                <a:latin typeface="Calibri"/>
                <a:cs typeface="Calibri"/>
              </a:rPr>
              <a:t>we filled ~56% of our seats annually</a:t>
            </a:r>
            <a:endParaRPr lang="en-US" sz="2200" b="1" i="0">
              <a:effectLst/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200">
                <a:latin typeface="Calibri"/>
                <a:cs typeface="Calibri"/>
              </a:rPr>
              <a:t>In the past year (FA22 - SU23), </a:t>
            </a:r>
            <a:r>
              <a:rPr lang="en-US" sz="2200" b="1">
                <a:latin typeface="Calibri"/>
                <a:cs typeface="Calibri"/>
              </a:rPr>
              <a:t>we are filling more than ~70% of our seats</a:t>
            </a:r>
            <a:endParaRPr lang="en-US" sz="2200" b="1" i="0">
              <a:effectLst/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200">
                <a:latin typeface="Calibri"/>
                <a:cs typeface="Calibri"/>
              </a:rPr>
              <a:t>We have </a:t>
            </a:r>
            <a:r>
              <a:rPr lang="en-US" sz="2200" b="1">
                <a:latin typeface="Calibri"/>
                <a:cs typeface="Calibri"/>
              </a:rPr>
              <a:t>reduced expense by ~2M+ since implementing growth/efficiency scheduling</a:t>
            </a:r>
            <a:endParaRPr lang="en-US" sz="2200" b="1" i="0">
              <a:effectLst/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E75E4AC6-31D8-0EFA-6A1D-325E0A20EE0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3997" y="571954"/>
            <a:ext cx="10521042" cy="50369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rgbClr val="DB4326"/>
                </a:solidFill>
                <a:latin typeface="Sanchez" panose="02000000000000000000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DB4326"/>
                </a:solidFill>
                <a:effectLst/>
                <a:uLnTx/>
                <a:uFillTx/>
                <a:latin typeface="Sanchez"/>
                <a:ea typeface="+mj-ea"/>
                <a:cs typeface="+mj-cs"/>
              </a:rPr>
              <a:t>Efficiency of Scheduling for S23 and SU23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DB4326"/>
              </a:solidFill>
              <a:effectLst/>
              <a:uLnTx/>
              <a:uFillTx/>
              <a:latin typeface="Sanchez" panose="02000000000000000000" pitchFamily="2" charset="77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24669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3A501CD-3DFE-AD11-4E2F-39C3A92D79C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200" y="3581305"/>
            <a:ext cx="10515600" cy="67074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i="0" kern="1200">
                <a:solidFill>
                  <a:schemeClr val="bg1"/>
                </a:solidFill>
                <a:latin typeface="Sanchez" panose="02000000000000000000" pitchFamily="2" charset="77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nchez" panose="02000000000000000000" pitchFamily="2" charset="77"/>
                <a:ea typeface="+mj-ea"/>
                <a:cs typeface="+mj-cs"/>
              </a:rPr>
              <a:t>Instructional Services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CD5257-0A47-AFCE-F7DA-8FD0FE3D7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7001" y="1866013"/>
            <a:ext cx="1257997" cy="125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501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55DD55-4E27-1FF5-B061-B5141F9AE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280045">
            <a:off x="-6156" y="1198162"/>
            <a:ext cx="4992203" cy="4903321"/>
          </a:xfrm>
          <a:prstGeom prst="rect">
            <a:avLst/>
          </a:prstGeom>
        </p:spPr>
      </p:pic>
      <p:pic>
        <p:nvPicPr>
          <p:cNvPr id="7" name="Picture 6" descr="Students learning in a classroom.">
            <a:extLst>
              <a:ext uri="{FF2B5EF4-FFF2-40B4-BE49-F238E27FC236}">
                <a16:creationId xmlns:a16="http://schemas.microsoft.com/office/drawing/2014/main" id="{A57BFE7F-E8C3-0D4E-A0DF-7988F32BB12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840" y="2003612"/>
            <a:ext cx="4276164" cy="28507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4AFF39-69DC-90E0-9504-6102FBB3195B}"/>
              </a:ext>
            </a:extLst>
          </p:cNvPr>
          <p:cNvSpPr txBox="1"/>
          <p:nvPr/>
        </p:nvSpPr>
        <p:spPr>
          <a:xfrm>
            <a:off x="5541673" y="798603"/>
            <a:ext cx="6173752" cy="49398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74320" lvl="1" indent="-274320">
              <a:spcAft>
                <a:spcPts val="700"/>
              </a:spcAft>
              <a:buFont typeface="Arial"/>
              <a:buChar char="•"/>
            </a:pPr>
            <a:r>
              <a:rPr lang="en-US" sz="2000" dirty="0">
                <a:latin typeface="Calibri"/>
                <a:ea typeface="Verdana"/>
                <a:cs typeface="Calibri"/>
              </a:rPr>
              <a:t>We've established new divisions and corresponding administrative structures</a:t>
            </a:r>
            <a:r>
              <a:rPr lang="en-US" sz="2000" b="0" i="0" dirty="0">
                <a:effectLst/>
                <a:latin typeface="Calibri"/>
                <a:ea typeface="Verdana"/>
                <a:cs typeface="Calibri"/>
              </a:rPr>
              <a:t>.</a:t>
            </a:r>
            <a:endParaRPr lang="en-US" sz="2000" dirty="0">
              <a:cs typeface="Calibri" panose="020F0502020204030204"/>
            </a:endParaRPr>
          </a:p>
          <a:p>
            <a:pPr marL="274320" lvl="1" indent="-274320">
              <a:spcAft>
                <a:spcPts val="700"/>
              </a:spcAft>
              <a:buFont typeface="Arial"/>
              <a:buChar char="•"/>
            </a:pPr>
            <a:r>
              <a:rPr lang="en-US" sz="2000" dirty="0">
                <a:latin typeface="Calibri"/>
                <a:ea typeface="Verdana"/>
                <a:cs typeface="Calibri"/>
              </a:rPr>
              <a:t>A Campus Reorg Task Force met three times over the summer. Working on a lot of the procedures and back-end processes.</a:t>
            </a:r>
            <a:endParaRPr lang="en-US" sz="2000" dirty="0">
              <a:cs typeface="Calibri" panose="020F0502020204030204"/>
            </a:endParaRPr>
          </a:p>
          <a:p>
            <a:pPr marL="274320" lvl="1" indent="-274320">
              <a:spcAft>
                <a:spcPts val="700"/>
              </a:spcAft>
              <a:buFont typeface="Arial"/>
              <a:buChar char="•"/>
            </a:pPr>
            <a:r>
              <a:rPr lang="en-US" sz="2000" dirty="0">
                <a:latin typeface="Calibri"/>
                <a:ea typeface="Verdana"/>
                <a:cs typeface="Calibri"/>
              </a:rPr>
              <a:t>Three Executive Deans appointed; two Interim Deans appointed.</a:t>
            </a:r>
          </a:p>
          <a:p>
            <a:pPr marL="731520" lvl="2" indent="-274320">
              <a:spcAft>
                <a:spcPts val="700"/>
              </a:spcAft>
              <a:buFont typeface="Arial"/>
              <a:buChar char="•"/>
            </a:pPr>
            <a:r>
              <a:rPr lang="en-US" sz="2000" dirty="0">
                <a:latin typeface="Calibri"/>
                <a:ea typeface="Verdana"/>
                <a:cs typeface="Calibri"/>
              </a:rPr>
              <a:t>(Science, Engineering and Math</a:t>
            </a:r>
            <a:r>
              <a:rPr lang="en-US" sz="2000" b="0" i="0" dirty="0">
                <a:effectLst/>
                <a:latin typeface="Calibri"/>
                <a:ea typeface="Verdana"/>
                <a:cs typeface="Calibri"/>
              </a:rPr>
              <a:t>, </a:t>
            </a:r>
            <a:r>
              <a:rPr lang="en-US" sz="2000" dirty="0">
                <a:latin typeface="Calibri"/>
                <a:ea typeface="Verdana"/>
                <a:cs typeface="Calibri"/>
              </a:rPr>
              <a:t>and </a:t>
            </a:r>
            <a:br>
              <a:rPr lang="en-US" sz="2000" dirty="0">
                <a:latin typeface="Calibri"/>
                <a:ea typeface="Verdana"/>
                <a:cs typeface="Calibri"/>
              </a:rPr>
            </a:br>
            <a:r>
              <a:rPr lang="en-US" sz="2000" dirty="0">
                <a:latin typeface="Calibri"/>
                <a:ea typeface="Verdana"/>
                <a:cs typeface="Calibri"/>
              </a:rPr>
              <a:t>Health Sciences) </a:t>
            </a:r>
            <a:endParaRPr lang="en-US" sz="2000" dirty="0">
              <a:cs typeface="Calibri" panose="020F0502020204030204"/>
            </a:endParaRPr>
          </a:p>
          <a:p>
            <a:pPr marL="274320" lvl="1" indent="-274320">
              <a:spcAft>
                <a:spcPts val="700"/>
              </a:spcAft>
              <a:buFont typeface="Arial"/>
              <a:buChar char="•"/>
            </a:pPr>
            <a:r>
              <a:rPr lang="en-US" sz="2000" dirty="0">
                <a:latin typeface="Calibri"/>
                <a:ea typeface="Verdana"/>
                <a:cs typeface="Calibri"/>
              </a:rPr>
              <a:t>Two Executive Dean positions reposted.</a:t>
            </a:r>
            <a:endParaRPr lang="en-US" sz="2000" b="0" i="0" dirty="0">
              <a:effectLst/>
              <a:latin typeface="Calibri"/>
              <a:ea typeface="Verdana"/>
              <a:cs typeface="Calibri"/>
            </a:endParaRPr>
          </a:p>
          <a:p>
            <a:pPr marL="274320" lvl="1" indent="-274320">
              <a:spcAft>
                <a:spcPts val="700"/>
              </a:spcAft>
              <a:buFont typeface="Arial"/>
              <a:buChar char="•"/>
            </a:pPr>
            <a:r>
              <a:rPr lang="en-US" sz="2000" dirty="0">
                <a:latin typeface="Calibri"/>
                <a:ea typeface="Verdana"/>
                <a:cs typeface="Calibri"/>
              </a:rPr>
              <a:t>The Executive Deans are working collaboratively to determine space needs and coordinate office moves. </a:t>
            </a:r>
          </a:p>
          <a:p>
            <a:pPr marL="274320" lvl="1" indent="-274320">
              <a:spcAft>
                <a:spcPts val="700"/>
              </a:spcAft>
              <a:buFont typeface="Arial"/>
              <a:buChar char="•"/>
            </a:pPr>
            <a:r>
              <a:rPr lang="en-US" sz="2000" dirty="0">
                <a:latin typeface="Calibri"/>
                <a:ea typeface="Verdana"/>
                <a:cs typeface="Calibri"/>
              </a:rPr>
              <a:t>Full transition of new divisions could take the entire academic year</a:t>
            </a:r>
            <a:r>
              <a:rPr lang="en-US" sz="2000" b="0" i="0" dirty="0">
                <a:effectLst/>
                <a:latin typeface="Calibri"/>
                <a:ea typeface="Verdana"/>
                <a:cs typeface="Calibri"/>
              </a:rPr>
              <a:t>.</a:t>
            </a: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6F022164-45E7-DD61-9644-96B9EAA5590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64882" y="365125"/>
            <a:ext cx="10515600" cy="64928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rgbClr val="DB4326"/>
                </a:solidFill>
                <a:latin typeface="Sanchez" panose="02000000000000000000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anchez"/>
                <a:ea typeface="+mj-ea"/>
                <a:cs typeface="+mj-cs"/>
              </a:rPr>
              <a:t>Reorganization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Sanchez" panose="02000000000000000000" pitchFamily="2" charset="77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98589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FFAD1FC-59A0-1358-D3E1-E8BE6D898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81100" y="333374"/>
            <a:ext cx="9820275" cy="573405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D20586A8-8F38-D71E-2864-88E387E439D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90624" y="365125"/>
            <a:ext cx="9810751" cy="1325563"/>
          </a:xfrm>
        </p:spPr>
        <p:txBody>
          <a:bodyPr/>
          <a:lstStyle/>
          <a:p>
            <a:r>
              <a:rPr lang="en-US" dirty="0"/>
              <a:t>Pathway video</a:t>
            </a:r>
          </a:p>
        </p:txBody>
      </p:sp>
      <p:pic>
        <p:nvPicPr>
          <p:cNvPr id="7" name="Picture 6" descr="View our Pathways video at: https://vimeo.com/showcase/10579914/video/853440676">
            <a:hlinkClick r:id="rId3"/>
            <a:extLst>
              <a:ext uri="{FF2B5EF4-FFF2-40B4-BE49-F238E27FC236}">
                <a16:creationId xmlns:a16="http://schemas.microsoft.com/office/drawing/2014/main" id="{37E16915-B5CE-16A6-6288-B9CBBB33545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2401" y="561975"/>
            <a:ext cx="9360588" cy="526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90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0">
            <a:extLst>
              <a:ext uri="{FF2B5EF4-FFF2-40B4-BE49-F238E27FC236}">
                <a16:creationId xmlns:a16="http://schemas.microsoft.com/office/drawing/2014/main" id="{2195E9A6-CAC8-0C7A-82C8-5304836228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120000">
            <a:off x="7277715" y="825062"/>
            <a:ext cx="5631425" cy="5502842"/>
          </a:xfrm>
          <a:prstGeom prst="rect">
            <a:avLst/>
          </a:prstGeom>
        </p:spPr>
      </p:pic>
      <p:pic>
        <p:nvPicPr>
          <p:cNvPr id="19" name="Picture 19" descr="Student holding a laptop computer.">
            <a:extLst>
              <a:ext uri="{FF2B5EF4-FFF2-40B4-BE49-F238E27FC236}">
                <a16:creationId xmlns:a16="http://schemas.microsoft.com/office/drawing/2014/main" id="{C2C4D053-D4AB-921F-00A9-CB49DCE731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9964" y="250765"/>
            <a:ext cx="10732143" cy="6028481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87A5A40-91C2-DDBC-3095-F7D6EE0D57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449486"/>
              </p:ext>
            </p:extLst>
          </p:nvPr>
        </p:nvGraphicFramePr>
        <p:xfrm>
          <a:off x="812604" y="1405183"/>
          <a:ext cx="9395308" cy="4053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44412">
                  <a:extLst>
                    <a:ext uri="{9D8B030D-6E8A-4147-A177-3AD203B41FA5}">
                      <a16:colId xmlns:a16="http://schemas.microsoft.com/office/drawing/2014/main" val="1772197212"/>
                    </a:ext>
                  </a:extLst>
                </a:gridCol>
                <a:gridCol w="5550896">
                  <a:extLst>
                    <a:ext uri="{9D8B030D-6E8A-4147-A177-3AD203B41FA5}">
                      <a16:colId xmlns:a16="http://schemas.microsoft.com/office/drawing/2014/main" val="413277550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285750" indent="-285750" fontAlgn="b">
                        <a:buFont typeface="Arial"/>
                        <a:buChar char="•"/>
                      </a:pPr>
                      <a:r>
                        <a:rPr lang="en-US" sz="1600">
                          <a:solidFill>
                            <a:srgbClr val="181717"/>
                          </a:solidFill>
                          <a:effectLst/>
                        </a:rPr>
                        <a:t>Accounting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600">
                          <a:solidFill>
                            <a:srgbClr val="181717"/>
                          </a:solidFill>
                          <a:effectLst/>
                        </a:rPr>
                        <a:t>Fire Science Technology</a:t>
                      </a:r>
                    </a:p>
                  </a:txBody>
                  <a:tcPr marL="9524" marR="9524" marT="9524" marB="0" anchor="b"/>
                </a:tc>
                <a:extLst>
                  <a:ext uri="{0D108BD9-81ED-4DB2-BD59-A6C34878D82A}">
                    <a16:rowId xmlns:a16="http://schemas.microsoft.com/office/drawing/2014/main" val="9775418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285750" indent="-285750" fontAlgn="b">
                        <a:buFont typeface="Arial"/>
                        <a:buChar char="•"/>
                      </a:pPr>
                      <a:r>
                        <a:rPr lang="en-US" sz="1600">
                          <a:effectLst/>
                        </a:rPr>
                        <a:t>Business Technology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600">
                          <a:effectLst/>
                        </a:rPr>
                        <a:t>Fire Science Wildland</a:t>
                      </a:r>
                    </a:p>
                  </a:txBody>
                  <a:tcPr marL="9524" marR="9524" marT="9524" marB="0" anchor="b"/>
                </a:tc>
                <a:extLst>
                  <a:ext uri="{0D108BD9-81ED-4DB2-BD59-A6C34878D82A}">
                    <a16:rowId xmlns:a16="http://schemas.microsoft.com/office/drawing/2014/main" val="10383073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285750" indent="-285750" fontAlgn="b">
                        <a:buFont typeface="Arial"/>
                        <a:buChar char="•"/>
                      </a:pPr>
                      <a:r>
                        <a:rPr lang="en-US" sz="1600">
                          <a:effectLst/>
                        </a:rPr>
                        <a:t>Business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600">
                          <a:effectLst/>
                        </a:rPr>
                        <a:t>Hospitality</a:t>
                      </a:r>
                    </a:p>
                  </a:txBody>
                  <a:tcPr marL="9524" marR="9524" marT="9524" marB="0" anchor="b"/>
                </a:tc>
                <a:extLst>
                  <a:ext uri="{0D108BD9-81ED-4DB2-BD59-A6C34878D82A}">
                    <a16:rowId xmlns:a16="http://schemas.microsoft.com/office/drawing/2014/main" val="6947516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285750" indent="-285750" fontAlgn="b">
                        <a:buFont typeface="Arial"/>
                        <a:buChar char="•"/>
                      </a:pPr>
                      <a:r>
                        <a:rPr lang="en-US" sz="1600">
                          <a:effectLst/>
                        </a:rPr>
                        <a:t>Computer Information Systems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600">
                          <a:effectLst/>
                        </a:rPr>
                        <a:t>Law Enforcement Academy</a:t>
                      </a:r>
                    </a:p>
                  </a:txBody>
                  <a:tcPr marL="9524" marR="9524" marT="9524" marB="0" anchor="b"/>
                </a:tc>
                <a:extLst>
                  <a:ext uri="{0D108BD9-81ED-4DB2-BD59-A6C34878D82A}">
                    <a16:rowId xmlns:a16="http://schemas.microsoft.com/office/drawing/2014/main" val="27042214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285750" indent="-285750" fontAlgn="b">
                        <a:buFont typeface="Arial"/>
                        <a:buChar char="•"/>
                      </a:pPr>
                      <a:r>
                        <a:rPr lang="en-US" sz="1600">
                          <a:effectLst/>
                        </a:rPr>
                        <a:t>Computer Networking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600">
                          <a:effectLst/>
                        </a:rPr>
                        <a:t>Management</a:t>
                      </a:r>
                    </a:p>
                  </a:txBody>
                  <a:tcPr marL="9524" marR="9524" marT="9524" marB="0" anchor="b"/>
                </a:tc>
                <a:extLst>
                  <a:ext uri="{0D108BD9-81ED-4DB2-BD59-A6C34878D82A}">
                    <a16:rowId xmlns:a16="http://schemas.microsoft.com/office/drawing/2014/main" val="42940373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285750" indent="-285750" fontAlgn="b">
                        <a:buFont typeface="Arial"/>
                        <a:buChar char="•"/>
                      </a:pPr>
                      <a:r>
                        <a:rPr lang="en-US" sz="1600">
                          <a:effectLst/>
                        </a:rPr>
                        <a:t>Criminal Justice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600">
                          <a:effectLst/>
                        </a:rPr>
                        <a:t>Marketing</a:t>
                      </a:r>
                    </a:p>
                  </a:txBody>
                  <a:tcPr marL="9524" marR="9524" marT="9524" marB="0" anchor="b"/>
                </a:tc>
                <a:extLst>
                  <a:ext uri="{0D108BD9-81ED-4DB2-BD59-A6C34878D82A}">
                    <a16:rowId xmlns:a16="http://schemas.microsoft.com/office/drawing/2014/main" val="12145964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285750" indent="-285750" fontAlgn="b">
                        <a:buFont typeface="Arial"/>
                        <a:buChar char="•"/>
                      </a:pPr>
                      <a:r>
                        <a:rPr lang="en-US" sz="1600">
                          <a:effectLst/>
                        </a:rPr>
                        <a:t>Computer Science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600">
                          <a:effectLst/>
                        </a:rPr>
                        <a:t>Paralegal</a:t>
                      </a:r>
                    </a:p>
                  </a:txBody>
                  <a:tcPr marL="9524" marR="9524" marT="9524" marB="0" anchor="b"/>
                </a:tc>
                <a:extLst>
                  <a:ext uri="{0D108BD9-81ED-4DB2-BD59-A6C34878D82A}">
                    <a16:rowId xmlns:a16="http://schemas.microsoft.com/office/drawing/2014/main" val="21537450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285750" indent="-285750" fontAlgn="b">
                        <a:buFont typeface="Arial"/>
                        <a:buChar char="•"/>
                      </a:pPr>
                      <a:r>
                        <a:rPr lang="en-US" sz="1600">
                          <a:effectLst/>
                        </a:rPr>
                        <a:t>Culinary Arts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600">
                          <a:effectLst/>
                        </a:rPr>
                        <a:t>Public Security Management</a:t>
                      </a:r>
                    </a:p>
                  </a:txBody>
                  <a:tcPr marL="9524" marR="9524" marT="9524" marB="0" anchor="b"/>
                </a:tc>
                <a:extLst>
                  <a:ext uri="{0D108BD9-81ED-4DB2-BD59-A6C34878D82A}">
                    <a16:rowId xmlns:a16="http://schemas.microsoft.com/office/drawing/2014/main" val="40813082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285750" indent="-285750" fontAlgn="b">
                        <a:buFont typeface="Arial"/>
                        <a:buChar char="•"/>
                      </a:pPr>
                      <a:r>
                        <a:rPr lang="en-US" sz="1600">
                          <a:effectLst/>
                        </a:rPr>
                        <a:t>Computer Web Based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600">
                          <a:effectLst/>
                        </a:rPr>
                        <a:t>Social Work</a:t>
                      </a:r>
                    </a:p>
                  </a:txBody>
                  <a:tcPr marL="9524" marR="9524" marT="9524" marB="0" anchor="b"/>
                </a:tc>
                <a:extLst>
                  <a:ext uri="{0D108BD9-81ED-4DB2-BD59-A6C34878D82A}">
                    <a16:rowId xmlns:a16="http://schemas.microsoft.com/office/drawing/2014/main" val="5779529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285750" indent="-285750" fontAlgn="b">
                        <a:buFont typeface="Arial"/>
                        <a:buChar char="•"/>
                      </a:pPr>
                      <a:r>
                        <a:rPr lang="en-US" sz="1600">
                          <a:effectLst/>
                        </a:rPr>
                        <a:t>Early Childhood Education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600">
                          <a:effectLst/>
                        </a:rPr>
                        <a:t>Women and Gender Studies</a:t>
                      </a:r>
                    </a:p>
                  </a:txBody>
                  <a:tcPr marL="9524" marR="9524" marT="9524" marB="0" anchor="b"/>
                </a:tc>
                <a:extLst>
                  <a:ext uri="{0D108BD9-81ED-4DB2-BD59-A6C34878D82A}">
                    <a16:rowId xmlns:a16="http://schemas.microsoft.com/office/drawing/2014/main" val="38985162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285750" indent="-285750" fontAlgn="b">
                        <a:buFont typeface="Arial"/>
                        <a:buChar char="•"/>
                      </a:pPr>
                      <a:r>
                        <a:rPr lang="en-US" sz="1600">
                          <a:effectLst/>
                        </a:rPr>
                        <a:t>Economics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endParaRPr lang="en-US" sz="1600">
                        <a:effectLst/>
                      </a:endParaRPr>
                    </a:p>
                  </a:txBody>
                  <a:tcPr marL="9524" marR="9524" marT="9524" marB="0" anchor="b"/>
                </a:tc>
                <a:extLst>
                  <a:ext uri="{0D108BD9-81ED-4DB2-BD59-A6C34878D82A}">
                    <a16:rowId xmlns:a16="http://schemas.microsoft.com/office/drawing/2014/main" val="26438118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285750" indent="-285750" fontAlgn="b">
                        <a:buFont typeface="Arial"/>
                        <a:buChar char="•"/>
                      </a:pPr>
                      <a:r>
                        <a:rPr lang="en-US" sz="1600">
                          <a:effectLst/>
                        </a:rPr>
                        <a:t>Education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endParaRPr lang="en-US" sz="1600">
                        <a:effectLst/>
                      </a:endParaRPr>
                    </a:p>
                  </a:txBody>
                  <a:tcPr marL="9524" marR="9524" marT="9524" marB="0" anchor="b"/>
                </a:tc>
                <a:extLst>
                  <a:ext uri="{0D108BD9-81ED-4DB2-BD59-A6C34878D82A}">
                    <a16:rowId xmlns:a16="http://schemas.microsoft.com/office/drawing/2014/main" val="7593714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285750" indent="-285750" fontAlgn="b">
                        <a:buFont typeface="Arial"/>
                        <a:buChar char="•"/>
                      </a:pPr>
                      <a:r>
                        <a:rPr lang="en-US" sz="1600">
                          <a:effectLst/>
                        </a:rPr>
                        <a:t>Emergency Management and Planning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endParaRPr lang="en-US" sz="1600">
                        <a:effectLst/>
                      </a:endParaRPr>
                    </a:p>
                  </a:txBody>
                  <a:tcPr marL="9524" marR="9524" marT="9524" marB="0" anchor="b"/>
                </a:tc>
                <a:extLst>
                  <a:ext uri="{0D108BD9-81ED-4DB2-BD59-A6C34878D82A}">
                    <a16:rowId xmlns:a16="http://schemas.microsoft.com/office/drawing/2014/main" val="33184535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285750" indent="-285750" fontAlgn="b">
                        <a:buFont typeface="Arial"/>
                        <a:buChar char="•"/>
                      </a:pPr>
                      <a:r>
                        <a:rPr lang="en-US" sz="1600">
                          <a:effectLst/>
                        </a:rPr>
                        <a:t>Entrepreneurship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endParaRPr lang="en-US" sz="1600">
                        <a:effectLst/>
                      </a:endParaRPr>
                    </a:p>
                  </a:txBody>
                  <a:tcPr marL="9524" marR="9524" marT="9524" marB="0" anchor="b"/>
                </a:tc>
                <a:extLst>
                  <a:ext uri="{0D108BD9-81ED-4DB2-BD59-A6C34878D82A}">
                    <a16:rowId xmlns:a16="http://schemas.microsoft.com/office/drawing/2014/main" val="23188785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285750" indent="-285750" fontAlgn="b">
                        <a:buFont typeface="Arial"/>
                        <a:buChar char="•"/>
                      </a:pPr>
                      <a:r>
                        <a:rPr lang="en-US" sz="1600">
                          <a:effectLst/>
                        </a:rPr>
                        <a:t>Emergency Services Administration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endParaRPr lang="en-US" sz="1600">
                        <a:effectLst/>
                      </a:endParaRPr>
                    </a:p>
                  </a:txBody>
                  <a:tcPr marL="9524" marR="9524" marT="9524" marB="0" anchor="b"/>
                </a:tc>
                <a:extLst>
                  <a:ext uri="{0D108BD9-81ED-4DB2-BD59-A6C34878D82A}">
                    <a16:rowId xmlns:a16="http://schemas.microsoft.com/office/drawing/2014/main" val="308035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285750" indent="-285750" fontAlgn="b">
                        <a:buFont typeface="Arial"/>
                        <a:buChar char="•"/>
                      </a:pPr>
                      <a:r>
                        <a:rPr lang="en-US" sz="1600">
                          <a:effectLst/>
                        </a:rPr>
                        <a:t>Finance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endParaRPr lang="en-US" sz="1600" dirty="0">
                        <a:effectLst/>
                      </a:endParaRPr>
                    </a:p>
                  </a:txBody>
                  <a:tcPr marL="9524" marR="9524" marT="9524" marB="0" anchor="b"/>
                </a:tc>
                <a:extLst>
                  <a:ext uri="{0D108BD9-81ED-4DB2-BD59-A6C34878D82A}">
                    <a16:rowId xmlns:a16="http://schemas.microsoft.com/office/drawing/2014/main" val="1562095556"/>
                  </a:ext>
                </a:extLst>
              </a:tr>
            </a:tbl>
          </a:graphicData>
        </a:graphic>
      </p:graphicFrame>
      <p:sp>
        <p:nvSpPr>
          <p:cNvPr id="3" name="Title 3">
            <a:extLst>
              <a:ext uri="{FF2B5EF4-FFF2-40B4-BE49-F238E27FC236}">
                <a16:creationId xmlns:a16="http://schemas.microsoft.com/office/drawing/2014/main" id="{4B3622D9-408A-1B54-6250-AE8A0CE56F7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2694" y="365125"/>
            <a:ext cx="11123523" cy="87386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rgbClr val="DB4326"/>
                </a:solidFill>
                <a:latin typeface="Sanchez" panose="02000000000000000000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anchez"/>
                <a:ea typeface="+mj-ea"/>
                <a:cs typeface="+mj-cs"/>
              </a:rPr>
              <a:t>Business, Technology and Public Service (BTPS)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CENTENNIAL CAMPUS | EXECUTIVE DEAN ROB HUDSON</a:t>
            </a:r>
          </a:p>
        </p:txBody>
      </p:sp>
    </p:spTree>
    <p:extLst>
      <p:ext uri="{BB962C8B-B14F-4D97-AF65-F5344CB8AC3E}">
        <p14:creationId xmlns:p14="http://schemas.microsoft.com/office/powerpoint/2010/main" val="3839833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person in a hard hat and vest in the building and construction program.">
            <a:extLst>
              <a:ext uri="{FF2B5EF4-FFF2-40B4-BE49-F238E27FC236}">
                <a16:creationId xmlns:a16="http://schemas.microsoft.com/office/drawing/2014/main" id="{805A612E-66C4-646F-8B8C-B683CE6C312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6491" y="492376"/>
            <a:ext cx="10092812" cy="5998305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D29A6772-D7D6-63AB-69FF-6DC1DE14B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280650"/>
            <a:ext cx="12192000" cy="577759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87A5A40-91C2-DDBC-3095-F7D6EE0D57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312663"/>
              </p:ext>
            </p:extLst>
          </p:nvPr>
        </p:nvGraphicFramePr>
        <p:xfrm>
          <a:off x="812604" y="1405183"/>
          <a:ext cx="9395307" cy="43072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47935">
                  <a:extLst>
                    <a:ext uri="{9D8B030D-6E8A-4147-A177-3AD203B41FA5}">
                      <a16:colId xmlns:a16="http://schemas.microsoft.com/office/drawing/2014/main" val="1772197212"/>
                    </a:ext>
                  </a:extLst>
                </a:gridCol>
                <a:gridCol w="1947372">
                  <a:extLst>
                    <a:ext uri="{9D8B030D-6E8A-4147-A177-3AD203B41FA5}">
                      <a16:colId xmlns:a16="http://schemas.microsoft.com/office/drawing/2014/main" val="413277550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285750" indent="-285750" fontAlgn="b">
                        <a:buFont typeface="Arial"/>
                        <a:buChar char="•"/>
                      </a:pPr>
                      <a:r>
                        <a:rPr lang="en-US" sz="1600">
                          <a:solidFill>
                            <a:srgbClr val="0A3A5F"/>
                          </a:solidFill>
                          <a:effectLst/>
                        </a:rPr>
                        <a:t>Automotive Collision Technology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endParaRPr lang="en-US" sz="1600">
                        <a:solidFill>
                          <a:srgbClr val="181717"/>
                        </a:solidFill>
                        <a:effectLst/>
                      </a:endParaRPr>
                    </a:p>
                  </a:txBody>
                  <a:tcPr marL="9524" marR="9524" marT="9524" marB="0" anchor="b"/>
                </a:tc>
                <a:extLst>
                  <a:ext uri="{0D108BD9-81ED-4DB2-BD59-A6C34878D82A}">
                    <a16:rowId xmlns:a16="http://schemas.microsoft.com/office/drawing/2014/main" val="9775418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600">
                          <a:solidFill>
                            <a:srgbClr val="0A3A5F"/>
                          </a:solidFill>
                          <a:effectLst/>
                        </a:rPr>
                        <a:t>Architectural Engineer/Construction Management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endParaRPr lang="en-US" sz="1600">
                        <a:effectLst/>
                      </a:endParaRPr>
                    </a:p>
                  </a:txBody>
                  <a:tcPr marL="9524" marR="9524" marT="9524" marB="0" anchor="b"/>
                </a:tc>
                <a:extLst>
                  <a:ext uri="{0D108BD9-81ED-4DB2-BD59-A6C34878D82A}">
                    <a16:rowId xmlns:a16="http://schemas.microsoft.com/office/drawing/2014/main" val="10383073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600">
                          <a:effectLst/>
                        </a:rPr>
                        <a:t>Automotive Service Technology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endParaRPr lang="en-US" sz="1600">
                        <a:effectLst/>
                      </a:endParaRPr>
                    </a:p>
                  </a:txBody>
                  <a:tcPr marL="9524" marR="9524" marT="9524" marB="0" anchor="b"/>
                </a:tc>
                <a:extLst>
                  <a:ext uri="{0D108BD9-81ED-4DB2-BD59-A6C34878D82A}">
                    <a16:rowId xmlns:a16="http://schemas.microsoft.com/office/drawing/2014/main" val="6947516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600">
                          <a:effectLst/>
                        </a:rPr>
                        <a:t>American Sign Language/Interpreter Preparation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endParaRPr lang="en-US" sz="1600">
                        <a:effectLst/>
                      </a:endParaRPr>
                    </a:p>
                  </a:txBody>
                  <a:tcPr marL="9524" marR="9524" marT="9524" marB="0" anchor="b"/>
                </a:tc>
                <a:extLst>
                  <a:ext uri="{0D108BD9-81ED-4DB2-BD59-A6C34878D82A}">
                    <a16:rowId xmlns:a16="http://schemas.microsoft.com/office/drawing/2014/main" val="27042214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285750" indent="-285750" fontAlgn="b">
                        <a:buFont typeface="Arial"/>
                        <a:buChar char="•"/>
                      </a:pPr>
                      <a:r>
                        <a:rPr lang="en-US" sz="1600">
                          <a:effectLst/>
                        </a:rPr>
                        <a:t>Building and Construction Technology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endParaRPr lang="en-US" sz="1600">
                        <a:effectLst/>
                      </a:endParaRPr>
                    </a:p>
                  </a:txBody>
                  <a:tcPr marL="9524" marR="9524" marT="9524" marB="0" anchor="b"/>
                </a:tc>
                <a:extLst>
                  <a:ext uri="{0D108BD9-81ED-4DB2-BD59-A6C34878D82A}">
                    <a16:rowId xmlns:a16="http://schemas.microsoft.com/office/drawing/2014/main" val="42940373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600">
                          <a:effectLst/>
                        </a:rPr>
                        <a:t>Broadcasting and Electronic Media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endParaRPr lang="en-US" sz="1600">
                        <a:effectLst/>
                      </a:endParaRPr>
                    </a:p>
                  </a:txBody>
                  <a:tcPr marL="9524" marR="9524" marT="9524" marB="0" anchor="b"/>
                </a:tc>
                <a:extLst>
                  <a:ext uri="{0D108BD9-81ED-4DB2-BD59-A6C34878D82A}">
                    <a16:rowId xmlns:a16="http://schemas.microsoft.com/office/drawing/2014/main" val="12145964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600">
                          <a:effectLst/>
                        </a:rPr>
                        <a:t>Computer Aided Drafting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endParaRPr lang="en-US" sz="1600">
                        <a:effectLst/>
                      </a:endParaRPr>
                    </a:p>
                  </a:txBody>
                  <a:tcPr marL="9524" marR="9524" marT="9524" marB="0" anchor="b"/>
                </a:tc>
                <a:extLst>
                  <a:ext uri="{0D108BD9-81ED-4DB2-BD59-A6C34878D82A}">
                    <a16:rowId xmlns:a16="http://schemas.microsoft.com/office/drawing/2014/main" val="21537450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600">
                          <a:effectLst/>
                        </a:rPr>
                        <a:t>Diesel Power Mechanics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endParaRPr lang="en-US" sz="1600">
                        <a:effectLst/>
                      </a:endParaRPr>
                    </a:p>
                  </a:txBody>
                  <a:tcPr marL="9524" marR="9524" marT="9524" marB="0" anchor="b"/>
                </a:tc>
                <a:extLst>
                  <a:ext uri="{0D108BD9-81ED-4DB2-BD59-A6C34878D82A}">
                    <a16:rowId xmlns:a16="http://schemas.microsoft.com/office/drawing/2014/main" val="40813082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600">
                          <a:effectLst/>
                        </a:rPr>
                        <a:t>Electronics/Electricity Industrial Robotics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endParaRPr lang="en-US" sz="1600">
                        <a:effectLst/>
                      </a:endParaRPr>
                    </a:p>
                  </a:txBody>
                  <a:tcPr marL="9524" marR="9524" marT="9524" marB="0" anchor="b"/>
                </a:tc>
                <a:extLst>
                  <a:ext uri="{0D108BD9-81ED-4DB2-BD59-A6C34878D82A}">
                    <a16:rowId xmlns:a16="http://schemas.microsoft.com/office/drawing/2014/main" val="5779529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600">
                          <a:effectLst/>
                        </a:rPr>
                        <a:t>Heating Refrigeration and Air Conditioning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endParaRPr lang="en-US" sz="1600">
                        <a:effectLst/>
                      </a:endParaRPr>
                    </a:p>
                  </a:txBody>
                  <a:tcPr marL="9524" marR="9524" marT="9524" marB="0" anchor="b"/>
                </a:tc>
                <a:extLst>
                  <a:ext uri="{0D108BD9-81ED-4DB2-BD59-A6C34878D82A}">
                    <a16:rowId xmlns:a16="http://schemas.microsoft.com/office/drawing/2014/main" val="38985162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600">
                          <a:effectLst/>
                        </a:rPr>
                        <a:t>Industrial Mechatronics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endParaRPr lang="en-US" sz="1600">
                        <a:effectLst/>
                      </a:endParaRPr>
                    </a:p>
                  </a:txBody>
                  <a:tcPr marL="9524" marR="9524" marT="9524" marB="0" anchor="b"/>
                </a:tc>
                <a:extLst>
                  <a:ext uri="{0D108BD9-81ED-4DB2-BD59-A6C34878D82A}">
                    <a16:rowId xmlns:a16="http://schemas.microsoft.com/office/drawing/2014/main" val="26438118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600">
                          <a:effectLst/>
                        </a:rPr>
                        <a:t>Interior Design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endParaRPr lang="en-US" sz="1600">
                        <a:effectLst/>
                      </a:endParaRPr>
                    </a:p>
                  </a:txBody>
                  <a:tcPr marL="9524" marR="9524" marT="9524" marB="0" anchor="b"/>
                </a:tc>
                <a:extLst>
                  <a:ext uri="{0D108BD9-81ED-4DB2-BD59-A6C34878D82A}">
                    <a16:rowId xmlns:a16="http://schemas.microsoft.com/office/drawing/2014/main" val="7593714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600">
                          <a:effectLst/>
                        </a:rPr>
                        <a:t>Multimedia Graphic Design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endParaRPr lang="en-US" sz="1600">
                        <a:effectLst/>
                      </a:endParaRPr>
                    </a:p>
                  </a:txBody>
                  <a:tcPr marL="9524" marR="9524" marT="9524" marB="0" anchor="b"/>
                </a:tc>
                <a:extLst>
                  <a:ext uri="{0D108BD9-81ED-4DB2-BD59-A6C34878D82A}">
                    <a16:rowId xmlns:a16="http://schemas.microsoft.com/office/drawing/2014/main" val="33184535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600">
                          <a:effectLst/>
                        </a:rPr>
                        <a:t>Welding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endParaRPr lang="en-US" sz="1600">
                        <a:effectLst/>
                      </a:endParaRPr>
                    </a:p>
                  </a:txBody>
                  <a:tcPr marL="9524" marR="9524" marT="9524" marB="0" anchor="b"/>
                </a:tc>
                <a:extLst>
                  <a:ext uri="{0D108BD9-81ED-4DB2-BD59-A6C34878D82A}">
                    <a16:rowId xmlns:a16="http://schemas.microsoft.com/office/drawing/2014/main" val="23188785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600">
                          <a:effectLst/>
                        </a:rPr>
                        <a:t>Machining Technology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endParaRPr lang="en-US" sz="1600">
                        <a:effectLst/>
                      </a:endParaRPr>
                    </a:p>
                  </a:txBody>
                  <a:tcPr marL="9524" marR="9524" marT="9524" marB="0" anchor="b"/>
                </a:tc>
                <a:extLst>
                  <a:ext uri="{0D108BD9-81ED-4DB2-BD59-A6C34878D82A}">
                    <a16:rowId xmlns:a16="http://schemas.microsoft.com/office/drawing/2014/main" val="308035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600">
                          <a:effectLst/>
                        </a:rPr>
                        <a:t>Engineering Graphics Technology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endParaRPr lang="en-US" sz="1600">
                        <a:effectLst/>
                      </a:endParaRPr>
                    </a:p>
                  </a:txBody>
                  <a:tcPr marL="9524" marR="9524" marT="9524" marB="0" anchor="b"/>
                </a:tc>
                <a:extLst>
                  <a:ext uri="{0D108BD9-81ED-4DB2-BD59-A6C34878D82A}">
                    <a16:rowId xmlns:a16="http://schemas.microsoft.com/office/drawing/2014/main" val="15620955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600">
                          <a:effectLst/>
                        </a:rPr>
                        <a:t>Metrology</a:t>
                      </a:r>
                    </a:p>
                  </a:txBody>
                  <a:tcPr marL="9524" marR="9524" marT="9524" marB="0" anchor="b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endParaRPr lang="en-US" sz="1600" dirty="0">
                        <a:effectLst/>
                      </a:endParaRPr>
                    </a:p>
                  </a:txBody>
                  <a:tcPr marL="9524" marR="9524" marT="9524" marB="0" anchor="b"/>
                </a:tc>
                <a:extLst>
                  <a:ext uri="{0D108BD9-81ED-4DB2-BD59-A6C34878D82A}">
                    <a16:rowId xmlns:a16="http://schemas.microsoft.com/office/drawing/2014/main" val="1294322718"/>
                  </a:ext>
                </a:extLst>
              </a:tr>
            </a:tbl>
          </a:graphicData>
        </a:graphic>
      </p:graphicFrame>
      <p:sp>
        <p:nvSpPr>
          <p:cNvPr id="3" name="Title 3">
            <a:extLst>
              <a:ext uri="{FF2B5EF4-FFF2-40B4-BE49-F238E27FC236}">
                <a16:creationId xmlns:a16="http://schemas.microsoft.com/office/drawing/2014/main" id="{4B3622D9-408A-1B54-6250-AE8A0CE56F7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2694" y="365125"/>
            <a:ext cx="10641106" cy="87386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rgbClr val="DB4326"/>
                </a:solidFill>
                <a:latin typeface="Sanchez" panose="02000000000000000000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anchez"/>
                <a:ea typeface="+mj-ea"/>
                <a:cs typeface="+mj-cs"/>
              </a:rPr>
              <a:t>Technical and Professional Studies (TPS)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Sanchez" panose="02000000000000000000" pitchFamily="2" charset="77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CENTENNIAL CAMPUS | EXECUTIVE DEAN HEATHER PIERCE</a:t>
            </a:r>
          </a:p>
        </p:txBody>
      </p:sp>
    </p:spTree>
    <p:extLst>
      <p:ext uri="{BB962C8B-B14F-4D97-AF65-F5344CB8AC3E}">
        <p14:creationId xmlns:p14="http://schemas.microsoft.com/office/powerpoint/2010/main" val="3167414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EC7277D0-1597-F4C4-FCF3-78927B8B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840000">
            <a:off x="6382754" y="1036319"/>
            <a:ext cx="5791199" cy="5687197"/>
          </a:xfrm>
          <a:prstGeom prst="rect">
            <a:avLst/>
          </a:prstGeom>
        </p:spPr>
      </p:pic>
      <p:pic>
        <p:nvPicPr>
          <p:cNvPr id="2" name="Picture 3" descr="A student holding a paint palette.">
            <a:extLst>
              <a:ext uri="{FF2B5EF4-FFF2-40B4-BE49-F238E27FC236}">
                <a16:creationId xmlns:a16="http://schemas.microsoft.com/office/drawing/2014/main" id="{FA66083B-F1C7-9DE6-D10F-A78B822AEEC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7109" y="951270"/>
            <a:ext cx="5416346" cy="5410201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7ECFB71C-0EBB-7D57-3DDD-D14E60DFF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75616"/>
            <a:ext cx="12197442" cy="582385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87A5A40-91C2-DDBC-3095-F7D6EE0D57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042655"/>
              </p:ext>
            </p:extLst>
          </p:nvPr>
        </p:nvGraphicFramePr>
        <p:xfrm>
          <a:off x="812604" y="1405183"/>
          <a:ext cx="9395308" cy="4053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44412">
                  <a:extLst>
                    <a:ext uri="{9D8B030D-6E8A-4147-A177-3AD203B41FA5}">
                      <a16:colId xmlns:a16="http://schemas.microsoft.com/office/drawing/2014/main" val="1772197212"/>
                    </a:ext>
                  </a:extLst>
                </a:gridCol>
                <a:gridCol w="5550896">
                  <a:extLst>
                    <a:ext uri="{9D8B030D-6E8A-4147-A177-3AD203B41FA5}">
                      <a16:colId xmlns:a16="http://schemas.microsoft.com/office/drawing/2014/main" val="413277550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600">
                          <a:solidFill>
                            <a:srgbClr val="181717"/>
                          </a:solidFill>
                          <a:effectLst/>
                        </a:rPr>
                        <a:t>Anthropology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600">
                          <a:solidFill>
                            <a:srgbClr val="181717"/>
                          </a:solidFill>
                          <a:effectLst/>
                        </a:rPr>
                        <a:t>Political Science</a:t>
                      </a:r>
                    </a:p>
                  </a:txBody>
                  <a:tcPr marL="9524" marR="9524" marT="9524" marB="0" anchor="b"/>
                </a:tc>
                <a:extLst>
                  <a:ext uri="{0D108BD9-81ED-4DB2-BD59-A6C34878D82A}">
                    <a16:rowId xmlns:a16="http://schemas.microsoft.com/office/drawing/2014/main" val="9775418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600">
                          <a:effectLst/>
                        </a:rPr>
                        <a:t>Art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600">
                          <a:effectLst/>
                        </a:rPr>
                        <a:t>Psychology</a:t>
                      </a:r>
                    </a:p>
                  </a:txBody>
                  <a:tcPr marL="9524" marR="9524" marT="9524" marB="0" anchor="b"/>
                </a:tc>
                <a:extLst>
                  <a:ext uri="{0D108BD9-81ED-4DB2-BD59-A6C34878D82A}">
                    <a16:rowId xmlns:a16="http://schemas.microsoft.com/office/drawing/2014/main" val="10383073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600">
                          <a:effectLst/>
                        </a:rPr>
                        <a:t>Communication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600">
                          <a:effectLst/>
                        </a:rPr>
                        <a:t>Russian</a:t>
                      </a:r>
                    </a:p>
                  </a:txBody>
                  <a:tcPr marL="9524" marR="9524" marT="9524" marB="0" anchor="b"/>
                </a:tc>
                <a:extLst>
                  <a:ext uri="{0D108BD9-81ED-4DB2-BD59-A6C34878D82A}">
                    <a16:rowId xmlns:a16="http://schemas.microsoft.com/office/drawing/2014/main" val="6947516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600">
                          <a:effectLst/>
                        </a:rPr>
                        <a:t>Dance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600">
                          <a:effectLst/>
                        </a:rPr>
                        <a:t>Sociology</a:t>
                      </a:r>
                    </a:p>
                  </a:txBody>
                  <a:tcPr marL="9524" marR="9524" marT="9524" marB="0" anchor="b"/>
                </a:tc>
                <a:extLst>
                  <a:ext uri="{0D108BD9-81ED-4DB2-BD59-A6C34878D82A}">
                    <a16:rowId xmlns:a16="http://schemas.microsoft.com/office/drawing/2014/main" val="27042214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600">
                          <a:effectLst/>
                        </a:rPr>
                        <a:t>English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600">
                          <a:effectLst/>
                        </a:rPr>
                        <a:t>Spanish</a:t>
                      </a:r>
                    </a:p>
                  </a:txBody>
                  <a:tcPr marL="9524" marR="9524" marT="9524" marB="0" anchor="b"/>
                </a:tc>
                <a:extLst>
                  <a:ext uri="{0D108BD9-81ED-4DB2-BD59-A6C34878D82A}">
                    <a16:rowId xmlns:a16="http://schemas.microsoft.com/office/drawing/2014/main" val="42940373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600">
                          <a:effectLst/>
                        </a:rPr>
                        <a:t>English as a Second Language (ESL)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600">
                          <a:effectLst/>
                        </a:rPr>
                        <a:t>Theatre</a:t>
                      </a:r>
                    </a:p>
                  </a:txBody>
                  <a:tcPr marL="9524" marR="9524" marT="9524" marB="0" anchor="b"/>
                </a:tc>
                <a:extLst>
                  <a:ext uri="{0D108BD9-81ED-4DB2-BD59-A6C34878D82A}">
                    <a16:rowId xmlns:a16="http://schemas.microsoft.com/office/drawing/2014/main" val="12145964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600">
                          <a:effectLst/>
                        </a:rPr>
                        <a:t>French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en-US" sz="1600">
                        <a:effectLst/>
                      </a:endParaRPr>
                    </a:p>
                  </a:txBody>
                  <a:tcPr marL="9524" marR="9524" marT="9524" marB="0" anchor="b"/>
                </a:tc>
                <a:extLst>
                  <a:ext uri="{0D108BD9-81ED-4DB2-BD59-A6C34878D82A}">
                    <a16:rowId xmlns:a16="http://schemas.microsoft.com/office/drawing/2014/main" val="21537450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600">
                          <a:effectLst/>
                        </a:rPr>
                        <a:t>German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endParaRPr lang="en-US" sz="1600">
                        <a:effectLst/>
                      </a:endParaRPr>
                    </a:p>
                  </a:txBody>
                  <a:tcPr marL="9524" marR="9524" marT="9524" marB="0" anchor="b"/>
                </a:tc>
                <a:extLst>
                  <a:ext uri="{0D108BD9-81ED-4DB2-BD59-A6C34878D82A}">
                    <a16:rowId xmlns:a16="http://schemas.microsoft.com/office/drawing/2014/main" val="40813082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600">
                          <a:effectLst/>
                        </a:rPr>
                        <a:t>History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endParaRPr lang="en-US" sz="1600">
                        <a:effectLst/>
                      </a:endParaRPr>
                    </a:p>
                  </a:txBody>
                  <a:tcPr marL="9524" marR="9524" marT="9524" marB="0" anchor="b"/>
                </a:tc>
                <a:extLst>
                  <a:ext uri="{0D108BD9-81ED-4DB2-BD59-A6C34878D82A}">
                    <a16:rowId xmlns:a16="http://schemas.microsoft.com/office/drawing/2014/main" val="5779529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600">
                          <a:effectLst/>
                        </a:rPr>
                        <a:t>Humanities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endParaRPr lang="en-US" sz="1600">
                        <a:effectLst/>
                      </a:endParaRPr>
                    </a:p>
                  </a:txBody>
                  <a:tcPr marL="9524" marR="9524" marT="9524" marB="0" anchor="b"/>
                </a:tc>
                <a:extLst>
                  <a:ext uri="{0D108BD9-81ED-4DB2-BD59-A6C34878D82A}">
                    <a16:rowId xmlns:a16="http://schemas.microsoft.com/office/drawing/2014/main" val="38985162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600">
                          <a:effectLst/>
                        </a:rPr>
                        <a:t>Japanese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endParaRPr lang="en-US" sz="1600">
                        <a:effectLst/>
                      </a:endParaRPr>
                    </a:p>
                  </a:txBody>
                  <a:tcPr marL="9524" marR="9524" marT="9524" marB="0" anchor="b"/>
                </a:tc>
                <a:extLst>
                  <a:ext uri="{0D108BD9-81ED-4DB2-BD59-A6C34878D82A}">
                    <a16:rowId xmlns:a16="http://schemas.microsoft.com/office/drawing/2014/main" val="26438118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600">
                          <a:effectLst/>
                        </a:rPr>
                        <a:t>Journalism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endParaRPr lang="en-US" sz="1600">
                        <a:effectLst/>
                      </a:endParaRPr>
                    </a:p>
                  </a:txBody>
                  <a:tcPr marL="9524" marR="9524" marT="9524" marB="0" anchor="b"/>
                </a:tc>
                <a:extLst>
                  <a:ext uri="{0D108BD9-81ED-4DB2-BD59-A6C34878D82A}">
                    <a16:rowId xmlns:a16="http://schemas.microsoft.com/office/drawing/2014/main" val="7593714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600">
                          <a:effectLst/>
                        </a:rPr>
                        <a:t>Literature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endParaRPr lang="en-US" sz="1600">
                        <a:effectLst/>
                      </a:endParaRPr>
                    </a:p>
                  </a:txBody>
                  <a:tcPr marL="9524" marR="9524" marT="9524" marB="0" anchor="b"/>
                </a:tc>
                <a:extLst>
                  <a:ext uri="{0D108BD9-81ED-4DB2-BD59-A6C34878D82A}">
                    <a16:rowId xmlns:a16="http://schemas.microsoft.com/office/drawing/2014/main" val="33184535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600">
                          <a:effectLst/>
                        </a:rPr>
                        <a:t>Music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endParaRPr lang="en-US" sz="1600">
                        <a:effectLst/>
                      </a:endParaRPr>
                    </a:p>
                  </a:txBody>
                  <a:tcPr marL="9524" marR="9524" marT="9524" marB="0" anchor="b"/>
                </a:tc>
                <a:extLst>
                  <a:ext uri="{0D108BD9-81ED-4DB2-BD59-A6C34878D82A}">
                    <a16:rowId xmlns:a16="http://schemas.microsoft.com/office/drawing/2014/main" val="23188785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600">
                          <a:effectLst/>
                        </a:rPr>
                        <a:t>Philosophy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endParaRPr lang="en-US" sz="1600">
                        <a:effectLst/>
                      </a:endParaRPr>
                    </a:p>
                  </a:txBody>
                  <a:tcPr marL="9524" marR="9524" marT="9524" marB="0" anchor="b"/>
                </a:tc>
                <a:extLst>
                  <a:ext uri="{0D108BD9-81ED-4DB2-BD59-A6C34878D82A}">
                    <a16:rowId xmlns:a16="http://schemas.microsoft.com/office/drawing/2014/main" val="308035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600">
                          <a:effectLst/>
                        </a:rPr>
                        <a:t>Photography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endParaRPr lang="en-US" sz="1600" dirty="0">
                        <a:effectLst/>
                      </a:endParaRPr>
                    </a:p>
                  </a:txBody>
                  <a:tcPr marL="9524" marR="9524" marT="9524" marB="0" anchor="b"/>
                </a:tc>
                <a:extLst>
                  <a:ext uri="{0D108BD9-81ED-4DB2-BD59-A6C34878D82A}">
                    <a16:rowId xmlns:a16="http://schemas.microsoft.com/office/drawing/2014/main" val="1562095556"/>
                  </a:ext>
                </a:extLst>
              </a:tr>
            </a:tbl>
          </a:graphicData>
        </a:graphic>
      </p:graphicFrame>
      <p:sp>
        <p:nvSpPr>
          <p:cNvPr id="3" name="Title 3">
            <a:extLst>
              <a:ext uri="{FF2B5EF4-FFF2-40B4-BE49-F238E27FC236}">
                <a16:creationId xmlns:a16="http://schemas.microsoft.com/office/drawing/2014/main" id="{4B3622D9-408A-1B54-6250-AE8A0CE56F7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2694" y="365125"/>
            <a:ext cx="10641106" cy="87386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rgbClr val="DB4326"/>
                </a:solidFill>
                <a:latin typeface="Sanchez" panose="02000000000000000000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anchez"/>
                <a:ea typeface="+mj-ea"/>
                <a:cs typeface="+mj-cs"/>
              </a:rPr>
              <a:t>Arts, Humanities and Social Sciences (AHSS)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Sanchez" panose="02000000000000000000" pitchFamily="2" charset="77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DOWNTOWN CAMPUS | EXECUTIVE DEAN DEIDRE SCHOOLCRAFT</a:t>
            </a:r>
          </a:p>
        </p:txBody>
      </p:sp>
    </p:spTree>
    <p:extLst>
      <p:ext uri="{BB962C8B-B14F-4D97-AF65-F5344CB8AC3E}">
        <p14:creationId xmlns:p14="http://schemas.microsoft.com/office/powerpoint/2010/main" val="883178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wo students looking through a microscope.">
            <a:extLst>
              <a:ext uri="{FF2B5EF4-FFF2-40B4-BE49-F238E27FC236}">
                <a16:creationId xmlns:a16="http://schemas.microsoft.com/office/drawing/2014/main" id="{A0FF69FE-8F27-554C-38A5-BB71724E05A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3661" y="489769"/>
            <a:ext cx="10062086" cy="5998304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AE2E4883-07C2-2A95-C144-8C280E3FA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280650"/>
            <a:ext cx="12192000" cy="577759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87A5A40-91C2-DDBC-3095-F7D6EE0D57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283056"/>
              </p:ext>
            </p:extLst>
          </p:nvPr>
        </p:nvGraphicFramePr>
        <p:xfrm>
          <a:off x="812604" y="1405183"/>
          <a:ext cx="9395307" cy="4053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53032">
                  <a:extLst>
                    <a:ext uri="{9D8B030D-6E8A-4147-A177-3AD203B41FA5}">
                      <a16:colId xmlns:a16="http://schemas.microsoft.com/office/drawing/2014/main" val="1772197212"/>
                    </a:ext>
                  </a:extLst>
                </a:gridCol>
                <a:gridCol w="6642275">
                  <a:extLst>
                    <a:ext uri="{9D8B030D-6E8A-4147-A177-3AD203B41FA5}">
                      <a16:colId xmlns:a16="http://schemas.microsoft.com/office/drawing/2014/main" val="413277550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600">
                          <a:solidFill>
                            <a:srgbClr val="181717"/>
                          </a:solidFill>
                          <a:effectLst/>
                        </a:rPr>
                        <a:t>Astronomy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600">
                          <a:solidFill>
                            <a:srgbClr val="181717"/>
                          </a:solidFill>
                          <a:effectLst/>
                        </a:rPr>
                        <a:t>Science</a:t>
                      </a:r>
                    </a:p>
                  </a:txBody>
                  <a:tcPr marL="9524" marR="9524" marT="9524" marB="0" anchor="b"/>
                </a:tc>
                <a:extLst>
                  <a:ext uri="{0D108BD9-81ED-4DB2-BD59-A6C34878D82A}">
                    <a16:rowId xmlns:a16="http://schemas.microsoft.com/office/drawing/2014/main" val="9775418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600">
                          <a:effectLst/>
                        </a:rPr>
                        <a:t>Biology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600">
                          <a:effectLst/>
                        </a:rPr>
                        <a:t>Veterinary Technology</a:t>
                      </a:r>
                    </a:p>
                  </a:txBody>
                  <a:tcPr marL="9524" marR="9524" marT="9524" marB="0" anchor="b"/>
                </a:tc>
                <a:extLst>
                  <a:ext uri="{0D108BD9-81ED-4DB2-BD59-A6C34878D82A}">
                    <a16:rowId xmlns:a16="http://schemas.microsoft.com/office/drawing/2014/main" val="10383073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600">
                          <a:effectLst/>
                        </a:rPr>
                        <a:t>Chemistry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600">
                          <a:effectLst/>
                        </a:rPr>
                        <a:t>Zoo Keeping Technology</a:t>
                      </a:r>
                    </a:p>
                  </a:txBody>
                  <a:tcPr marL="9524" marR="9524" marT="9524" marB="0" anchor="b"/>
                </a:tc>
                <a:extLst>
                  <a:ext uri="{0D108BD9-81ED-4DB2-BD59-A6C34878D82A}">
                    <a16:rowId xmlns:a16="http://schemas.microsoft.com/office/drawing/2014/main" val="6947516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600">
                          <a:effectLst/>
                        </a:rPr>
                        <a:t>Dietary Management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endParaRPr lang="en-US" sz="1600">
                        <a:effectLst/>
                      </a:endParaRPr>
                    </a:p>
                  </a:txBody>
                  <a:tcPr marL="9524" marR="9524" marT="9524" marB="0" anchor="b"/>
                </a:tc>
                <a:extLst>
                  <a:ext uri="{0D108BD9-81ED-4DB2-BD59-A6C34878D82A}">
                    <a16:rowId xmlns:a16="http://schemas.microsoft.com/office/drawing/2014/main" val="27042214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600">
                          <a:effectLst/>
                        </a:rPr>
                        <a:t>Engineering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endParaRPr lang="en-US" sz="1600">
                        <a:effectLst/>
                      </a:endParaRPr>
                    </a:p>
                  </a:txBody>
                  <a:tcPr marL="9524" marR="9524" marT="9524" marB="0" anchor="b"/>
                </a:tc>
                <a:extLst>
                  <a:ext uri="{0D108BD9-81ED-4DB2-BD59-A6C34878D82A}">
                    <a16:rowId xmlns:a16="http://schemas.microsoft.com/office/drawing/2014/main" val="42940373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600">
                          <a:effectLst/>
                        </a:rPr>
                        <a:t>Environmental Science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endParaRPr lang="en-US" sz="1600">
                        <a:effectLst/>
                      </a:endParaRPr>
                    </a:p>
                  </a:txBody>
                  <a:tcPr marL="9524" marR="9524" marT="9524" marB="0" anchor="b"/>
                </a:tc>
                <a:extLst>
                  <a:ext uri="{0D108BD9-81ED-4DB2-BD59-A6C34878D82A}">
                    <a16:rowId xmlns:a16="http://schemas.microsoft.com/office/drawing/2014/main" val="12145964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600">
                          <a:effectLst/>
                        </a:rPr>
                        <a:t>Geography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en-US" sz="1600">
                        <a:effectLst/>
                      </a:endParaRPr>
                    </a:p>
                  </a:txBody>
                  <a:tcPr marL="9524" marR="9524" marT="9524" marB="0" anchor="b"/>
                </a:tc>
                <a:extLst>
                  <a:ext uri="{0D108BD9-81ED-4DB2-BD59-A6C34878D82A}">
                    <a16:rowId xmlns:a16="http://schemas.microsoft.com/office/drawing/2014/main" val="21537450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600">
                          <a:effectLst/>
                        </a:rPr>
                        <a:t>Geology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endParaRPr lang="en-US" sz="1600">
                        <a:effectLst/>
                      </a:endParaRPr>
                    </a:p>
                  </a:txBody>
                  <a:tcPr marL="9524" marR="9524" marT="9524" marB="0" anchor="b"/>
                </a:tc>
                <a:extLst>
                  <a:ext uri="{0D108BD9-81ED-4DB2-BD59-A6C34878D82A}">
                    <a16:rowId xmlns:a16="http://schemas.microsoft.com/office/drawing/2014/main" val="40813082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600">
                          <a:effectLst/>
                        </a:rPr>
                        <a:t>Health and Wellness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endParaRPr lang="en-US" sz="1600">
                        <a:effectLst/>
                      </a:endParaRPr>
                    </a:p>
                  </a:txBody>
                  <a:tcPr marL="9524" marR="9524" marT="9524" marB="0" anchor="b"/>
                </a:tc>
                <a:extLst>
                  <a:ext uri="{0D108BD9-81ED-4DB2-BD59-A6C34878D82A}">
                    <a16:rowId xmlns:a16="http://schemas.microsoft.com/office/drawing/2014/main" val="5779529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600">
                          <a:effectLst/>
                        </a:rPr>
                        <a:t>Math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endParaRPr lang="en-US" sz="1600">
                        <a:effectLst/>
                      </a:endParaRPr>
                    </a:p>
                  </a:txBody>
                  <a:tcPr marL="9524" marR="9524" marT="9524" marB="0" anchor="b"/>
                </a:tc>
                <a:extLst>
                  <a:ext uri="{0D108BD9-81ED-4DB2-BD59-A6C34878D82A}">
                    <a16:rowId xmlns:a16="http://schemas.microsoft.com/office/drawing/2014/main" val="38985162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600">
                          <a:effectLst/>
                        </a:rPr>
                        <a:t>Meteorology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endParaRPr lang="en-US" sz="1600">
                        <a:effectLst/>
                      </a:endParaRPr>
                    </a:p>
                  </a:txBody>
                  <a:tcPr marL="9524" marR="9524" marT="9524" marB="0" anchor="b"/>
                </a:tc>
                <a:extLst>
                  <a:ext uri="{0D108BD9-81ED-4DB2-BD59-A6C34878D82A}">
                    <a16:rowId xmlns:a16="http://schemas.microsoft.com/office/drawing/2014/main" val="26438118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600">
                          <a:effectLst/>
                        </a:rPr>
                        <a:t>Natural Resources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endParaRPr lang="en-US" sz="1600">
                        <a:effectLst/>
                      </a:endParaRPr>
                    </a:p>
                  </a:txBody>
                  <a:tcPr marL="9524" marR="9524" marT="9524" marB="0" anchor="b"/>
                </a:tc>
                <a:extLst>
                  <a:ext uri="{0D108BD9-81ED-4DB2-BD59-A6C34878D82A}">
                    <a16:rowId xmlns:a16="http://schemas.microsoft.com/office/drawing/2014/main" val="7593714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600">
                          <a:effectLst/>
                        </a:rPr>
                        <a:t>Outdoor Leadership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endParaRPr lang="en-US" sz="1600">
                        <a:effectLst/>
                      </a:endParaRPr>
                    </a:p>
                  </a:txBody>
                  <a:tcPr marL="9524" marR="9524" marT="9524" marB="0" anchor="b"/>
                </a:tc>
                <a:extLst>
                  <a:ext uri="{0D108BD9-81ED-4DB2-BD59-A6C34878D82A}">
                    <a16:rowId xmlns:a16="http://schemas.microsoft.com/office/drawing/2014/main" val="33184535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600">
                          <a:effectLst/>
                        </a:rPr>
                        <a:t>Physical Education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endParaRPr lang="en-US" sz="1600">
                        <a:effectLst/>
                      </a:endParaRPr>
                    </a:p>
                  </a:txBody>
                  <a:tcPr marL="9524" marR="9524" marT="9524" marB="0" anchor="b"/>
                </a:tc>
                <a:extLst>
                  <a:ext uri="{0D108BD9-81ED-4DB2-BD59-A6C34878D82A}">
                    <a16:rowId xmlns:a16="http://schemas.microsoft.com/office/drawing/2014/main" val="23188785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600">
                          <a:effectLst/>
                        </a:rPr>
                        <a:t>Physics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endParaRPr lang="en-US" sz="1600">
                        <a:effectLst/>
                      </a:endParaRPr>
                    </a:p>
                  </a:txBody>
                  <a:tcPr marL="9524" marR="9524" marT="9524" marB="0" anchor="b"/>
                </a:tc>
                <a:extLst>
                  <a:ext uri="{0D108BD9-81ED-4DB2-BD59-A6C34878D82A}">
                    <a16:rowId xmlns:a16="http://schemas.microsoft.com/office/drawing/2014/main" val="308035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600">
                          <a:effectLst/>
                        </a:rPr>
                        <a:t>Recreation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endParaRPr lang="en-US" sz="1600" dirty="0">
                        <a:effectLst/>
                      </a:endParaRPr>
                    </a:p>
                  </a:txBody>
                  <a:tcPr marL="9524" marR="9524" marT="9524" marB="0" anchor="b"/>
                </a:tc>
                <a:extLst>
                  <a:ext uri="{0D108BD9-81ED-4DB2-BD59-A6C34878D82A}">
                    <a16:rowId xmlns:a16="http://schemas.microsoft.com/office/drawing/2014/main" val="1562095556"/>
                  </a:ext>
                </a:extLst>
              </a:tr>
            </a:tbl>
          </a:graphicData>
        </a:graphic>
      </p:graphicFrame>
      <p:sp>
        <p:nvSpPr>
          <p:cNvPr id="3" name="Title 3">
            <a:extLst>
              <a:ext uri="{FF2B5EF4-FFF2-40B4-BE49-F238E27FC236}">
                <a16:creationId xmlns:a16="http://schemas.microsoft.com/office/drawing/2014/main" id="{4B3622D9-408A-1B54-6250-AE8A0CE56F7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2694" y="365125"/>
            <a:ext cx="10641106" cy="87386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rgbClr val="DB4326"/>
                </a:solidFill>
                <a:latin typeface="Sanchez" panose="02000000000000000000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anchez"/>
                <a:ea typeface="+mj-ea"/>
                <a:cs typeface="+mj-cs"/>
              </a:rPr>
              <a:t>Science, Engineering and Math (SEM)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Sanchez" panose="02000000000000000000" pitchFamily="2" charset="77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RAMPART CAMPUS | INTERIM DEAN MICHAEL MADSEN</a:t>
            </a:r>
          </a:p>
        </p:txBody>
      </p:sp>
    </p:spTree>
    <p:extLst>
      <p:ext uri="{BB962C8B-B14F-4D97-AF65-F5344CB8AC3E}">
        <p14:creationId xmlns:p14="http://schemas.microsoft.com/office/powerpoint/2010/main" val="2879235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>
            <a:extLst>
              <a:ext uri="{FF2B5EF4-FFF2-40B4-BE49-F238E27FC236}">
                <a16:creationId xmlns:a16="http://schemas.microsoft.com/office/drawing/2014/main" id="{56F248AD-1311-CEBA-DA32-6BDF2B3E8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1020000">
            <a:off x="6079672" y="416233"/>
            <a:ext cx="6259284" cy="6167046"/>
          </a:xfrm>
          <a:prstGeom prst="rect">
            <a:avLst/>
          </a:prstGeom>
        </p:spPr>
      </p:pic>
      <p:pic>
        <p:nvPicPr>
          <p:cNvPr id="5" name="Picture 5" descr="A health sciences student wearing a blue scrubs.">
            <a:extLst>
              <a:ext uri="{FF2B5EF4-FFF2-40B4-BE49-F238E27FC236}">
                <a16:creationId xmlns:a16="http://schemas.microsoft.com/office/drawing/2014/main" id="{B7D31BF4-C689-9327-79B1-2E0A4949C9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2353" y="203427"/>
            <a:ext cx="4536644" cy="7430179"/>
          </a:xfrm>
          <a:prstGeom prst="rect">
            <a:avLst/>
          </a:prstGeom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3C8F1413-A162-C1F1-4339-AC1308E98A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280650"/>
            <a:ext cx="12192000" cy="577759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87A5A40-91C2-DDBC-3095-F7D6EE0D57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740542"/>
              </p:ext>
            </p:extLst>
          </p:nvPr>
        </p:nvGraphicFramePr>
        <p:xfrm>
          <a:off x="812604" y="1720869"/>
          <a:ext cx="9395307" cy="4053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31774">
                  <a:extLst>
                    <a:ext uri="{9D8B030D-6E8A-4147-A177-3AD203B41FA5}">
                      <a16:colId xmlns:a16="http://schemas.microsoft.com/office/drawing/2014/main" val="1772197212"/>
                    </a:ext>
                  </a:extLst>
                </a:gridCol>
                <a:gridCol w="4663533">
                  <a:extLst>
                    <a:ext uri="{9D8B030D-6E8A-4147-A177-3AD203B41FA5}">
                      <a16:colId xmlns:a16="http://schemas.microsoft.com/office/drawing/2014/main" val="413277550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600">
                          <a:solidFill>
                            <a:srgbClr val="181717"/>
                          </a:solidFill>
                          <a:effectLst/>
                        </a:rPr>
                        <a:t>American Heart Association Training Center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endParaRPr lang="en-US" sz="1600">
                        <a:solidFill>
                          <a:srgbClr val="181717"/>
                        </a:solidFill>
                        <a:effectLst/>
                      </a:endParaRPr>
                    </a:p>
                  </a:txBody>
                  <a:tcPr marL="9524" marR="9524" marT="9524" marB="0" anchor="b"/>
                </a:tc>
                <a:extLst>
                  <a:ext uri="{0D108BD9-81ED-4DB2-BD59-A6C34878D82A}">
                    <a16:rowId xmlns:a16="http://schemas.microsoft.com/office/drawing/2014/main" val="9775418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600">
                          <a:effectLst/>
                        </a:rPr>
                        <a:t>Associate Degree in Nursing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endParaRPr lang="en-US" sz="1600">
                        <a:effectLst/>
                      </a:endParaRPr>
                    </a:p>
                  </a:txBody>
                  <a:tcPr marL="9524" marR="9524" marT="9524" marB="0" anchor="b"/>
                </a:tc>
                <a:extLst>
                  <a:ext uri="{0D108BD9-81ED-4DB2-BD59-A6C34878D82A}">
                    <a16:rowId xmlns:a16="http://schemas.microsoft.com/office/drawing/2014/main" val="10383073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600">
                          <a:effectLst/>
                        </a:rPr>
                        <a:t>Bachelor of Science in Nursing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endParaRPr lang="en-US" sz="1600">
                        <a:effectLst/>
                      </a:endParaRPr>
                    </a:p>
                  </a:txBody>
                  <a:tcPr marL="9524" marR="9524" marT="9524" marB="0" anchor="b"/>
                </a:tc>
                <a:extLst>
                  <a:ext uri="{0D108BD9-81ED-4DB2-BD59-A6C34878D82A}">
                    <a16:rowId xmlns:a16="http://schemas.microsoft.com/office/drawing/2014/main" val="6947516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600">
                          <a:effectLst/>
                        </a:rPr>
                        <a:t>Dental Assisting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endParaRPr lang="en-US" sz="1600">
                        <a:effectLst/>
                      </a:endParaRPr>
                    </a:p>
                  </a:txBody>
                  <a:tcPr marL="9524" marR="9524" marT="9524" marB="0" anchor="b"/>
                </a:tc>
                <a:extLst>
                  <a:ext uri="{0D108BD9-81ED-4DB2-BD59-A6C34878D82A}">
                    <a16:rowId xmlns:a16="http://schemas.microsoft.com/office/drawing/2014/main" val="27042214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600">
                          <a:effectLst/>
                        </a:rPr>
                        <a:t>Emergency Medical Services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endParaRPr lang="en-US" sz="1600">
                        <a:effectLst/>
                      </a:endParaRPr>
                    </a:p>
                  </a:txBody>
                  <a:tcPr marL="9524" marR="9524" marT="9524" marB="0" anchor="b"/>
                </a:tc>
                <a:extLst>
                  <a:ext uri="{0D108BD9-81ED-4DB2-BD59-A6C34878D82A}">
                    <a16:rowId xmlns:a16="http://schemas.microsoft.com/office/drawing/2014/main" val="42940373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600">
                          <a:effectLst/>
                        </a:rPr>
                        <a:t>Health Professional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endParaRPr lang="en-US" sz="1600">
                        <a:effectLst/>
                      </a:endParaRPr>
                    </a:p>
                  </a:txBody>
                  <a:tcPr marL="9524" marR="9524" marT="9524" marB="0" anchor="b"/>
                </a:tc>
                <a:extLst>
                  <a:ext uri="{0D108BD9-81ED-4DB2-BD59-A6C34878D82A}">
                    <a16:rowId xmlns:a16="http://schemas.microsoft.com/office/drawing/2014/main" val="12145964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600">
                          <a:effectLst/>
                        </a:rPr>
                        <a:t>Licensed Practical Nurse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en-US" sz="1600">
                        <a:effectLst/>
                      </a:endParaRPr>
                    </a:p>
                  </a:txBody>
                  <a:tcPr marL="9524" marR="9524" marT="9524" marB="0" anchor="b"/>
                </a:tc>
                <a:extLst>
                  <a:ext uri="{0D108BD9-81ED-4DB2-BD59-A6C34878D82A}">
                    <a16:rowId xmlns:a16="http://schemas.microsoft.com/office/drawing/2014/main" val="21537450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600">
                          <a:effectLst/>
                        </a:rPr>
                        <a:t>Medical Assistant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endParaRPr lang="en-US" sz="1600">
                        <a:effectLst/>
                      </a:endParaRPr>
                    </a:p>
                  </a:txBody>
                  <a:tcPr marL="9524" marR="9524" marT="9524" marB="0" anchor="b"/>
                </a:tc>
                <a:extLst>
                  <a:ext uri="{0D108BD9-81ED-4DB2-BD59-A6C34878D82A}">
                    <a16:rowId xmlns:a16="http://schemas.microsoft.com/office/drawing/2014/main" val="40813082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600">
                          <a:effectLst/>
                        </a:rPr>
                        <a:t>Medical Office Technology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endParaRPr lang="en-US" sz="1600">
                        <a:effectLst/>
                      </a:endParaRPr>
                    </a:p>
                  </a:txBody>
                  <a:tcPr marL="9524" marR="9524" marT="9524" marB="0" anchor="b"/>
                </a:tc>
                <a:extLst>
                  <a:ext uri="{0D108BD9-81ED-4DB2-BD59-A6C34878D82A}">
                    <a16:rowId xmlns:a16="http://schemas.microsoft.com/office/drawing/2014/main" val="5779529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600">
                          <a:effectLst/>
                        </a:rPr>
                        <a:t>Nursing Assistant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endParaRPr lang="en-US" sz="1600">
                        <a:effectLst/>
                      </a:endParaRPr>
                    </a:p>
                  </a:txBody>
                  <a:tcPr marL="9524" marR="9524" marT="9524" marB="0" anchor="b"/>
                </a:tc>
                <a:extLst>
                  <a:ext uri="{0D108BD9-81ED-4DB2-BD59-A6C34878D82A}">
                    <a16:rowId xmlns:a16="http://schemas.microsoft.com/office/drawing/2014/main" val="38985162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600">
                          <a:effectLst/>
                        </a:rPr>
                        <a:t>Pharmacy Technician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endParaRPr lang="en-US" sz="1600">
                        <a:effectLst/>
                      </a:endParaRPr>
                    </a:p>
                  </a:txBody>
                  <a:tcPr marL="9524" marR="9524" marT="9524" marB="0" anchor="b"/>
                </a:tc>
                <a:extLst>
                  <a:ext uri="{0D108BD9-81ED-4DB2-BD59-A6C34878D82A}">
                    <a16:rowId xmlns:a16="http://schemas.microsoft.com/office/drawing/2014/main" val="26438118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600">
                          <a:effectLst/>
                        </a:rPr>
                        <a:t>Radiology Technology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endParaRPr lang="en-US" sz="1600">
                        <a:effectLst/>
                      </a:endParaRPr>
                    </a:p>
                  </a:txBody>
                  <a:tcPr marL="9524" marR="9524" marT="9524" marB="0" anchor="b"/>
                </a:tc>
                <a:extLst>
                  <a:ext uri="{0D108BD9-81ED-4DB2-BD59-A6C34878D82A}">
                    <a16:rowId xmlns:a16="http://schemas.microsoft.com/office/drawing/2014/main" val="7593714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600">
                          <a:effectLst/>
                        </a:rPr>
                        <a:t>Surgical Technology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endParaRPr lang="en-US" sz="1600">
                        <a:effectLst/>
                      </a:endParaRPr>
                    </a:p>
                  </a:txBody>
                  <a:tcPr marL="9524" marR="9524" marT="9524" marB="0" anchor="b"/>
                </a:tc>
                <a:extLst>
                  <a:ext uri="{0D108BD9-81ED-4DB2-BD59-A6C34878D82A}">
                    <a16:rowId xmlns:a16="http://schemas.microsoft.com/office/drawing/2014/main" val="33184535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endParaRPr lang="en-US" sz="1600">
                        <a:effectLst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endParaRPr lang="en-US" sz="1600">
                        <a:effectLst/>
                      </a:endParaRPr>
                    </a:p>
                  </a:txBody>
                  <a:tcPr marL="9524" marR="9524" marT="9524" marB="0" anchor="b"/>
                </a:tc>
                <a:extLst>
                  <a:ext uri="{0D108BD9-81ED-4DB2-BD59-A6C34878D82A}">
                    <a16:rowId xmlns:a16="http://schemas.microsoft.com/office/drawing/2014/main" val="23188785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endParaRPr lang="en-US" sz="1600">
                        <a:effectLst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endParaRPr lang="en-US" sz="1600">
                        <a:effectLst/>
                      </a:endParaRPr>
                    </a:p>
                  </a:txBody>
                  <a:tcPr marL="9524" marR="9524" marT="9524" marB="0" anchor="b"/>
                </a:tc>
                <a:extLst>
                  <a:ext uri="{0D108BD9-81ED-4DB2-BD59-A6C34878D82A}">
                    <a16:rowId xmlns:a16="http://schemas.microsoft.com/office/drawing/2014/main" val="308035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endParaRPr lang="en-US" sz="1600">
                        <a:effectLst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endParaRPr lang="en-US" sz="1600" dirty="0">
                        <a:effectLst/>
                      </a:endParaRPr>
                    </a:p>
                  </a:txBody>
                  <a:tcPr marL="9524" marR="9524" marT="9524" marB="0" anchor="b"/>
                </a:tc>
                <a:extLst>
                  <a:ext uri="{0D108BD9-81ED-4DB2-BD59-A6C34878D82A}">
                    <a16:rowId xmlns:a16="http://schemas.microsoft.com/office/drawing/2014/main" val="1562095556"/>
                  </a:ext>
                </a:extLst>
              </a:tr>
            </a:tbl>
          </a:graphicData>
        </a:graphic>
      </p:graphicFrame>
      <p:sp>
        <p:nvSpPr>
          <p:cNvPr id="3" name="Title 3">
            <a:extLst>
              <a:ext uri="{FF2B5EF4-FFF2-40B4-BE49-F238E27FC236}">
                <a16:creationId xmlns:a16="http://schemas.microsoft.com/office/drawing/2014/main" id="{4B3622D9-408A-1B54-6250-AE8A0CE56F7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2694" y="365125"/>
            <a:ext cx="10641106" cy="87386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rgbClr val="DB4326"/>
                </a:solidFill>
                <a:latin typeface="Sanchez" panose="02000000000000000000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anchez"/>
                <a:ea typeface="+mj-ea"/>
                <a:cs typeface="+mj-cs"/>
              </a:rPr>
              <a:t>Health Sciences (HS)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Sanchez" panose="02000000000000000000" pitchFamily="2" charset="77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CENTER FOR HEALTHCARE EDUCATION &amp; SIMULATION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INTERIM DEAN NICHOLE BARRIERA</a:t>
            </a:r>
          </a:p>
        </p:txBody>
      </p:sp>
    </p:spTree>
    <p:extLst>
      <p:ext uri="{BB962C8B-B14F-4D97-AF65-F5344CB8AC3E}">
        <p14:creationId xmlns:p14="http://schemas.microsoft.com/office/powerpoint/2010/main" val="25735636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D815A0F-C727-D594-C548-44129D5618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587" y="1692155"/>
            <a:ext cx="5181600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b="1" i="1">
                <a:solidFill>
                  <a:schemeClr val="accent4"/>
                </a:solidFill>
                <a:latin typeface="Source Sans 3"/>
              </a:rPr>
              <a:t>Career Advance</a:t>
            </a:r>
            <a:endParaRPr lang="en-US" b="0" i="0">
              <a:solidFill>
                <a:schemeClr val="accent4"/>
              </a:solidFill>
              <a:effectLst/>
              <a:latin typeface="Source Sans 3"/>
              <a:cs typeface="Calibri" panose="020F0502020204030204" pitchFamily="34" charset="0"/>
            </a:endParaRPr>
          </a:p>
          <a:p>
            <a:r>
              <a:rPr lang="en-US" sz="1800">
                <a:latin typeface="Calibri"/>
                <a:cs typeface="Calibri"/>
              </a:rPr>
              <a:t>Provides last dollar funding for in-demand </a:t>
            </a:r>
            <a:br>
              <a:rPr lang="en-US" sz="1800">
                <a:latin typeface="Calibri"/>
                <a:cs typeface="Calibri"/>
              </a:rPr>
            </a:br>
            <a:r>
              <a:rPr lang="en-US" sz="1800">
                <a:latin typeface="Calibri"/>
                <a:cs typeface="Calibri"/>
              </a:rPr>
              <a:t>career credentials.</a:t>
            </a:r>
            <a:endParaRPr lang="en-US" sz="1800" b="0" i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>
                <a:latin typeface="Calibri"/>
                <a:cs typeface="Calibri"/>
              </a:rPr>
              <a:t>We have around $5.3M in funding.</a:t>
            </a:r>
          </a:p>
          <a:p>
            <a:r>
              <a:rPr lang="en-US" sz="1800">
                <a:latin typeface="Calibri"/>
                <a:cs typeface="Calibri"/>
              </a:rPr>
              <a:t>This fall we're launching with certificates in </a:t>
            </a:r>
            <a:br>
              <a:rPr lang="en-US" sz="1800">
                <a:latin typeface="Calibri"/>
                <a:cs typeface="Calibri"/>
              </a:rPr>
            </a:br>
            <a:r>
              <a:rPr lang="en-US" sz="1800">
                <a:latin typeface="Calibri"/>
                <a:cs typeface="Calibri"/>
              </a:rPr>
              <a:t>these programs:</a:t>
            </a:r>
          </a:p>
          <a:p>
            <a:pPr lvl="1"/>
            <a:r>
              <a:rPr lang="en-US" sz="1800">
                <a:latin typeface="Calibri"/>
                <a:cs typeface="Calibri"/>
              </a:rPr>
              <a:t>Early Childhood Education</a:t>
            </a:r>
          </a:p>
          <a:p>
            <a:pPr lvl="1"/>
            <a:r>
              <a:rPr lang="en-US" sz="1800">
                <a:latin typeface="Calibri"/>
                <a:cs typeface="Calibri"/>
              </a:rPr>
              <a:t>Fire Science</a:t>
            </a:r>
            <a:endParaRPr lang="en-US" sz="1800" b="0" i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1800">
                <a:latin typeface="Calibri"/>
                <a:cs typeface="Calibri"/>
              </a:rPr>
              <a:t>Law Enforcment Academy</a:t>
            </a:r>
            <a:endParaRPr lang="en-US" sz="1800" b="0" i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1800">
                <a:latin typeface="Calibri"/>
                <a:cs typeface="Calibri"/>
              </a:rPr>
              <a:t>Building and Construction</a:t>
            </a:r>
            <a:endParaRPr lang="en-US" sz="1800" b="0" i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1800">
                <a:latin typeface="Calibri"/>
                <a:cs typeface="Calibri"/>
              </a:rPr>
              <a:t>Certified Nursing Assistant</a:t>
            </a:r>
            <a:endParaRPr lang="en-US" sz="1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>
                <a:latin typeface="Calibri"/>
                <a:cs typeface="Calibri"/>
              </a:rPr>
              <a:t>We want to invest these funds in programs students can start and finish to fill high demand jobs, without depleting funds too quickly.</a:t>
            </a:r>
          </a:p>
          <a:p>
            <a:endParaRPr lang="en-US" sz="1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48F38-3CA5-BFE1-8B97-EEB292D00F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1200" y="1692156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i="1">
                <a:solidFill>
                  <a:schemeClr val="accent4"/>
                </a:solidFill>
                <a:latin typeface="Source Sans 3"/>
              </a:rPr>
              <a:t>Care Forward</a:t>
            </a:r>
            <a:endParaRPr lang="en-US" b="0" i="0">
              <a:solidFill>
                <a:schemeClr val="accent4"/>
              </a:solidFill>
              <a:effectLst/>
              <a:latin typeface="Source Sans 3"/>
              <a:cs typeface="Calibri" panose="020F0502020204030204" pitchFamily="34" charset="0"/>
            </a:endParaRPr>
          </a:p>
          <a:p>
            <a:r>
              <a:rPr lang="en-US" sz="1800">
                <a:latin typeface="Calibri"/>
                <a:cs typeface="Calibri"/>
              </a:rPr>
              <a:t>Provides first dollar funding for in-demand </a:t>
            </a:r>
            <a:br>
              <a:rPr lang="en-US" sz="1800">
                <a:latin typeface="Calibri"/>
                <a:cs typeface="Calibri"/>
              </a:rPr>
            </a:br>
            <a:r>
              <a:rPr lang="en-US" sz="1800">
                <a:latin typeface="Calibri"/>
                <a:cs typeface="Calibri"/>
              </a:rPr>
              <a:t>short-term healthcare credentials.</a:t>
            </a:r>
            <a:endParaRPr lang="en-US" sz="1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>
                <a:latin typeface="Calibri"/>
                <a:cs typeface="Calibri"/>
              </a:rPr>
              <a:t>PPSC has exhausted funding and will sunset </a:t>
            </a:r>
            <a:br>
              <a:rPr lang="en-US" sz="1800">
                <a:latin typeface="Calibri"/>
                <a:cs typeface="Calibri"/>
              </a:rPr>
            </a:br>
            <a:r>
              <a:rPr lang="en-US" sz="1800">
                <a:latin typeface="Calibri"/>
                <a:cs typeface="Calibri"/>
              </a:rPr>
              <a:t>this program after fall 2023.</a:t>
            </a:r>
            <a:endParaRPr lang="en-US" sz="1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>
                <a:latin typeface="Calibri"/>
                <a:cs typeface="Calibri"/>
              </a:rPr>
              <a:t>Care Forward has allowed us to provide over $3M in aid to nearly 1,250 students in 16 in-demand healthcare fields like CNA, Phlebotomy, and Emergency Medical Services. </a:t>
            </a:r>
            <a:endParaRPr lang="en-US" sz="1800" b="0" i="0">
              <a:effectLst/>
              <a:latin typeface="Calibri"/>
              <a:cs typeface="Calibri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B848B41-6734-0ABD-1D29-E49CF247A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694" y="219983"/>
            <a:ext cx="10641106" cy="1543276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Care Forward/ Career Advance</a:t>
            </a:r>
          </a:p>
        </p:txBody>
      </p:sp>
    </p:spTree>
    <p:extLst>
      <p:ext uri="{BB962C8B-B14F-4D97-AF65-F5344CB8AC3E}">
        <p14:creationId xmlns:p14="http://schemas.microsoft.com/office/powerpoint/2010/main" val="599344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B9E15E-FA8E-C02B-0D13-440A30054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0171" y="1914780"/>
            <a:ext cx="1191657" cy="125799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78E35FA-5F50-5502-7F92-EBDAB905CB7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200" y="3581305"/>
            <a:ext cx="10515600" cy="67074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i="0" kern="1200">
                <a:solidFill>
                  <a:schemeClr val="bg1"/>
                </a:solidFill>
                <a:latin typeface="Sanchez" panose="02000000000000000000" pitchFamily="2" charset="77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nchez" panose="02000000000000000000" pitchFamily="2" charset="77"/>
                <a:ea typeface="+mj-ea"/>
                <a:cs typeface="+mj-cs"/>
              </a:rPr>
              <a:t>Numbers</a:t>
            </a:r>
          </a:p>
        </p:txBody>
      </p:sp>
    </p:spTree>
    <p:extLst>
      <p:ext uri="{BB962C8B-B14F-4D97-AF65-F5344CB8AC3E}">
        <p14:creationId xmlns:p14="http://schemas.microsoft.com/office/powerpoint/2010/main" val="15632893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022E2C-5816-05C3-9770-6D38F63E32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6546" y="611911"/>
            <a:ext cx="5599340" cy="4803460"/>
          </a:xfrm>
          <a:prstGeom prst="rect">
            <a:avLst/>
          </a:prstGeom>
        </p:spPr>
      </p:pic>
      <p:pic>
        <p:nvPicPr>
          <p:cNvPr id="2" name="Picture 1" descr="Image of Cynthia Krutsinger, Dean of Online Learning.">
            <a:extLst>
              <a:ext uri="{FF2B5EF4-FFF2-40B4-BE49-F238E27FC236}">
                <a16:creationId xmlns:a16="http://schemas.microsoft.com/office/drawing/2014/main" id="{10329619-5E2D-985C-5B3A-4D9CA68F4DA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447" y="1609140"/>
            <a:ext cx="3340554" cy="33405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E94FCB-66B5-93CD-3D91-C40235007EA2}"/>
              </a:ext>
            </a:extLst>
          </p:cNvPr>
          <p:cNvSpPr txBox="1"/>
          <p:nvPr/>
        </p:nvSpPr>
        <p:spPr>
          <a:xfrm>
            <a:off x="5805641" y="2738409"/>
            <a:ext cx="5947439" cy="18364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2000"/>
              </a:spcAft>
            </a:pPr>
            <a:r>
              <a:rPr lang="en-US" sz="2000">
                <a:latin typeface="Calibri"/>
                <a:cs typeface="Calibri"/>
              </a:rPr>
              <a:t>Cynthia is the lead point person for Colorado Online. </a:t>
            </a:r>
            <a:endParaRPr lang="en-US" b="1" i="1">
              <a:latin typeface="Calibri"/>
              <a:cs typeface="Calibri"/>
            </a:endParaRPr>
          </a:p>
          <a:p>
            <a:pPr>
              <a:spcAft>
                <a:spcPts val="2000"/>
              </a:spcAft>
            </a:pPr>
            <a:r>
              <a:rPr lang="en-US" sz="2000" b="1" i="1">
                <a:latin typeface="Calibri"/>
                <a:cs typeface="Calibri"/>
              </a:rPr>
              <a:t>Any questions, please feel free to reach out to </a:t>
            </a:r>
            <a:br>
              <a:rPr lang="en-US" sz="2000" b="1" i="1">
                <a:latin typeface="Calibri"/>
                <a:cs typeface="Calibri"/>
              </a:rPr>
            </a:br>
            <a:r>
              <a:rPr lang="en-US" sz="2000" b="1" i="1">
                <a:latin typeface="Calibri"/>
                <a:cs typeface="Calibri"/>
              </a:rPr>
              <a:t>her directly.</a:t>
            </a:r>
            <a:endParaRPr lang="en-US" b="1" i="1">
              <a:ea typeface="Calibri"/>
              <a:cs typeface="Calibri"/>
            </a:endParaRPr>
          </a:p>
          <a:p>
            <a:pPr marL="342900" indent="-342900">
              <a:spcAft>
                <a:spcPts val="1000"/>
              </a:spcAft>
              <a:buFont typeface="Arial"/>
              <a:buChar char="•"/>
            </a:pPr>
            <a:r>
              <a:rPr lang="en-US" sz="2000">
                <a:cs typeface="Calibri" panose="020F0502020204030204"/>
              </a:rPr>
              <a:t>Email: Cynthia.Krutsinger@PikesPeak.edu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50F0B39D-4FE0-1F6C-A7C7-8C79843551F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810184" y="1789006"/>
            <a:ext cx="5599340" cy="84318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DB4326"/>
                </a:solidFill>
                <a:effectLst/>
                <a:uLnTx/>
                <a:uFillTx/>
                <a:latin typeface="Sanchez"/>
                <a:ea typeface="+mj-ea"/>
                <a:cs typeface="+mj-cs"/>
              </a:rPr>
              <a:t>Cynthia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DB4326"/>
                </a:solidFill>
                <a:effectLst/>
                <a:uLnTx/>
                <a:uFillTx/>
                <a:latin typeface="Sanchez"/>
                <a:ea typeface="+mj-ea"/>
                <a:cs typeface="+mj-cs"/>
              </a:rPr>
              <a:t>Krutsinger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DB4326"/>
                </a:solidFill>
                <a:effectLst/>
                <a:uLnTx/>
                <a:uFillTx/>
                <a:latin typeface="Sanchez"/>
                <a:ea typeface="+mj-ea"/>
                <a:cs typeface="+mj-cs"/>
              </a:rPr>
              <a:t>, MA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B4326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DEAN OF ONLINE LEARNING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DB4326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2222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>
            <a:extLst>
              <a:ext uri="{FF2B5EF4-FFF2-40B4-BE49-F238E27FC236}">
                <a16:creationId xmlns:a16="http://schemas.microsoft.com/office/drawing/2014/main" id="{9927B1B4-939B-F7B7-D99E-7711F068835B}"/>
              </a:ext>
            </a:extLst>
          </p:cNvPr>
          <p:cNvSpPr txBox="1"/>
          <p:nvPr/>
        </p:nvSpPr>
        <p:spPr>
          <a:xfrm>
            <a:off x="2375038" y="4489588"/>
            <a:ext cx="60974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As of 8/7/2023: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2,457 PPSC students enrolled in Home College Sections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1,105 PPSC students enrolled in pooled sections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120B8A3-5D12-7D31-1FB3-23D6EFA162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71582"/>
              </p:ext>
            </p:extLst>
          </p:nvPr>
        </p:nvGraphicFramePr>
        <p:xfrm>
          <a:off x="2028825" y="2305050"/>
          <a:ext cx="81153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7650">
                  <a:extLst>
                    <a:ext uri="{9D8B030D-6E8A-4147-A177-3AD203B41FA5}">
                      <a16:colId xmlns:a16="http://schemas.microsoft.com/office/drawing/2014/main" val="1084177313"/>
                    </a:ext>
                  </a:extLst>
                </a:gridCol>
                <a:gridCol w="4057650">
                  <a:extLst>
                    <a:ext uri="{9D8B030D-6E8A-4147-A177-3AD203B41FA5}">
                      <a16:colId xmlns:a16="http://schemas.microsoft.com/office/drawing/2014/main" val="2771515352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Term Transitioned​</a:t>
                      </a:r>
                      <a:endParaRPr lang="en-US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Number of Courses Transitioned (PPSC)​</a:t>
                      </a:r>
                      <a:endParaRPr lang="en-US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0846686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>
                          <a:effectLst/>
                        </a:rPr>
                        <a:t>Spring 2023​</a:t>
                      </a:r>
                      <a:endParaRPr lang="en-US">
                        <a:solidFill>
                          <a:srgbClr val="0A3A5F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>
                          <a:effectLst/>
                        </a:rPr>
                        <a:t>7​</a:t>
                      </a:r>
                      <a:endParaRPr lang="en-US">
                        <a:solidFill>
                          <a:srgbClr val="0A3A5F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5237457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>
                          <a:effectLst/>
                        </a:rPr>
                        <a:t>Summer 2023​</a:t>
                      </a:r>
                      <a:endParaRPr lang="en-US">
                        <a:solidFill>
                          <a:srgbClr val="0A3A5F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>
                          <a:effectLst/>
                        </a:rPr>
                        <a:t>16​</a:t>
                      </a:r>
                      <a:endParaRPr lang="en-US">
                        <a:solidFill>
                          <a:srgbClr val="0A3A5F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2916111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>
                          <a:effectLst/>
                        </a:rPr>
                        <a:t>Fall 2023​</a:t>
                      </a:r>
                      <a:endParaRPr lang="en-US">
                        <a:solidFill>
                          <a:srgbClr val="0A3A5F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>
                          <a:effectLst/>
                        </a:rPr>
                        <a:t>60​</a:t>
                      </a:r>
                      <a:endParaRPr lang="en-US">
                        <a:solidFill>
                          <a:srgbClr val="0A3A5F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479109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>
                          <a:effectLst/>
                        </a:rPr>
                        <a:t>Total​</a:t>
                      </a:r>
                      <a:endParaRPr lang="en-US">
                        <a:solidFill>
                          <a:srgbClr val="0A3A5F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dirty="0">
                          <a:effectLst/>
                        </a:rPr>
                        <a:t>83​</a:t>
                      </a:r>
                      <a:endParaRPr lang="en-US" dirty="0">
                        <a:solidFill>
                          <a:srgbClr val="0A3A5F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620046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43E6FF9-20E3-592B-C021-3457C8C20735}"/>
              </a:ext>
            </a:extLst>
          </p:cNvPr>
          <p:cNvSpPr>
            <a:spLocks noGrp="1"/>
          </p:cNvSpPr>
          <p:nvPr/>
        </p:nvSpPr>
        <p:spPr>
          <a:xfrm>
            <a:off x="1302439" y="1616075"/>
            <a:ext cx="10041835" cy="2635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Source Sans 3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Source Sans 3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Source Sans 3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Source Sans 3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Source Sans 3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/>
              <a:t>37 disciplines transitioned at least one course by Fall 2023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3447A08-AADA-5A6B-CF0F-C9F9AD4E426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6812" y="548766"/>
            <a:ext cx="10515600" cy="5492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DB4326"/>
                </a:solidFill>
                <a:effectLst/>
                <a:uLnTx/>
                <a:uFillTx/>
                <a:latin typeface="Sanchez"/>
                <a:ea typeface="+mj-ea"/>
                <a:cs typeface="+mj-cs"/>
              </a:rPr>
              <a:t>Colorado Online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318973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ass Rates in 1st Year Math Courses&#10;AY 12/13&#10;White = 63%&#10;Hispanic = 55%&#10;Black or African American = 46%&#10;&#10;AY 22/23&#10;White = 74%&#10;Hispanic = 65%&#10;Black or African American = 52%">
            <a:extLst>
              <a:ext uri="{FF2B5EF4-FFF2-40B4-BE49-F238E27FC236}">
                <a16:creationId xmlns:a16="http://schemas.microsoft.com/office/drawing/2014/main" id="{22A9D86B-E406-6FF8-3FB4-5F94141E00F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2114" y="3255157"/>
            <a:ext cx="7138811" cy="2949651"/>
          </a:xfrm>
          <a:prstGeom prst="rect">
            <a:avLst/>
          </a:prstGeom>
        </p:spPr>
      </p:pic>
      <p:pic>
        <p:nvPicPr>
          <p:cNvPr id="9" name="Picture 8" descr="Pass Rates in DevEd Math Courses&#10;AY 12/13&#10;White = 56%&#10;Hispanic = 49%&#10;Black or African American = 36%&#10;&#10;AY 22/23&#10;White = 57%&#10;Hispanic = 44%&#10;Black or African American = 38%">
            <a:extLst>
              <a:ext uri="{FF2B5EF4-FFF2-40B4-BE49-F238E27FC236}">
                <a16:creationId xmlns:a16="http://schemas.microsoft.com/office/drawing/2014/main" id="{D413AB16-ACFD-11F3-3680-238ECEF935C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2114" y="237356"/>
            <a:ext cx="7135585" cy="29542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B9B9287-67BE-18EE-2A87-E383846343F1}"/>
              </a:ext>
            </a:extLst>
          </p:cNvPr>
          <p:cNvSpPr txBox="1"/>
          <p:nvPr/>
        </p:nvSpPr>
        <p:spPr>
          <a:xfrm>
            <a:off x="607858" y="1254500"/>
            <a:ext cx="4042234" cy="23750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In AY23, only 10% of students taking </a:t>
            </a:r>
            <a:r>
              <a:rPr lang="en-US" sz="2000" i="0" dirty="0">
                <a:effectLst/>
              </a:rPr>
              <a:t>at </a:t>
            </a:r>
            <a:r>
              <a:rPr lang="en-US" sz="2000" dirty="0"/>
              <a:t>least one Math course took a DevEd course (compared to 57% in AY13).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/>
                <a:cs typeface="Calibri"/>
              </a:rPr>
              <a:t>Overall, MAT pass rates increased from 56% in AY12/13 to 67% in AY22/23.</a:t>
            </a:r>
            <a:endParaRPr lang="en-US" sz="200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729CF5E1-DC21-91D4-5716-5F606ADE686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6812" y="458052"/>
            <a:ext cx="10515600" cy="5492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anchez" panose="02000000000000000000" pitchFamily="2" charset="77"/>
                <a:ea typeface="+mj-ea"/>
                <a:cs typeface="+mj-cs"/>
              </a:rPr>
              <a:t>Math Success</a:t>
            </a:r>
          </a:p>
        </p:txBody>
      </p:sp>
    </p:spTree>
    <p:extLst>
      <p:ext uri="{BB962C8B-B14F-4D97-AF65-F5344CB8AC3E}">
        <p14:creationId xmlns:p14="http://schemas.microsoft.com/office/powerpoint/2010/main" val="4518771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29BCD42-B45D-E791-D747-AAA6003FF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60771">
            <a:off x="6458059" y="458983"/>
            <a:ext cx="5527907" cy="5384325"/>
          </a:xfrm>
          <a:prstGeom prst="rect">
            <a:avLst/>
          </a:prstGeom>
        </p:spPr>
      </p:pic>
      <p:pic>
        <p:nvPicPr>
          <p:cNvPr id="7" name="Picture 6" descr="A close-up of a circuit board.">
            <a:extLst>
              <a:ext uri="{FF2B5EF4-FFF2-40B4-BE49-F238E27FC236}">
                <a16:creationId xmlns:a16="http://schemas.microsoft.com/office/drawing/2014/main" id="{70CF81F1-89A1-79FA-7E79-D487E31CEC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8812" y="1673352"/>
            <a:ext cx="4645152" cy="30967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6893FD-85ED-AE25-AE40-365C647B59D2}"/>
              </a:ext>
            </a:extLst>
          </p:cNvPr>
          <p:cNvSpPr txBox="1"/>
          <p:nvPr/>
        </p:nvSpPr>
        <p:spPr>
          <a:xfrm>
            <a:off x="618261" y="1464363"/>
            <a:ext cx="5410682" cy="337528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spcAft>
                <a:spcPts val="1000"/>
              </a:spcAft>
              <a:buFont typeface="Arial"/>
              <a:buChar char="•"/>
            </a:pPr>
            <a:r>
              <a:rPr lang="en-US" sz="2000">
                <a:solidFill>
                  <a:srgbClr val="0A3A5F"/>
                </a:solidFill>
                <a:latin typeface="Calibri"/>
                <a:ea typeface="Verdana"/>
                <a:cs typeface="Calibri"/>
              </a:rPr>
              <a:t>Our goal is that in May 2024, every graduate  will understand the ethical use of AI in their career field. </a:t>
            </a:r>
            <a:endParaRPr lang="en-US" sz="2000">
              <a:ea typeface="Verdana"/>
              <a:cs typeface="Calibri"/>
            </a:endParaRPr>
          </a:p>
          <a:p>
            <a:pPr marL="342900" indent="-342900">
              <a:spcAft>
                <a:spcPts val="1000"/>
              </a:spcAft>
              <a:buFont typeface="Arial"/>
              <a:buChar char="•"/>
            </a:pPr>
            <a:r>
              <a:rPr lang="en-US" sz="2000">
                <a:solidFill>
                  <a:srgbClr val="0A3A5F"/>
                </a:solidFill>
                <a:latin typeface="Calibri"/>
                <a:ea typeface="Verdana"/>
                <a:cs typeface="Calibri"/>
              </a:rPr>
              <a:t>A.I. Team, led by Professor Dennis Natalie and Sylva Miller, will visit:</a:t>
            </a:r>
          </a:p>
          <a:p>
            <a:pPr marL="800100" lvl="1" indent="-342900">
              <a:spcAft>
                <a:spcPts val="1000"/>
              </a:spcAft>
              <a:buFont typeface="Arial"/>
              <a:buChar char="•"/>
            </a:pPr>
            <a:r>
              <a:rPr lang="en-US" sz="2000">
                <a:solidFill>
                  <a:srgbClr val="0A3A5F"/>
                </a:solidFill>
                <a:latin typeface="Calibri"/>
                <a:ea typeface="Verdana"/>
                <a:cs typeface="Calibri"/>
              </a:rPr>
              <a:t>Faculty Senate</a:t>
            </a:r>
          </a:p>
          <a:p>
            <a:pPr marL="800100" lvl="1" indent="-342900">
              <a:spcAft>
                <a:spcPts val="1000"/>
              </a:spcAft>
              <a:buFont typeface="Arial"/>
              <a:buChar char="•"/>
            </a:pPr>
            <a:r>
              <a:rPr lang="en-US" sz="2000">
                <a:solidFill>
                  <a:srgbClr val="0A3A5F"/>
                </a:solidFill>
                <a:latin typeface="Calibri"/>
                <a:ea typeface="Verdana"/>
                <a:cs typeface="Calibri"/>
              </a:rPr>
              <a:t>All Deans and Department Chairs</a:t>
            </a:r>
          </a:p>
          <a:p>
            <a:pPr marL="342900" indent="-342900">
              <a:spcAft>
                <a:spcPts val="1000"/>
              </a:spcAft>
              <a:buFont typeface="Arial"/>
              <a:buChar char="•"/>
            </a:pPr>
            <a:r>
              <a:rPr lang="en-US" sz="2000">
                <a:ea typeface="Verdana"/>
                <a:cs typeface="Calibri"/>
              </a:rPr>
              <a:t>PPSC is the go-to A.I. trainer for the local News, business, nonprofit, and government agencies.</a:t>
            </a: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BFA1CB1D-2445-ADB7-1014-2991EFF460F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17963" y="460143"/>
            <a:ext cx="10515600" cy="5492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anchez" panose="02000000000000000000" pitchFamily="2" charset="77"/>
                <a:ea typeface="+mj-ea"/>
                <a:cs typeface="+mj-cs"/>
              </a:rPr>
              <a:t>AI</a:t>
            </a:r>
          </a:p>
        </p:txBody>
      </p:sp>
    </p:spTree>
    <p:extLst>
      <p:ext uri="{BB962C8B-B14F-4D97-AF65-F5344CB8AC3E}">
        <p14:creationId xmlns:p14="http://schemas.microsoft.com/office/powerpoint/2010/main" val="32077161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>
            <a:extLst>
              <a:ext uri="{FF2B5EF4-FFF2-40B4-BE49-F238E27FC236}">
                <a16:creationId xmlns:a16="http://schemas.microsoft.com/office/drawing/2014/main" id="{734B9333-7E8F-7D6E-1031-6B4DFDAA0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1062573"/>
            <a:ext cx="5172075" cy="5085279"/>
          </a:xfrm>
          <a:prstGeom prst="rect">
            <a:avLst/>
          </a:prstGeom>
        </p:spPr>
      </p:pic>
      <p:pic>
        <p:nvPicPr>
          <p:cNvPr id="6" name="Picture 7" descr="Pikes Peak State College Downtown Campus.">
            <a:extLst>
              <a:ext uri="{FF2B5EF4-FFF2-40B4-BE49-F238E27FC236}">
                <a16:creationId xmlns:a16="http://schemas.microsoft.com/office/drawing/2014/main" id="{472FBD01-C03D-672C-62BC-0715B84211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400" y="1752531"/>
            <a:ext cx="3637399" cy="31957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6860C8-D8C0-09F4-23E5-AF77F9F5A489}"/>
              </a:ext>
            </a:extLst>
          </p:cNvPr>
          <p:cNvSpPr txBox="1"/>
          <p:nvPr/>
        </p:nvSpPr>
        <p:spPr>
          <a:xfrm>
            <a:off x="5737650" y="1481949"/>
            <a:ext cx="5855901" cy="406778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spcAft>
                <a:spcPts val="1000"/>
              </a:spcAft>
              <a:buFont typeface="Arial"/>
              <a:buChar char="•"/>
            </a:pPr>
            <a:r>
              <a:rPr lang="en-US" sz="2000">
                <a:latin typeface="Calibri"/>
                <a:cs typeface="Calibri"/>
              </a:rPr>
              <a:t>Random locations selected for a visit every 5 years. </a:t>
            </a:r>
            <a:endParaRPr lang="en-US" sz="2000">
              <a:cs typeface="Calibri"/>
            </a:endParaRPr>
          </a:p>
          <a:p>
            <a:pPr marL="342900" indent="-342900">
              <a:spcAft>
                <a:spcPts val="1000"/>
              </a:spcAft>
              <a:buFont typeface="Arial"/>
              <a:buChar char="•"/>
            </a:pPr>
            <a:r>
              <a:rPr lang="en-US" sz="2000">
                <a:cs typeface="Calibri"/>
              </a:rPr>
              <a:t>In spring of 2023 visited:</a:t>
            </a:r>
          </a:p>
          <a:p>
            <a:pPr marL="800100" lvl="1" indent="-342900">
              <a:spcAft>
                <a:spcPts val="1000"/>
              </a:spcAft>
              <a:buFont typeface="Arial"/>
              <a:buChar char="•"/>
            </a:pPr>
            <a:r>
              <a:rPr lang="en-US" sz="2000">
                <a:cs typeface="Calibri"/>
              </a:rPr>
              <a:t>The Downtown Campus</a:t>
            </a:r>
          </a:p>
          <a:p>
            <a:pPr marL="800100" lvl="1" indent="-342900">
              <a:spcAft>
                <a:spcPts val="1000"/>
              </a:spcAft>
              <a:buFont typeface="Arial"/>
              <a:buChar char="•"/>
            </a:pPr>
            <a:r>
              <a:rPr lang="en-US" sz="2000">
                <a:cs typeface="Calibri"/>
              </a:rPr>
              <a:t>The Technical Education Building</a:t>
            </a:r>
          </a:p>
          <a:p>
            <a:pPr marL="800100" lvl="1" indent="-342900">
              <a:spcAft>
                <a:spcPts val="1000"/>
              </a:spcAft>
              <a:buFont typeface="Arial"/>
              <a:buChar char="•"/>
            </a:pPr>
            <a:r>
              <a:rPr lang="en-US" sz="2000">
                <a:cs typeface="Calibri"/>
              </a:rPr>
              <a:t>Falcon High School</a:t>
            </a:r>
          </a:p>
          <a:p>
            <a:pPr marL="342900" indent="-342900">
              <a:spcAft>
                <a:spcPts val="2000"/>
              </a:spcAft>
              <a:buFont typeface="Arial"/>
              <a:buChar char="•"/>
            </a:pPr>
            <a:r>
              <a:rPr lang="en-US" sz="2000">
                <a:cs typeface="Calibri"/>
              </a:rPr>
              <a:t>PPSC achieved the highest rating, </a:t>
            </a:r>
            <a:br>
              <a:rPr lang="en-US" sz="2000">
                <a:cs typeface="Calibri"/>
              </a:rPr>
            </a:br>
            <a:r>
              <a:rPr lang="en-US" sz="2000">
                <a:cs typeface="Calibri"/>
              </a:rPr>
              <a:t>in all 8 inspection criteria.</a:t>
            </a:r>
          </a:p>
          <a:p>
            <a:r>
              <a:rPr lang="en-US" sz="2000">
                <a:cs typeface="Calibri"/>
              </a:rPr>
              <a:t>"Overall, the pattern of PPSC's operations at its additional locations [makes] no further review </a:t>
            </a:r>
            <a:br>
              <a:rPr lang="en-US" sz="2000">
                <a:cs typeface="Calibri"/>
              </a:rPr>
            </a:br>
            <a:r>
              <a:rPr lang="en-US" sz="2000">
                <a:cs typeface="Calibri"/>
              </a:rPr>
              <a:t>or monitoring by HLC necessary."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3447A08-AADA-5A6B-CF0F-C9F9AD4E426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6812" y="458052"/>
            <a:ext cx="10515600" cy="5492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anchez" panose="02000000000000000000" pitchFamily="2" charset="77"/>
                <a:ea typeface="+mj-ea"/>
                <a:cs typeface="+mj-cs"/>
              </a:rPr>
              <a:t>HLC Multi Location Visit</a:t>
            </a:r>
          </a:p>
        </p:txBody>
      </p:sp>
    </p:spTree>
    <p:extLst>
      <p:ext uri="{BB962C8B-B14F-4D97-AF65-F5344CB8AC3E}">
        <p14:creationId xmlns:p14="http://schemas.microsoft.com/office/powerpoint/2010/main" val="4742239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 of a parent hugging their child in a graduation cap.">
            <a:extLst>
              <a:ext uri="{FF2B5EF4-FFF2-40B4-BE49-F238E27FC236}">
                <a16:creationId xmlns:a16="http://schemas.microsoft.com/office/drawing/2014/main" id="{935F8075-563F-D294-01A4-02BE49E985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9" r="-939"/>
          <a:stretch/>
        </p:blipFill>
        <p:spPr>
          <a:xfrm>
            <a:off x="1403389" y="2317687"/>
            <a:ext cx="9759830" cy="3964362"/>
          </a:xfrm>
          <a:prstGeom prst="rect">
            <a:avLst/>
          </a:prstGeom>
        </p:spPr>
      </p:pic>
      <p:pic>
        <p:nvPicPr>
          <p:cNvPr id="4" name="Picture 3" descr="Image of a newspaper headline that says Mitchell High School graduates the first to receive 'life changing' promise scholarship.&#10;By Nick Sullivan">
            <a:extLst>
              <a:ext uri="{FF2B5EF4-FFF2-40B4-BE49-F238E27FC236}">
                <a16:creationId xmlns:a16="http://schemas.microsoft.com/office/drawing/2014/main" id="{3C82391A-7B55-988B-6E52-35C9AF90AAF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1313" y="934875"/>
            <a:ext cx="9685258" cy="14585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5487A9-09D5-F141-9E0A-2ABE2AC95C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850"/>
          <a:stretch/>
        </p:blipFill>
        <p:spPr>
          <a:xfrm>
            <a:off x="1403848" y="783422"/>
            <a:ext cx="9670726" cy="198242"/>
          </a:xfrm>
          <a:prstGeom prst="rect">
            <a:avLst/>
          </a:prstGeom>
        </p:spPr>
      </p:pic>
      <p:pic>
        <p:nvPicPr>
          <p:cNvPr id="7" name="Picture 6" descr="The Gazette Logo">
            <a:extLst>
              <a:ext uri="{FF2B5EF4-FFF2-40B4-BE49-F238E27FC236}">
                <a16:creationId xmlns:a16="http://schemas.microsoft.com/office/drawing/2014/main" id="{7C4795A4-91C0-0CAF-E181-C8BA9069FEB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1803" y="165929"/>
            <a:ext cx="1686800" cy="660290"/>
          </a:xfrm>
          <a:prstGeom prst="rect">
            <a:avLst/>
          </a:prstGeom>
        </p:spPr>
      </p:pic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915F802-4824-CE69-81C7-2A05C6798B9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01312" y="365125"/>
            <a:ext cx="9952487" cy="1325563"/>
          </a:xfrm>
        </p:spPr>
        <p:txBody>
          <a:bodyPr/>
          <a:lstStyle/>
          <a:p>
            <a:r>
              <a:rPr lang="en-US" dirty="0"/>
              <a:t>Promise Program</a:t>
            </a:r>
          </a:p>
        </p:txBody>
      </p:sp>
    </p:spTree>
    <p:extLst>
      <p:ext uri="{BB962C8B-B14F-4D97-AF65-F5344CB8AC3E}">
        <p14:creationId xmlns:p14="http://schemas.microsoft.com/office/powerpoint/2010/main" val="27571968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29BCD42-B45D-E791-D747-AAA6003FF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060000">
            <a:off x="6237661" y="49244"/>
            <a:ext cx="5708882" cy="5565300"/>
          </a:xfrm>
          <a:prstGeom prst="rect">
            <a:avLst/>
          </a:prstGeom>
        </p:spPr>
      </p:pic>
      <p:pic>
        <p:nvPicPr>
          <p:cNvPr id="5" name="Picture 4" descr="Student studying at a table.">
            <a:extLst>
              <a:ext uri="{FF2B5EF4-FFF2-40B4-BE49-F238E27FC236}">
                <a16:creationId xmlns:a16="http://schemas.microsoft.com/office/drawing/2014/main" id="{D4EF5F02-187F-453E-46DD-900A2675B9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5471" y="1605756"/>
            <a:ext cx="4528457" cy="30205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6893FD-85ED-AE25-AE40-365C647B59D2}"/>
              </a:ext>
            </a:extLst>
          </p:cNvPr>
          <p:cNvSpPr txBox="1"/>
          <p:nvPr/>
        </p:nvSpPr>
        <p:spPr>
          <a:xfrm>
            <a:off x="867435" y="2736632"/>
            <a:ext cx="4962392" cy="169790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spcAft>
                <a:spcPts val="1000"/>
              </a:spcAft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5-year agreement which allows students to get a PPSC degree and CSU degree under one roof</a:t>
            </a:r>
            <a:r>
              <a:rPr lang="en-US" sz="2400" dirty="0">
                <a:latin typeface="Calibri"/>
                <a:cs typeface="Calibri"/>
              </a:rPr>
              <a:t>.</a:t>
            </a:r>
            <a:endParaRPr lang="en-US" sz="2400" dirty="0">
              <a:ea typeface="Calibri" panose="020F0502020204030204"/>
              <a:cs typeface="Calibri"/>
            </a:endParaRPr>
          </a:p>
          <a:p>
            <a:pPr marL="342900" indent="-342900">
              <a:spcAft>
                <a:spcPts val="1000"/>
              </a:spcAft>
              <a:buFont typeface="Arial"/>
              <a:buChar char="•"/>
            </a:pPr>
            <a:r>
              <a:rPr lang="en-US" sz="2400" dirty="0">
                <a:latin typeface="Calibri"/>
                <a:cs typeface="Calibri"/>
              </a:rPr>
              <a:t>Located at Centennial A223. </a:t>
            </a:r>
            <a:endParaRPr lang="en-US" sz="2400" dirty="0">
              <a:latin typeface="Calibri"/>
              <a:ea typeface="Calibri" panose="020F0502020204030204"/>
              <a:cs typeface="Calibri"/>
            </a:endParaRPr>
          </a:p>
        </p:txBody>
      </p:sp>
      <p:pic>
        <p:nvPicPr>
          <p:cNvPr id="6" name="Picture 5" descr="Colorado State University Pueblo logo.">
            <a:extLst>
              <a:ext uri="{FF2B5EF4-FFF2-40B4-BE49-F238E27FC236}">
                <a16:creationId xmlns:a16="http://schemas.microsoft.com/office/drawing/2014/main" id="{51D9881C-A3BC-A120-23C7-A5D0C393CAD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963" y="1311809"/>
            <a:ext cx="4736298" cy="1200329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BFA1CB1D-2445-ADB7-1014-2991EFF460F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17963" y="603018"/>
            <a:ext cx="10515600" cy="5492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anchez" panose="02000000000000000000" pitchFamily="2" charset="77"/>
                <a:ea typeface="+mj-ea"/>
                <a:cs typeface="+mj-cs"/>
              </a:rPr>
              <a:t>CSU-Pueblo</a:t>
            </a:r>
          </a:p>
        </p:txBody>
      </p:sp>
    </p:spTree>
    <p:extLst>
      <p:ext uri="{BB962C8B-B14F-4D97-AF65-F5344CB8AC3E}">
        <p14:creationId xmlns:p14="http://schemas.microsoft.com/office/powerpoint/2010/main" val="2089381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190A3ED-7A8C-5D1E-E27C-942C25986665}"/>
              </a:ext>
            </a:extLst>
          </p:cNvPr>
          <p:cNvSpPr txBox="1"/>
          <p:nvPr/>
        </p:nvSpPr>
        <p:spPr>
          <a:xfrm>
            <a:off x="5842386" y="1571340"/>
            <a:ext cx="5840646" cy="35035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1000"/>
              </a:spcAft>
            </a:pPr>
            <a:r>
              <a:rPr lang="en-US" b="1" dirty="0">
                <a:latin typeface="Calibri"/>
                <a:cs typeface="Calibri"/>
              </a:rPr>
              <a:t>In Development:</a:t>
            </a:r>
            <a:endParaRPr lang="en-US" sz="1800" b="1" i="0" u="none" strike="noStrike" dirty="0">
              <a:effectLst/>
              <a:latin typeface="Calibri" panose="020F0502020204030204" pitchFamily="34" charset="0"/>
              <a:cs typeface="Calibri"/>
            </a:endParaRPr>
          </a:p>
          <a:p>
            <a:pPr marL="285750" indent="-285750">
              <a:spcAft>
                <a:spcPts val="500"/>
              </a:spcAft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BAS Cyber Security  </a:t>
            </a:r>
          </a:p>
          <a:p>
            <a:pPr marL="285750" indent="-285750">
              <a:spcAft>
                <a:spcPts val="500"/>
              </a:spcAft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BAS Business Administration </a:t>
            </a:r>
            <a:endParaRPr lang="en-US" dirty="0">
              <a:cs typeface="Calibri" panose="020F0502020204030204"/>
            </a:endParaRPr>
          </a:p>
          <a:p>
            <a:pPr marL="285750" indent="-285750">
              <a:spcAft>
                <a:spcPts val="500"/>
              </a:spcAft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AAS Hospitality  </a:t>
            </a:r>
            <a:endParaRPr lang="en-US" dirty="0">
              <a:cs typeface="Calibri" panose="020F0502020204030204"/>
            </a:endParaRPr>
          </a:p>
          <a:p>
            <a:pPr marL="285750" indent="-285750">
              <a:spcAft>
                <a:spcPts val="500"/>
              </a:spcAft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9 new short certificates in culinary arts  </a:t>
            </a:r>
            <a:endParaRPr lang="en-US" dirty="0">
              <a:cs typeface="Calibri" panose="020F0502020204030204"/>
            </a:endParaRPr>
          </a:p>
          <a:p>
            <a:pPr marL="285750" indent="-285750">
              <a:spcAft>
                <a:spcPts val="500"/>
              </a:spcAft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3 new short certificates in fire science  </a:t>
            </a:r>
            <a:endParaRPr lang="en-US" dirty="0">
              <a:cs typeface="Calibri" panose="020F0502020204030204"/>
            </a:endParaRPr>
          </a:p>
          <a:p>
            <a:pPr marL="285750" indent="-285750">
              <a:spcAft>
                <a:spcPts val="500"/>
              </a:spcAft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Multiple certificates in cyber security  </a:t>
            </a:r>
            <a:endParaRPr lang="en-US" dirty="0">
              <a:cs typeface="Calibri" panose="020F0502020204030204"/>
            </a:endParaRPr>
          </a:p>
          <a:p>
            <a:pPr marL="285750" indent="-285750">
              <a:spcAft>
                <a:spcPts val="500"/>
              </a:spcAft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Sterile Processing Department Technician   </a:t>
            </a:r>
            <a:endParaRPr lang="en-US" dirty="0">
              <a:cs typeface="Calibri" panose="020F0502020204030204"/>
            </a:endParaRPr>
          </a:p>
          <a:p>
            <a:pPr marL="285750" indent="-285750">
              <a:spcAft>
                <a:spcPts val="500"/>
              </a:spcAft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Colorado </a:t>
            </a:r>
            <a:r>
              <a:rPr lang="en-US" sz="1800" b="0" i="0" u="none" strike="noStrike" dirty="0">
                <a:effectLst/>
                <a:ea typeface="+mn-lt"/>
                <a:cs typeface="+mn-lt"/>
              </a:rPr>
              <a:t>Licensed </a:t>
            </a:r>
            <a:r>
              <a:rPr lang="en-US" dirty="0">
                <a:ea typeface="+mn-lt"/>
                <a:cs typeface="+mn-lt"/>
              </a:rPr>
              <a:t>Paralegal Practitioner Apprenticeship </a:t>
            </a:r>
            <a:endParaRPr lang="en-US" dirty="0">
              <a:cs typeface="Calibri" panose="020F0502020204030204"/>
            </a:endParaRPr>
          </a:p>
          <a:p>
            <a:pPr marL="285750" indent="-285750">
              <a:spcAft>
                <a:spcPts val="500"/>
              </a:spcAft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Pharmacy Technician Program at Vista Ridge High School</a:t>
            </a:r>
            <a:endParaRPr lang="en-US" dirty="0">
              <a:cs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0AF3C0-8C58-6F5B-234F-ACA8DC839966}"/>
              </a:ext>
            </a:extLst>
          </p:cNvPr>
          <p:cNvSpPr txBox="1"/>
          <p:nvPr/>
        </p:nvSpPr>
        <p:spPr>
          <a:xfrm>
            <a:off x="583577" y="1572929"/>
            <a:ext cx="5035152" cy="24801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000"/>
              </a:spcAft>
            </a:pPr>
            <a:r>
              <a:rPr lang="en-US" b="1">
                <a:cs typeface="Segoe UI"/>
              </a:rPr>
              <a:t>Approved Programs:</a:t>
            </a:r>
            <a:r>
              <a:rPr lang="en-US">
                <a:cs typeface="Segoe UI"/>
              </a:rPr>
              <a:t>​</a:t>
            </a:r>
            <a:endParaRPr lang="en-US"/>
          </a:p>
          <a:p>
            <a:pPr marL="285750" indent="-285750">
              <a:spcAft>
                <a:spcPts val="500"/>
              </a:spcAft>
              <a:buFont typeface="Arial"/>
              <a:buChar char="•"/>
            </a:pPr>
            <a:r>
              <a:rPr lang="en-US">
                <a:cs typeface="Arial"/>
              </a:rPr>
              <a:t>AS Environmental Science ​</a:t>
            </a:r>
          </a:p>
          <a:p>
            <a:pPr marL="285750" indent="-285750">
              <a:spcAft>
                <a:spcPts val="500"/>
              </a:spcAft>
              <a:buFont typeface="Arial"/>
              <a:buChar char="•"/>
            </a:pPr>
            <a:r>
              <a:rPr lang="en-US">
                <a:cs typeface="Arial"/>
              </a:rPr>
              <a:t>AAS Health, Wellness and Fitness ​</a:t>
            </a:r>
          </a:p>
          <a:p>
            <a:pPr marL="285750" indent="-285750">
              <a:spcAft>
                <a:spcPts val="500"/>
              </a:spcAft>
              <a:buFont typeface="Arial"/>
              <a:buChar char="•"/>
            </a:pPr>
            <a:r>
              <a:rPr lang="en-US">
                <a:cs typeface="Arial"/>
              </a:rPr>
              <a:t>Personal Trainer Preparatory Program Certificate ​</a:t>
            </a:r>
          </a:p>
          <a:p>
            <a:pPr marL="285750" indent="-285750">
              <a:spcAft>
                <a:spcPts val="500"/>
              </a:spcAft>
              <a:buFont typeface="Arial"/>
              <a:buChar char="•"/>
            </a:pPr>
            <a:r>
              <a:rPr lang="en-US">
                <a:cs typeface="Arial"/>
              </a:rPr>
              <a:t>Health and Wellness coach preparatory program ​</a:t>
            </a:r>
          </a:p>
          <a:p>
            <a:pPr marL="285750" indent="-285750">
              <a:spcAft>
                <a:spcPts val="500"/>
              </a:spcAft>
              <a:buFont typeface="Arial"/>
              <a:buChar char="•"/>
            </a:pPr>
            <a:r>
              <a:rPr lang="en-US">
                <a:cs typeface="Arial"/>
              </a:rPr>
              <a:t>Yoga Teacher Training Program Certificate ​</a:t>
            </a:r>
          </a:p>
          <a:p>
            <a:pPr marL="285750" indent="-285750">
              <a:spcAft>
                <a:spcPts val="500"/>
              </a:spcAft>
              <a:buFont typeface="Arial"/>
              <a:buChar char="•"/>
            </a:pPr>
            <a:r>
              <a:rPr lang="en-US">
                <a:cs typeface="Arial"/>
              </a:rPr>
              <a:t>Core Animal Care Certificate</a:t>
            </a: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2823070C-7759-C820-B90F-3308C95D51E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82244" y="597222"/>
            <a:ext cx="10515600" cy="5492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anchez"/>
                <a:ea typeface="+mj-ea"/>
                <a:cs typeface="+mj-cs"/>
              </a:rPr>
              <a:t>New &amp; Upcoming Programs</a:t>
            </a:r>
          </a:p>
        </p:txBody>
      </p:sp>
    </p:spTree>
    <p:extLst>
      <p:ext uri="{BB962C8B-B14F-4D97-AF65-F5344CB8AC3E}">
        <p14:creationId xmlns:p14="http://schemas.microsoft.com/office/powerpoint/2010/main" val="28211407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E3C303D-5ABA-C1C6-A3AC-1877E3CFA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81305"/>
            <a:ext cx="10515600" cy="670749"/>
          </a:xfrm>
        </p:spPr>
        <p:txBody>
          <a:bodyPr>
            <a:noAutofit/>
          </a:bodyPr>
          <a:lstStyle/>
          <a:p>
            <a:r>
              <a:rPr lang="en-US" sz="4800" dirty="0">
                <a:latin typeface="Sanchez"/>
              </a:rPr>
              <a:t>Student Assistance Fee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A4F6EE-B184-73F8-D7D1-B98816780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9824" y="1866012"/>
            <a:ext cx="1472351" cy="126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2192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>
            <a:extLst>
              <a:ext uri="{FF2B5EF4-FFF2-40B4-BE49-F238E27FC236}">
                <a16:creationId xmlns:a16="http://schemas.microsoft.com/office/drawing/2014/main" id="{0BED6102-4AF3-6DA9-B0F2-6C64FEEA1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20000">
            <a:off x="634033" y="1286400"/>
            <a:ext cx="5279154" cy="5198205"/>
          </a:xfrm>
          <a:prstGeom prst="rect">
            <a:avLst/>
          </a:prstGeom>
        </p:spPr>
      </p:pic>
      <p:pic>
        <p:nvPicPr>
          <p:cNvPr id="3" name="Picture 2" descr="Therapy session.">
            <a:extLst>
              <a:ext uri="{FF2B5EF4-FFF2-40B4-BE49-F238E27FC236}">
                <a16:creationId xmlns:a16="http://schemas.microsoft.com/office/drawing/2014/main" id="{46D2A130-8679-7AD9-E0F4-E181ADBEB09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1" y="1964871"/>
            <a:ext cx="4626428" cy="30806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832800-A607-A890-3139-7F5EC833A4C9}"/>
              </a:ext>
            </a:extLst>
          </p:cNvPr>
          <p:cNvSpPr txBox="1"/>
          <p:nvPr/>
        </p:nvSpPr>
        <p:spPr>
          <a:xfrm>
            <a:off x="6211148" y="2186729"/>
            <a:ext cx="5462117" cy="169790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spcAft>
                <a:spcPts val="1000"/>
              </a:spcAft>
              <a:buFont typeface="Arial"/>
              <a:buChar char="•"/>
            </a:pPr>
            <a:r>
              <a:rPr lang="en-US" sz="2400">
                <a:latin typeface="Calibri"/>
                <a:cs typeface="Calibri"/>
              </a:rPr>
              <a:t>Hiring another Licensed Mental Health Counselor and employing interns.</a:t>
            </a:r>
            <a:endParaRPr lang="en-US">
              <a:latin typeface="Calibri"/>
              <a:cs typeface="Calibri"/>
            </a:endParaRPr>
          </a:p>
          <a:p>
            <a:pPr marL="342900" indent="-342900">
              <a:spcAft>
                <a:spcPts val="1000"/>
              </a:spcAft>
              <a:buFont typeface="Arial"/>
              <a:buChar char="•"/>
            </a:pPr>
            <a:r>
              <a:rPr lang="en-US" sz="2400">
                <a:latin typeface="Calibri"/>
                <a:cs typeface="Calibri"/>
              </a:rPr>
              <a:t>Renewed our contract with </a:t>
            </a:r>
            <a:r>
              <a:rPr lang="en-US" sz="2400" err="1">
                <a:latin typeface="Calibri"/>
                <a:cs typeface="Calibri"/>
              </a:rPr>
              <a:t>Bettermynd</a:t>
            </a:r>
            <a:r>
              <a:rPr lang="en-US" sz="2400">
                <a:latin typeface="Calibri"/>
                <a:cs typeface="Calibri"/>
              </a:rPr>
              <a:t> Teletherapy Services.</a:t>
            </a: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B00C43EE-CFFC-475D-D54B-28F0643F563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42352" y="501908"/>
            <a:ext cx="10515600" cy="5492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DB4326"/>
                </a:solidFill>
                <a:effectLst/>
                <a:uLnTx/>
                <a:uFillTx/>
                <a:latin typeface="Sanchez"/>
                <a:ea typeface="+mj-ea"/>
                <a:cs typeface="+mj-cs"/>
              </a:rPr>
              <a:t>Counseling Center Expansion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89372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9BB2353-9170-BB0C-9523-EC26853227C5}"/>
              </a:ext>
            </a:extLst>
          </p:cNvPr>
          <p:cNvSpPr txBox="1"/>
          <p:nvPr/>
        </p:nvSpPr>
        <p:spPr>
          <a:xfrm>
            <a:off x="8518086" y="2011505"/>
            <a:ext cx="3349861" cy="1937453"/>
          </a:xfrm>
          <a:prstGeom prst="rect">
            <a:avLst/>
          </a:prstGeom>
          <a:solidFill>
            <a:schemeClr val="accent3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b="1">
                <a:solidFill>
                  <a:schemeClr val="bg1"/>
                </a:solidFill>
                <a:latin typeface="Calibri"/>
                <a:ea typeface="Roboto"/>
                <a:cs typeface="Roboto"/>
              </a:rPr>
              <a:t>Unduplicated Headcount</a:t>
            </a:r>
            <a:endParaRPr lang="en-US" sz="2200" b="1">
              <a:solidFill>
                <a:schemeClr val="bg1"/>
              </a:solidFill>
              <a:latin typeface="Calibri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>
                <a:solidFill>
                  <a:schemeClr val="bg1"/>
                </a:solidFill>
                <a:latin typeface="Calibri"/>
                <a:ea typeface="Roboto"/>
                <a:cs typeface="Roboto"/>
              </a:rPr>
              <a:t>AY21/22 = 16,399 students</a:t>
            </a:r>
            <a:endParaRPr lang="en-US">
              <a:solidFill>
                <a:schemeClr val="bg1"/>
              </a:solidFill>
              <a:latin typeface="Calibri"/>
              <a:ea typeface="Roboto"/>
              <a:cs typeface="Calibri" panose="020F0502020204030204"/>
            </a:endParaRPr>
          </a:p>
          <a:p>
            <a:pPr algn="ctr">
              <a:lnSpc>
                <a:spcPct val="150000"/>
              </a:lnSpc>
            </a:pPr>
            <a:r>
              <a:rPr lang="en-US" sz="2000">
                <a:solidFill>
                  <a:schemeClr val="bg1"/>
                </a:solidFill>
                <a:ea typeface="Roboto"/>
                <a:cs typeface="Roboto"/>
              </a:rPr>
              <a:t>AY22/23 = 17,381 students</a:t>
            </a:r>
          </a:p>
          <a:p>
            <a:pPr algn="ctr">
              <a:lnSpc>
                <a:spcPct val="150000"/>
              </a:lnSpc>
            </a:pPr>
            <a:r>
              <a:rPr lang="en-US" sz="2000" i="1">
                <a:solidFill>
                  <a:schemeClr val="bg1"/>
                </a:solidFill>
                <a:ea typeface="Roboto"/>
                <a:cs typeface="Roboto"/>
              </a:rPr>
              <a:t>Difference: 982 students</a:t>
            </a:r>
          </a:p>
        </p:txBody>
      </p:sp>
      <p:pic>
        <p:nvPicPr>
          <p:cNvPr id="2" name="Picture 5" descr="Enrollment | AFTE Table&#10;2016-2017 | 8895.3&#10;2017-2018 | 8959.2&#10;2018-2019 | 9008.5&#10;2019-2020 | 9163.1&#10;2020-2021 | 8282.7&#10;2021-2022 | 7617.4&#10;2022-2023 | 7950">
            <a:extLst>
              <a:ext uri="{FF2B5EF4-FFF2-40B4-BE49-F238E27FC236}">
                <a16:creationId xmlns:a16="http://schemas.microsoft.com/office/drawing/2014/main" id="{EA5F6103-5BE8-023F-06DC-9198D947C23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438" y="1003398"/>
            <a:ext cx="7796212" cy="5198867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D726AF48-E5CD-CA68-E9F1-0CB400E7A4C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3930" y="363143"/>
            <a:ext cx="7639050" cy="5492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DB4326"/>
                </a:solidFill>
                <a:effectLst/>
                <a:uLnTx/>
                <a:uFillTx/>
                <a:latin typeface="Sanchez" panose="02000000000000000000" pitchFamily="2" charset="77"/>
                <a:ea typeface="+mj-ea"/>
                <a:cs typeface="+mj-cs"/>
              </a:rPr>
              <a:t>Enrollment | AFTE</a:t>
            </a:r>
          </a:p>
        </p:txBody>
      </p:sp>
    </p:spTree>
    <p:extLst>
      <p:ext uri="{BB962C8B-B14F-4D97-AF65-F5344CB8AC3E}">
        <p14:creationId xmlns:p14="http://schemas.microsoft.com/office/powerpoint/2010/main" val="34821982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F99C5B-3256-B914-4FBD-819979CEE8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49133">
            <a:off x="6670641" y="987258"/>
            <a:ext cx="5308870" cy="5214350"/>
          </a:xfrm>
          <a:prstGeom prst="rect">
            <a:avLst/>
          </a:prstGeom>
        </p:spPr>
      </p:pic>
      <p:pic>
        <p:nvPicPr>
          <p:cNvPr id="4" name="Picture 6" descr="Student utilizing the Community Table at PPSC.">
            <a:extLst>
              <a:ext uri="{FF2B5EF4-FFF2-40B4-BE49-F238E27FC236}">
                <a16:creationId xmlns:a16="http://schemas.microsoft.com/office/drawing/2014/main" id="{6D707C97-E34C-95A1-F8B8-1462715ACE9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1466" y="2173062"/>
            <a:ext cx="4949312" cy="25118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A816795-3446-394A-D1A2-FF958F70C016}"/>
              </a:ext>
            </a:extLst>
          </p:cNvPr>
          <p:cNvSpPr txBox="1"/>
          <p:nvPr/>
        </p:nvSpPr>
        <p:spPr>
          <a:xfrm>
            <a:off x="497595" y="1778088"/>
            <a:ext cx="6103345" cy="271869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A3A5F"/>
                </a:solidFill>
                <a:latin typeface="Calibri"/>
                <a:ea typeface="Verdana"/>
                <a:cs typeface="Calibri"/>
              </a:rPr>
              <a:t>Single Stop is transforming into an institutional department. </a:t>
            </a:r>
            <a:endParaRPr lang="en-US" dirty="0">
              <a:cs typeface="Calibri" panose="020F0502020204030204"/>
            </a:endParaRP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A3A5F"/>
                </a:solidFill>
                <a:latin typeface="Calibri"/>
                <a:ea typeface="Verdana"/>
                <a:cs typeface="Calibri"/>
              </a:rPr>
              <a:t>Creating two Student Resource Specialist positions in addition to a Single Stop </a:t>
            </a:r>
            <a:br>
              <a:rPr lang="en-US" sz="2200" dirty="0">
                <a:latin typeface="Calibri"/>
                <a:ea typeface="Verdana"/>
                <a:cs typeface="Calibri"/>
              </a:rPr>
            </a:br>
            <a:r>
              <a:rPr lang="en-US" sz="2200" dirty="0">
                <a:solidFill>
                  <a:srgbClr val="0A3A5F"/>
                </a:solidFill>
                <a:latin typeface="Calibri"/>
                <a:ea typeface="Verdana"/>
                <a:cs typeface="Calibri"/>
              </a:rPr>
              <a:t>director position. </a:t>
            </a:r>
            <a:endParaRPr lang="en-US" dirty="0">
              <a:cs typeface="Calibri" panose="020F0502020204030204"/>
            </a:endParaRP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A3A5F"/>
                </a:solidFill>
                <a:latin typeface="Calibri"/>
                <a:ea typeface="Verdana"/>
                <a:cs typeface="Calibri"/>
              </a:rPr>
              <a:t>Community Table and all campus pantries will now be managed by Single Stop.</a:t>
            </a: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EB0DC748-6971-A451-E570-483D837860D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3739" y="579772"/>
            <a:ext cx="10515600" cy="5492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DB4326"/>
                </a:solidFill>
                <a:effectLst/>
                <a:uLnTx/>
                <a:uFillTx/>
                <a:latin typeface="Sanchez"/>
                <a:ea typeface="+mj-ea"/>
                <a:cs typeface="+mj-cs"/>
              </a:rPr>
              <a:t>Single Stop Program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11463530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BCD7BA70-6D45-499B-91DE-89F005CB4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840000">
            <a:off x="6242254" y="400122"/>
            <a:ext cx="5889521" cy="5805806"/>
          </a:xfrm>
          <a:prstGeom prst="rect">
            <a:avLst/>
          </a:prstGeom>
        </p:spPr>
      </p:pic>
      <p:pic>
        <p:nvPicPr>
          <p:cNvPr id="3" name="Picture 4" descr="A student looking at books.">
            <a:extLst>
              <a:ext uri="{FF2B5EF4-FFF2-40B4-BE49-F238E27FC236}">
                <a16:creationId xmlns:a16="http://schemas.microsoft.com/office/drawing/2014/main" id="{4E78327A-D27F-9430-46A8-FC6143F1FBE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9062" y="1887667"/>
            <a:ext cx="4635909" cy="30826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832800-A607-A890-3139-7F5EC833A4C9}"/>
              </a:ext>
            </a:extLst>
          </p:cNvPr>
          <p:cNvSpPr txBox="1"/>
          <p:nvPr/>
        </p:nvSpPr>
        <p:spPr>
          <a:xfrm>
            <a:off x="607682" y="1888953"/>
            <a:ext cx="5577494" cy="28212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400" b="1" dirty="0">
                <a:cs typeface="Calibri"/>
              </a:rPr>
              <a:t>Student Assistance Fee will </a:t>
            </a:r>
            <a:r>
              <a:rPr lang="en-US" sz="2400" b="1" dirty="0">
                <a:latin typeface="Calibri"/>
                <a:cs typeface="Calibri"/>
              </a:rPr>
              <a:t>provide for:</a:t>
            </a:r>
            <a:endParaRPr lang="en-US" b="1" dirty="0">
              <a:latin typeface="Calibri"/>
              <a:cs typeface="Calibri"/>
            </a:endParaRPr>
          </a:p>
          <a:p>
            <a:pPr marL="800100" lvl="1" indent="-342900">
              <a:spcAft>
                <a:spcPts val="1000"/>
              </a:spcAft>
              <a:buFont typeface="Arial"/>
              <a:buChar char="•"/>
            </a:pPr>
            <a:r>
              <a:rPr lang="en-US" sz="2400" dirty="0">
                <a:latin typeface="Calibri"/>
                <a:cs typeface="Calibri"/>
              </a:rPr>
              <a:t>Childcare</a:t>
            </a:r>
            <a:endParaRPr lang="en-US" dirty="0">
              <a:latin typeface="Calibri"/>
              <a:cs typeface="Calibri"/>
            </a:endParaRPr>
          </a:p>
          <a:p>
            <a:pPr marL="800100" lvl="1" indent="-342900">
              <a:spcAft>
                <a:spcPts val="1000"/>
              </a:spcAft>
              <a:buFont typeface="Arial"/>
              <a:buChar char="•"/>
            </a:pPr>
            <a:r>
              <a:rPr lang="en-US" sz="2400" dirty="0">
                <a:latin typeface="Calibri"/>
                <a:cs typeface="Calibri"/>
              </a:rPr>
              <a:t>Academic materials &amp; equipment</a:t>
            </a:r>
            <a:endParaRPr lang="en-US" dirty="0">
              <a:latin typeface="Calibri"/>
              <a:cs typeface="Calibri"/>
            </a:endParaRPr>
          </a:p>
          <a:p>
            <a:pPr marL="800100" lvl="1" indent="-342900">
              <a:spcAft>
                <a:spcPts val="1000"/>
              </a:spcAft>
              <a:buFont typeface="Arial"/>
              <a:buChar char="•"/>
            </a:pPr>
            <a:r>
              <a:rPr lang="en-US" sz="2400" dirty="0">
                <a:latin typeface="Calibri"/>
                <a:cs typeface="Calibri"/>
              </a:rPr>
              <a:t>Basic needs</a:t>
            </a:r>
            <a:endParaRPr lang="en-US" dirty="0">
              <a:cs typeface="Calibri" panose="020F0502020204030204"/>
            </a:endParaRPr>
          </a:p>
          <a:p>
            <a:pPr marL="342900" indent="-342900">
              <a:spcAft>
                <a:spcPts val="1000"/>
              </a:spcAft>
              <a:buFont typeface="Arial"/>
              <a:buChar char="•"/>
            </a:pPr>
            <a:r>
              <a:rPr lang="en-US" sz="2400" dirty="0">
                <a:latin typeface="Calibri"/>
                <a:cs typeface="Calibri"/>
              </a:rPr>
              <a:t>The application process is currently under development.</a:t>
            </a: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B00C43EE-CFFC-475D-D54B-28F0643F563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86208" y="682814"/>
            <a:ext cx="10515600" cy="5492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DB4326"/>
                </a:solidFill>
                <a:effectLst/>
                <a:uLnTx/>
                <a:uFillTx/>
                <a:latin typeface="Sanchez"/>
                <a:ea typeface="+mj-ea"/>
                <a:cs typeface="+mj-cs"/>
              </a:rPr>
              <a:t>Student Scholarships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771014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E3C303D-5ABA-C1C6-A3AC-1877E3CFA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81305"/>
            <a:ext cx="10515600" cy="670749"/>
          </a:xfrm>
        </p:spPr>
        <p:txBody>
          <a:bodyPr>
            <a:noAutofit/>
          </a:bodyPr>
          <a:lstStyle/>
          <a:p>
            <a:r>
              <a:rPr lang="en-US" sz="4800" dirty="0"/>
              <a:t>Strategic Plan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5A8B54-4E83-1E12-677E-BF55B151F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4237" y="1859805"/>
            <a:ext cx="1092293" cy="127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7252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1145CD-6148-4076-A13D-4A7E63BB8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9350" y="470808"/>
            <a:ext cx="5618389" cy="5502728"/>
          </a:xfrm>
          <a:prstGeom prst="rect">
            <a:avLst/>
          </a:prstGeom>
        </p:spPr>
      </p:pic>
      <p:pic>
        <p:nvPicPr>
          <p:cNvPr id="3" name="Picture 2" descr="PPSC Centennial Campus.">
            <a:extLst>
              <a:ext uri="{FF2B5EF4-FFF2-40B4-BE49-F238E27FC236}">
                <a16:creationId xmlns:a16="http://schemas.microsoft.com/office/drawing/2014/main" id="{F782B6ED-A1AD-580A-8428-071E5E93975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7218" y="1351190"/>
            <a:ext cx="4879521" cy="3256189"/>
          </a:xfrm>
          <a:prstGeom prst="rect">
            <a:avLst/>
          </a:prstGeom>
        </p:spPr>
      </p:pic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46CEFABC-FBDA-24AC-472B-F1B04A8842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7456" y="1664260"/>
            <a:ext cx="5866172" cy="3528194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spcAft>
                <a:spcPts val="2000"/>
              </a:spcAft>
              <a:buNone/>
            </a:pPr>
            <a:r>
              <a:rPr lang="en-US" b="1">
                <a:solidFill>
                  <a:srgbClr val="0A3A5F"/>
                </a:solidFill>
                <a:latin typeface="Calibri"/>
                <a:ea typeface="Verdana"/>
                <a:cs typeface="Calibri"/>
              </a:rPr>
              <a:t>Focus Goal Task Force met three times over the summer to determine Year 1 focus goals:</a:t>
            </a:r>
            <a:endParaRPr lang="en-US" b="1"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b="1" i="1">
                <a:solidFill>
                  <a:schemeClr val="accent4"/>
                </a:solidFill>
                <a:latin typeface="Calibri"/>
                <a:ea typeface="Verdana"/>
                <a:cs typeface="Calibri"/>
              </a:rPr>
              <a:t>Four Focus Goals</a:t>
            </a:r>
            <a:endParaRPr lang="en-US">
              <a:solidFill>
                <a:schemeClr val="accent4"/>
              </a:solidFill>
              <a:latin typeface="Calibri"/>
              <a:ea typeface="Verdana"/>
              <a:cs typeface="Calibri"/>
            </a:endParaRPr>
          </a:p>
          <a:p>
            <a:pPr marL="457200" indent="-457200">
              <a:buAutoNum type="arabicPeriod"/>
            </a:pPr>
            <a:r>
              <a:rPr lang="en-US" sz="2000">
                <a:latin typeface="Calibri"/>
                <a:ea typeface="Verdana"/>
                <a:cs typeface="Calibri"/>
              </a:rPr>
              <a:t>Strategic Scheduling</a:t>
            </a:r>
          </a:p>
          <a:p>
            <a:pPr marL="457200" indent="-457200">
              <a:buAutoNum type="arabicPeriod"/>
            </a:pPr>
            <a:r>
              <a:rPr lang="en-US" sz="2000">
                <a:latin typeface="Calibri"/>
                <a:ea typeface="Verdana"/>
                <a:cs typeface="Calibri"/>
              </a:rPr>
              <a:t>Adult Learners and the Adult Learner Task Force</a:t>
            </a:r>
          </a:p>
          <a:p>
            <a:pPr marL="457200" indent="-457200">
              <a:buAutoNum type="arabicPeriod"/>
            </a:pPr>
            <a:r>
              <a:rPr lang="en-US" sz="2000">
                <a:latin typeface="Calibri"/>
                <a:ea typeface="Verdana"/>
                <a:cs typeface="Calibri"/>
              </a:rPr>
              <a:t>Employee Engagement and Campus Culture</a:t>
            </a:r>
          </a:p>
          <a:p>
            <a:pPr marL="457200" indent="-457200">
              <a:spcAft>
                <a:spcPts val="2000"/>
              </a:spcAft>
              <a:buAutoNum type="arabicPeriod"/>
            </a:pPr>
            <a:r>
              <a:rPr lang="en-US" sz="2000">
                <a:latin typeface="Calibri"/>
                <a:ea typeface="Verdana"/>
                <a:cs typeface="Calibri"/>
              </a:rPr>
              <a:t>New Tuition Plan for PPSC Employees</a:t>
            </a:r>
            <a:endParaRPr lang="en-US" sz="2000"/>
          </a:p>
          <a:p>
            <a:pPr>
              <a:lnSpc>
                <a:spcPct val="110000"/>
              </a:lnSpc>
            </a:pPr>
            <a:r>
              <a:rPr lang="en-US" sz="2000">
                <a:latin typeface="Calibri"/>
                <a:ea typeface="Verdana"/>
                <a:cs typeface="Calibri"/>
              </a:rPr>
              <a:t>Small groups charged with implementing these </a:t>
            </a:r>
            <a:br>
              <a:rPr lang="en-US" sz="2000">
                <a:latin typeface="Calibri"/>
                <a:ea typeface="Verdana"/>
                <a:cs typeface="Calibri"/>
              </a:rPr>
            </a:br>
            <a:r>
              <a:rPr lang="en-US" sz="2000">
                <a:latin typeface="Calibri"/>
                <a:ea typeface="Verdana"/>
                <a:cs typeface="Calibri"/>
              </a:rPr>
              <a:t>focus goals are forming now to launch this fall.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8826366B-BA70-0285-2ABC-131A862E9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297" y="35283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Focus Goals</a:t>
            </a:r>
          </a:p>
        </p:txBody>
      </p:sp>
    </p:spTree>
    <p:extLst>
      <p:ext uri="{BB962C8B-B14F-4D97-AF65-F5344CB8AC3E}">
        <p14:creationId xmlns:p14="http://schemas.microsoft.com/office/powerpoint/2010/main" val="23765204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611B97-42B0-3FD1-C12B-F62CD4370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9994" y="1859805"/>
            <a:ext cx="1352012" cy="127103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E3C303D-5ABA-C1C6-A3AC-1877E3CFA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81305"/>
            <a:ext cx="10515600" cy="670749"/>
          </a:xfrm>
        </p:spPr>
        <p:txBody>
          <a:bodyPr>
            <a:noAutofit/>
          </a:bodyPr>
          <a:lstStyle/>
          <a:p>
            <a:r>
              <a:rPr lang="en-US" sz="4800" dirty="0"/>
              <a:t>Foundation</a:t>
            </a:r>
          </a:p>
        </p:txBody>
      </p:sp>
    </p:spTree>
    <p:extLst>
      <p:ext uri="{BB962C8B-B14F-4D97-AF65-F5344CB8AC3E}">
        <p14:creationId xmlns:p14="http://schemas.microsoft.com/office/powerpoint/2010/main" val="24106801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DF537C2-F63A-3103-9D89-965A5CA40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00000">
            <a:off x="5588286" y="50973"/>
            <a:ext cx="6357942" cy="6193950"/>
          </a:xfrm>
          <a:prstGeom prst="rect">
            <a:avLst/>
          </a:prstGeom>
        </p:spPr>
      </p:pic>
      <p:pic>
        <p:nvPicPr>
          <p:cNvPr id="12" name="Picture 11" descr="Student writing in a notepad.">
            <a:extLst>
              <a:ext uri="{FF2B5EF4-FFF2-40B4-BE49-F238E27FC236}">
                <a16:creationId xmlns:a16="http://schemas.microsoft.com/office/drawing/2014/main" id="{017D226A-2D9B-89A7-2AA2-619DE48673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7"/>
          <a:stretch/>
        </p:blipFill>
        <p:spPr>
          <a:xfrm>
            <a:off x="6437524" y="1290366"/>
            <a:ext cx="4622438" cy="398624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1E07086A-B8E2-20A5-A1FC-9D4DC467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231789" y="3664920"/>
            <a:ext cx="1926075" cy="1926075"/>
            <a:chOff x="2782109" y="1459149"/>
            <a:chExt cx="1264596" cy="126459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C8D0895-9B15-6DAB-F1D2-CFEBD3638CA8}"/>
                </a:ext>
              </a:extLst>
            </p:cNvPr>
            <p:cNvSpPr/>
            <p:nvPr/>
          </p:nvSpPr>
          <p:spPr>
            <a:xfrm>
              <a:off x="2782109" y="1459149"/>
              <a:ext cx="1264596" cy="126459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D36E6DA-4669-A51D-66F0-4F5E634623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41805" y="1618845"/>
              <a:ext cx="945204" cy="945204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CEC8A17-0A2F-CCFE-2539-CE7DEB8BE07C}"/>
              </a:ext>
            </a:extLst>
          </p:cNvPr>
          <p:cNvSpPr txBox="1"/>
          <p:nvPr/>
        </p:nvSpPr>
        <p:spPr>
          <a:xfrm>
            <a:off x="557763" y="1758828"/>
            <a:ext cx="4021436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1000"/>
              </a:spcAft>
            </a:pPr>
            <a:r>
              <a:rPr lang="en-US" sz="3200" b="1">
                <a:solidFill>
                  <a:srgbClr val="000000"/>
                </a:solidFill>
                <a:latin typeface="Calibri"/>
                <a:cs typeface="Calibri"/>
              </a:rPr>
              <a:t>$843,750 scholarship fund made possible through a generous donation from an anonymous donor.</a:t>
            </a:r>
            <a:endParaRPr lang="en-US" sz="3200" b="1">
              <a:solidFill>
                <a:srgbClr val="000000"/>
              </a:solidFill>
              <a:cs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3216E2-2458-1C0C-2BCC-4B2F0953D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463" y="757768"/>
            <a:ext cx="10515600" cy="649288"/>
          </a:xfrm>
        </p:spPr>
        <p:txBody>
          <a:bodyPr/>
          <a:lstStyle/>
          <a:p>
            <a:r>
              <a:rPr lang="en-US" dirty="0">
                <a:latin typeface="Sanchez"/>
              </a:rPr>
              <a:t>Spark Fund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7576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 of PPSC Rampart Campus and the new Dental Center.">
            <a:extLst>
              <a:ext uri="{FF2B5EF4-FFF2-40B4-BE49-F238E27FC236}">
                <a16:creationId xmlns:a16="http://schemas.microsoft.com/office/drawing/2014/main" id="{5CC24736-C25C-604B-5A6D-C8E1BCD626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1173" y="1167213"/>
            <a:ext cx="8147967" cy="4860292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033C316B-06AC-17C6-E573-22F1C7D7593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20419" y="376409"/>
            <a:ext cx="10515600" cy="5492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DB4326"/>
                </a:solidFill>
                <a:effectLst/>
                <a:uLnTx/>
                <a:uFillTx/>
                <a:latin typeface="Sanchez" panose="02000000000000000000" pitchFamily="2" charset="77"/>
                <a:ea typeface="+mn-ea"/>
                <a:cs typeface="+mn-cs"/>
              </a:rPr>
              <a:t>Delta Dental Center Update</a:t>
            </a:r>
          </a:p>
        </p:txBody>
      </p:sp>
    </p:spTree>
    <p:extLst>
      <p:ext uri="{BB962C8B-B14F-4D97-AF65-F5344CB8AC3E}">
        <p14:creationId xmlns:p14="http://schemas.microsoft.com/office/powerpoint/2010/main" val="11484303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7BDD51-4789-2CC2-415B-8710E218B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769812">
            <a:off x="157813" y="1063502"/>
            <a:ext cx="5361956" cy="5266491"/>
          </a:xfrm>
          <a:prstGeom prst="rect">
            <a:avLst/>
          </a:prstGeom>
        </p:spPr>
      </p:pic>
      <p:pic>
        <p:nvPicPr>
          <p:cNvPr id="8" name="Picture 7" descr="Student bent over studying course materials.">
            <a:extLst>
              <a:ext uri="{FF2B5EF4-FFF2-40B4-BE49-F238E27FC236}">
                <a16:creationId xmlns:a16="http://schemas.microsoft.com/office/drawing/2014/main" id="{D8E5C022-2749-03C4-3EC7-4B943B6CC8E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5772" y="1633901"/>
            <a:ext cx="2509236" cy="376385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0BB2C1C-B596-0CE9-452B-47F4C93D9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904088" y="3885383"/>
            <a:ext cx="1926075" cy="1926075"/>
            <a:chOff x="2782109" y="1459149"/>
            <a:chExt cx="1264596" cy="126459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AE47152-9E43-807C-EE26-730C9CECC5CC}"/>
                </a:ext>
              </a:extLst>
            </p:cNvPr>
            <p:cNvSpPr/>
            <p:nvPr/>
          </p:nvSpPr>
          <p:spPr>
            <a:xfrm>
              <a:off x="2782109" y="1459149"/>
              <a:ext cx="1264596" cy="12645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93761EC-AE0E-34EB-EF75-F46793CA0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41805" y="1618845"/>
              <a:ext cx="945204" cy="945204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EB82304-3CA5-C99D-F3DD-5028DE7C9DFE}"/>
              </a:ext>
            </a:extLst>
          </p:cNvPr>
          <p:cNvSpPr txBox="1"/>
          <p:nvPr/>
        </p:nvSpPr>
        <p:spPr>
          <a:xfrm>
            <a:off x="6570026" y="1713451"/>
            <a:ext cx="5239889" cy="38010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spcAft>
                <a:spcPts val="1500"/>
              </a:spcAft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  <a:cs typeface="Calibri"/>
              </a:rPr>
              <a:t>PPSC was awarded a 6 month</a:t>
            </a:r>
            <a:r>
              <a:rPr lang="en-US" sz="2400" b="0" i="0">
                <a:solidFill>
                  <a:srgbClr val="000000"/>
                </a:solidFill>
                <a:effectLst/>
                <a:latin typeface="Calibri"/>
                <a:cs typeface="Calibri"/>
              </a:rPr>
              <a:t>, </a:t>
            </a:r>
            <a:br>
              <a:rPr lang="en-US" sz="240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lang="en-US" sz="2400">
                <a:solidFill>
                  <a:srgbClr val="000000"/>
                </a:solidFill>
                <a:latin typeface="Calibri"/>
                <a:cs typeface="Calibri"/>
              </a:rPr>
              <a:t>$50K planning grant</a:t>
            </a:r>
            <a:r>
              <a:rPr lang="en-US" sz="2400" b="0" i="0">
                <a:solidFill>
                  <a:srgbClr val="000000"/>
                </a:solidFill>
                <a:effectLst/>
                <a:latin typeface="Calibri"/>
                <a:cs typeface="Calibri"/>
              </a:rPr>
              <a:t>.</a:t>
            </a:r>
            <a:endParaRPr lang="en-US" sz="2400" b="0" i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1500"/>
              </a:spcAft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  <a:cs typeface="Calibri"/>
              </a:rPr>
              <a:t>PPSC was the only lead partner community college to be awarded </a:t>
            </a:r>
            <a:br>
              <a:rPr lang="en-US" sz="240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lang="en-US" sz="2400">
                <a:solidFill>
                  <a:srgbClr val="000000"/>
                </a:solidFill>
                <a:latin typeface="Calibri"/>
                <a:cs typeface="Calibri"/>
              </a:rPr>
              <a:t>a planning grant.</a:t>
            </a:r>
          </a:p>
          <a:p>
            <a:pPr marL="285750" indent="-285750">
              <a:spcAft>
                <a:spcPts val="1500"/>
              </a:spcAft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  <a:cs typeface="Calibri"/>
              </a:rPr>
              <a:t>The grant is designed to build a more robust and diverse pathway for engineering technicians, projected </a:t>
            </a:r>
            <a:br>
              <a:rPr lang="en-US" sz="240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lang="en-US" sz="2400">
                <a:solidFill>
                  <a:srgbClr val="000000"/>
                </a:solidFill>
                <a:latin typeface="Calibri"/>
                <a:cs typeface="Calibri"/>
              </a:rPr>
              <a:t>to be a high-demand</a:t>
            </a:r>
            <a:r>
              <a:rPr lang="en-US" sz="2400" b="0" i="0">
                <a:solidFill>
                  <a:srgbClr val="000000"/>
                </a:solidFill>
                <a:effectLst/>
                <a:latin typeface="Calibri"/>
                <a:cs typeface="Calibri"/>
              </a:rPr>
              <a:t>, </a:t>
            </a:r>
            <a:r>
              <a:rPr lang="en-US" sz="2400">
                <a:solidFill>
                  <a:srgbClr val="000000"/>
                </a:solidFill>
                <a:latin typeface="Calibri"/>
                <a:cs typeface="Calibri"/>
              </a:rPr>
              <a:t>high-wage field</a:t>
            </a:r>
            <a:r>
              <a:rPr lang="en-US" sz="2400" b="0" i="0">
                <a:solidFill>
                  <a:srgbClr val="000000"/>
                </a:solidFill>
                <a:effectLst/>
                <a:latin typeface="Calibri"/>
                <a:cs typeface="Calibri"/>
              </a:rPr>
              <a:t>.</a:t>
            </a:r>
            <a:endParaRPr lang="en-US" sz="2400">
              <a:latin typeface="Calibri"/>
              <a:cs typeface="Calibri"/>
            </a:endParaRP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2823070C-7759-C820-B90F-3308C95D51E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17963" y="411825"/>
            <a:ext cx="10515600" cy="5492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DB4326"/>
                </a:solidFill>
                <a:effectLst/>
                <a:uLnTx/>
                <a:uFillTx/>
                <a:latin typeface="Sanchez" panose="02000000000000000000" pitchFamily="2" charset="77"/>
                <a:ea typeface="+mj-ea"/>
                <a:cs typeface="+mj-cs"/>
              </a:rPr>
              <a:t>Opportunity Now Grant</a:t>
            </a:r>
          </a:p>
        </p:txBody>
      </p:sp>
    </p:spTree>
    <p:extLst>
      <p:ext uri="{BB962C8B-B14F-4D97-AF65-F5344CB8AC3E}">
        <p14:creationId xmlns:p14="http://schemas.microsoft.com/office/powerpoint/2010/main" val="5381425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E3C303D-5ABA-C1C6-A3AC-1877E3CFA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81305"/>
            <a:ext cx="10515600" cy="670749"/>
          </a:xfrm>
        </p:spPr>
        <p:txBody>
          <a:bodyPr>
            <a:noAutofit/>
          </a:bodyPr>
          <a:lstStyle/>
          <a:p>
            <a:r>
              <a:rPr lang="en-US" sz="4800" dirty="0">
                <a:latin typeface="Sanchez"/>
              </a:rPr>
              <a:t>Facilities &amp; Operations</a:t>
            </a:r>
            <a:endParaRPr lang="en-US" sz="4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C44138-ECFA-9F29-702C-9A647F14E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4619" y="1866012"/>
            <a:ext cx="1270379" cy="127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1378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of a wayfinding sign.">
            <a:extLst>
              <a:ext uri="{FF2B5EF4-FFF2-40B4-BE49-F238E27FC236}">
                <a16:creationId xmlns:a16="http://schemas.microsoft.com/office/drawing/2014/main" id="{D0B24F81-5E10-87D2-913E-55FAB461FB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218" y="1172674"/>
            <a:ext cx="3634291" cy="51067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503314-6CF7-AEB3-6B8B-B81F0BCE1B71}"/>
              </a:ext>
            </a:extLst>
          </p:cNvPr>
          <p:cNvSpPr txBox="1"/>
          <p:nvPr/>
        </p:nvSpPr>
        <p:spPr>
          <a:xfrm>
            <a:off x="5191340" y="1766152"/>
            <a:ext cx="6256724" cy="35445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spcAft>
                <a:spcPts val="1000"/>
              </a:spcAft>
              <a:buFont typeface="Arial"/>
              <a:buChar char="•"/>
            </a:pPr>
            <a:r>
              <a:rPr lang="en-US" sz="2400">
                <a:latin typeface="Calibri"/>
                <a:cs typeface="Calibri"/>
              </a:rPr>
              <a:t>We are working with </a:t>
            </a:r>
            <a:r>
              <a:rPr lang="en-US" sz="2400" err="1">
                <a:latin typeface="Calibri"/>
                <a:cs typeface="Calibri"/>
              </a:rPr>
              <a:t>Innerface</a:t>
            </a:r>
            <a:r>
              <a:rPr lang="en-US" sz="2400">
                <a:latin typeface="Calibri"/>
                <a:cs typeface="Calibri"/>
              </a:rPr>
              <a:t> Architectural Signage, Inc. to develop a college-wide plan to update signs and wayfinding at each of our campus locations, Centennial, Downtown and Studio West, CHES, and Rampart.</a:t>
            </a:r>
          </a:p>
          <a:p>
            <a:pPr marL="342900" indent="-342900">
              <a:spcAft>
                <a:spcPts val="1000"/>
              </a:spcAft>
              <a:buFont typeface="Arial"/>
              <a:buChar char="•"/>
            </a:pPr>
            <a:r>
              <a:rPr lang="en-US" sz="2400">
                <a:cs typeface="Calibri" panose="020F0502020204030204"/>
              </a:rPr>
              <a:t>We intend for this process to be culturally inclusive, incorporating bilingual signage </a:t>
            </a:r>
            <a:br>
              <a:rPr lang="en-US" sz="2400">
                <a:cs typeface="Calibri" panose="020F0502020204030204"/>
              </a:rPr>
            </a:br>
            <a:r>
              <a:rPr lang="en-US" sz="2400">
                <a:cs typeface="Calibri" panose="020F0502020204030204"/>
              </a:rPr>
              <a:t>where appropriate.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3447A08-AADA-5A6B-CF0F-C9F9AD4E426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6812" y="458052"/>
            <a:ext cx="10515600" cy="5492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anchez"/>
                <a:ea typeface="+mj-ea"/>
                <a:cs typeface="+mj-cs"/>
              </a:rPr>
              <a:t>Wayfinding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05178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Retention Table&#10;2008 | 50%&#10;2009 | 51.5%&#10;2010 | 51.1%&#10;2011 | 47.3%&#10;2012 | 48.7%&#10;2013 | 49.5%&#10;2014 | 49.9%&#10;2015 | 51.1%&#10;2016 | 53.6%&#10;2017 | 54.7%&#10;2018 | 55.5%&#10;2019 | 55.9%&#10;2020 | 55%&#10;2021 | 52%&#10;2022 | 53.5%&#10;2023 | 53.8%">
            <a:extLst>
              <a:ext uri="{FF2B5EF4-FFF2-40B4-BE49-F238E27FC236}">
                <a16:creationId xmlns:a16="http://schemas.microsoft.com/office/drawing/2014/main" id="{E7EE0864-0327-81B4-A287-367E6D3EB41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59" y="1356942"/>
            <a:ext cx="11758612" cy="4644179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572B71CF-E55F-C34E-38B8-60ED352BC0E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63550" y="449941"/>
            <a:ext cx="11387137" cy="5540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DB4326"/>
                </a:solidFill>
                <a:effectLst/>
                <a:uLnTx/>
                <a:uFillTx/>
                <a:latin typeface="Sanchez"/>
                <a:ea typeface="+mj-ea"/>
                <a:cs typeface="+mj-cs"/>
              </a:rPr>
              <a:t>Retention Rate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DB4326"/>
              </a:solidFill>
              <a:effectLst/>
              <a:uLnTx/>
              <a:uFillTx/>
              <a:latin typeface="Sanchez" panose="02000000000000000000" pitchFamily="2" charset="77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553666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of an award.">
            <a:extLst>
              <a:ext uri="{FF2B5EF4-FFF2-40B4-BE49-F238E27FC236}">
                <a16:creationId xmlns:a16="http://schemas.microsoft.com/office/drawing/2014/main" id="{01022470-4E64-22E0-4927-3A9A7D0F5F2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664" y="1037064"/>
            <a:ext cx="3878069" cy="51707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58552E-2E8B-2AB2-9678-B176DF99CB05}"/>
              </a:ext>
            </a:extLst>
          </p:cNvPr>
          <p:cNvSpPr txBox="1"/>
          <p:nvPr/>
        </p:nvSpPr>
        <p:spPr>
          <a:xfrm>
            <a:off x="3655199" y="1631912"/>
            <a:ext cx="8042141" cy="36830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Chelsy Harris, Michele Koster, McKenna Lovejoy, and Heather Pierce on their work with the Opportunity Now Grant.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2">
                    <a:lumMod val="10000"/>
                  </a:schemeClr>
                </a:solidFill>
                <a:ea typeface="+mn-lt"/>
                <a:cs typeface="+mn-lt"/>
              </a:rPr>
              <a:t>Summer Law Enforcement Academy Cadets who met with Governor Polis and Mayor </a:t>
            </a:r>
            <a:r>
              <a:rPr lang="en-US" sz="2000" err="1">
                <a:solidFill>
                  <a:schemeClr val="bg2">
                    <a:lumMod val="10000"/>
                  </a:schemeClr>
                </a:solidFill>
                <a:ea typeface="+mn-lt"/>
                <a:cs typeface="+mn-lt"/>
              </a:rPr>
              <a:t>Mobolade</a:t>
            </a:r>
            <a:endParaRPr lang="en-US" sz="2000">
              <a:solidFill>
                <a:schemeClr val="bg2">
                  <a:lumMod val="10000"/>
                </a:schemeClr>
              </a:solidFill>
              <a:ea typeface="+mn-lt"/>
              <a:cs typeface="+mn-lt"/>
            </a:endParaRP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2">
                    <a:lumMod val="10000"/>
                  </a:schemeClr>
                </a:solidFill>
                <a:ea typeface="+mn-lt"/>
                <a:cs typeface="+mn-lt"/>
              </a:rPr>
              <a:t>Rich Christensen, Maria Mesa, Kandy Ruiz, and their team for stepping up to keep the community table open.</a:t>
            </a:r>
            <a:endParaRPr lang="en-US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2">
                    <a:lumMod val="10000"/>
                  </a:schemeClr>
                </a:solidFill>
                <a:ea typeface="+mn-lt"/>
                <a:cs typeface="+mn-lt"/>
              </a:rPr>
              <a:t>Military and Veterans Programs continues their streak of ranking Pikes Peak with the top institutions nationally for "Best for Vets" </a:t>
            </a:r>
            <a:endParaRPr lang="en-US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2">
                    <a:lumMod val="10000"/>
                  </a:schemeClr>
                </a:solidFill>
                <a:ea typeface="+mn-lt"/>
                <a:cs typeface="+mn-lt"/>
              </a:rPr>
              <a:t>Theatre Department Chair Sarah Sheppard Shaver received a best supporting actor Henry award from the Colorado Theatre Guild</a:t>
            </a:r>
            <a:endParaRPr 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F6EEBE58-CB69-82D2-D40F-E4CBF930135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17963" y="487789"/>
            <a:ext cx="10515600" cy="5492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DB4326"/>
                </a:solidFill>
                <a:effectLst/>
                <a:uLnTx/>
                <a:uFillTx/>
                <a:latin typeface="Sanchez" panose="02000000000000000000" pitchFamily="2" charset="77"/>
                <a:ea typeface="+mj-ea"/>
                <a:cs typeface="+mj-cs"/>
              </a:rPr>
              <a:t>Kudos</a:t>
            </a:r>
          </a:p>
        </p:txBody>
      </p:sp>
    </p:spTree>
    <p:extLst>
      <p:ext uri="{BB962C8B-B14F-4D97-AF65-F5344CB8AC3E}">
        <p14:creationId xmlns:p14="http://schemas.microsoft.com/office/powerpoint/2010/main" val="31415343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3E2D8-4AEE-E619-E786-4F33A937A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468022"/>
            <a:ext cx="10515600" cy="1719262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411968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tention by Ethnicity Table&#10;Black:&#10;F' 17-18 | 48%&#10;F' 18-19 | 51%&#10;F' 19-20 | 45%&#10;F' 20-21 | 49%&#10;F' 21-22 | 50%&#10;&#10;Hispanic:&#10;F' 17-18 | 52%&#10;F' 18-19 | 54%&#10;F' 19-20 | 51%&#10;F' 20-21 | 52%&#10;F' 21-22 | 51.7%&#10;&#10;White:&#10;F' 17-18 | 57%&#10;F' 18-19 | 54%&#10;F' 19-20 | 57%&#10;F' 20-21 | 54%&#10;F' 21-22 | 54.2%">
            <a:extLst>
              <a:ext uri="{FF2B5EF4-FFF2-40B4-BE49-F238E27FC236}">
                <a16:creationId xmlns:a16="http://schemas.microsoft.com/office/drawing/2014/main" id="{2AF6FEBC-BD17-1C26-9BE9-00C5A578E25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8350" y="966549"/>
            <a:ext cx="8048625" cy="5153501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8D91A940-38EB-F36A-CCC7-D4365A7D715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48982" y="313246"/>
            <a:ext cx="10515600" cy="5492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DB4326"/>
                </a:solidFill>
                <a:effectLst/>
                <a:uLnTx/>
                <a:uFillTx/>
                <a:latin typeface="Sanchez" panose="02000000000000000000" pitchFamily="2" charset="77"/>
                <a:ea typeface="+mj-ea"/>
                <a:cs typeface="+mj-cs"/>
              </a:rPr>
              <a:t>Retention By Ethnicity</a:t>
            </a:r>
          </a:p>
        </p:txBody>
      </p:sp>
    </p:spTree>
    <p:extLst>
      <p:ext uri="{BB962C8B-B14F-4D97-AF65-F5344CB8AC3E}">
        <p14:creationId xmlns:p14="http://schemas.microsoft.com/office/powerpoint/2010/main" val="1783757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9B5A149-D27F-77FD-1A6E-5C799CC4E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60000">
            <a:off x="183777" y="776335"/>
            <a:ext cx="5714117" cy="5612382"/>
          </a:xfrm>
          <a:prstGeom prst="rect">
            <a:avLst/>
          </a:prstGeom>
        </p:spPr>
      </p:pic>
      <p:pic>
        <p:nvPicPr>
          <p:cNvPr id="13" name="Picture 12" descr="Students graduating from Pikes Peak State College.">
            <a:extLst>
              <a:ext uri="{FF2B5EF4-FFF2-40B4-BE49-F238E27FC236}">
                <a16:creationId xmlns:a16="http://schemas.microsoft.com/office/drawing/2014/main" id="{4796872A-9904-40C5-D819-ED2925381AD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437" y="1872410"/>
            <a:ext cx="4669770" cy="31131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2B66CD-470A-A11B-9C5D-C53CA7C03F47}"/>
              </a:ext>
            </a:extLst>
          </p:cNvPr>
          <p:cNvSpPr txBox="1"/>
          <p:nvPr/>
        </p:nvSpPr>
        <p:spPr>
          <a:xfrm>
            <a:off x="5503424" y="1078055"/>
            <a:ext cx="6488349" cy="443518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chemeClr val="accent4"/>
                </a:solidFill>
                <a:latin typeface="Source Sans 3"/>
                <a:ea typeface="Roboto"/>
                <a:cs typeface="Roboto"/>
              </a:rPr>
              <a:t>Degrees &amp; Certificates</a:t>
            </a:r>
          </a:p>
          <a:p>
            <a:pPr algn="ctr">
              <a:lnSpc>
                <a:spcPct val="150000"/>
              </a:lnSpc>
            </a:pPr>
            <a:r>
              <a:rPr lang="en-US" sz="2400">
                <a:solidFill>
                  <a:schemeClr val="accent4"/>
                </a:solidFill>
                <a:latin typeface="Source Sans 3"/>
                <a:ea typeface="Roboto"/>
                <a:cs typeface="Roboto"/>
              </a:rPr>
              <a:t>3,970 | 17/18</a:t>
            </a:r>
          </a:p>
          <a:p>
            <a:pPr algn="ctr">
              <a:lnSpc>
                <a:spcPct val="150000"/>
              </a:lnSpc>
            </a:pPr>
            <a:r>
              <a:rPr lang="en-US" sz="2400">
                <a:solidFill>
                  <a:schemeClr val="accent4"/>
                </a:solidFill>
                <a:latin typeface="Source Sans 3"/>
                <a:ea typeface="Roboto"/>
                <a:cs typeface="Roboto"/>
              </a:rPr>
              <a:t>4,060 | 18/19</a:t>
            </a:r>
          </a:p>
          <a:p>
            <a:pPr algn="ctr">
              <a:lnSpc>
                <a:spcPct val="150000"/>
              </a:lnSpc>
            </a:pPr>
            <a:r>
              <a:rPr lang="en-US" sz="2400">
                <a:solidFill>
                  <a:schemeClr val="accent4"/>
                </a:solidFill>
                <a:latin typeface="Source Sans 3"/>
                <a:ea typeface="Roboto"/>
                <a:cs typeface="Roboto"/>
              </a:rPr>
              <a:t>3,879 | 19/20</a:t>
            </a:r>
          </a:p>
          <a:p>
            <a:pPr algn="ctr">
              <a:lnSpc>
                <a:spcPct val="150000"/>
              </a:lnSpc>
            </a:pPr>
            <a:r>
              <a:rPr lang="en-US" sz="2400">
                <a:solidFill>
                  <a:schemeClr val="accent4"/>
                </a:solidFill>
                <a:latin typeface="Source Sans 3"/>
              </a:rPr>
              <a:t>3,562</a:t>
            </a:r>
            <a:r>
              <a:rPr lang="en-US" sz="2400">
                <a:solidFill>
                  <a:schemeClr val="accent4"/>
                </a:solidFill>
                <a:latin typeface="Source Sans 3"/>
                <a:ea typeface="Roboto"/>
                <a:cs typeface="Roboto"/>
              </a:rPr>
              <a:t> | 20/21</a:t>
            </a:r>
          </a:p>
          <a:p>
            <a:pPr lvl="0" algn="ctr">
              <a:lnSpc>
                <a:spcPct val="150000"/>
              </a:lnSpc>
            </a:pPr>
            <a:r>
              <a:rPr lang="en-US" sz="2400">
                <a:solidFill>
                  <a:schemeClr val="accent4"/>
                </a:solidFill>
                <a:latin typeface="Source Sans 3"/>
              </a:rPr>
              <a:t>3,051 | 21/22</a:t>
            </a:r>
          </a:p>
          <a:p>
            <a:pPr algn="ctr">
              <a:lnSpc>
                <a:spcPct val="150000"/>
              </a:lnSpc>
            </a:pPr>
            <a:r>
              <a:rPr lang="en-US" sz="2400">
                <a:solidFill>
                  <a:schemeClr val="accent4"/>
                </a:solidFill>
                <a:latin typeface="Source Sans 3"/>
              </a:rPr>
              <a:t>3,246 | 22/23*</a:t>
            </a:r>
          </a:p>
          <a:p>
            <a:pPr lvl="0" algn="ctr">
              <a:lnSpc>
                <a:spcPct val="150000"/>
              </a:lnSpc>
            </a:pPr>
            <a:r>
              <a:rPr lang="en-US" i="1">
                <a:solidFill>
                  <a:schemeClr val="accent4"/>
                </a:solidFill>
                <a:latin typeface="Source Sans 3"/>
              </a:rPr>
              <a:t>*Includes 56 BSN/BAS degrees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69199E-7144-3C55-AB1C-D31EBA8AC3B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32362" y="365125"/>
            <a:ext cx="10515600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rgbClr val="DB4326"/>
                </a:solidFill>
                <a:latin typeface="Sanchez" panose="02000000000000000000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DB4326"/>
                </a:solidFill>
                <a:effectLst/>
                <a:uLnTx/>
                <a:uFillTx/>
                <a:latin typeface="Sanchez" panose="02000000000000000000" pitchFamily="2" charset="77"/>
                <a:ea typeface="+mj-ea"/>
                <a:cs typeface="+mj-cs"/>
              </a:rPr>
              <a:t>Graduation</a:t>
            </a:r>
          </a:p>
        </p:txBody>
      </p:sp>
    </p:spTree>
    <p:extLst>
      <p:ext uri="{BB962C8B-B14F-4D97-AF65-F5344CB8AC3E}">
        <p14:creationId xmlns:p14="http://schemas.microsoft.com/office/powerpoint/2010/main" val="2233142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chieving HSI Designation Table&#10;2017 | 18%&#10;2018 | 19%&#10;2019 | 20%&#10;2020 | 21%&#10;2021 | 23%&#10;2022 | 23.8%&#10;2023 | 24.1%">
            <a:extLst>
              <a:ext uri="{FF2B5EF4-FFF2-40B4-BE49-F238E27FC236}">
                <a16:creationId xmlns:a16="http://schemas.microsoft.com/office/drawing/2014/main" id="{458BF7F8-2793-4349-6B05-B976AE94424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7824" y="910265"/>
            <a:ext cx="9129713" cy="4961269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059EBD3D-0B90-3C60-BAF9-4113F2487BB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75292" y="325915"/>
            <a:ext cx="10515600" cy="5492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DB4326"/>
                </a:solidFill>
                <a:effectLst/>
                <a:uLnTx/>
                <a:uFillTx/>
                <a:latin typeface="Sanchez" panose="02000000000000000000" pitchFamily="2" charset="77"/>
                <a:ea typeface="+mj-ea"/>
                <a:cs typeface="+mj-cs"/>
              </a:rPr>
              <a:t>Achieving HSI Designation</a:t>
            </a:r>
          </a:p>
        </p:txBody>
      </p:sp>
    </p:spTree>
    <p:extLst>
      <p:ext uri="{BB962C8B-B14F-4D97-AF65-F5344CB8AC3E}">
        <p14:creationId xmlns:p14="http://schemas.microsoft.com/office/powerpoint/2010/main" val="604856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ggy bank with money in it">
            <a:extLst>
              <a:ext uri="{FF2B5EF4-FFF2-40B4-BE49-F238E27FC236}">
                <a16:creationId xmlns:a16="http://schemas.microsoft.com/office/drawing/2014/main" id="{90D696BE-A9D6-8D1A-3E04-8D4F3E02DA8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811958"/>
            <a:ext cx="6264728" cy="54626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E431674-91A1-AF10-0182-873B13A6EF3F}"/>
              </a:ext>
            </a:extLst>
          </p:cNvPr>
          <p:cNvSpPr txBox="1"/>
          <p:nvPr/>
        </p:nvSpPr>
        <p:spPr>
          <a:xfrm>
            <a:off x="473788" y="1493898"/>
            <a:ext cx="6412723" cy="425757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>
              <a:lnSpc>
                <a:spcPct val="13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000" dirty="0">
                <a:ea typeface="+mn-lt"/>
                <a:cs typeface="+mn-lt"/>
              </a:rPr>
              <a:t>PPSC is in a strong position but we’re not 100% back yet.</a:t>
            </a:r>
            <a:endParaRPr lang="en-US" sz="2000" dirty="0">
              <a:latin typeface="Source Sans 3"/>
            </a:endParaRPr>
          </a:p>
          <a:p>
            <a:pPr marL="228600" indent="-228600">
              <a:lnSpc>
                <a:spcPct val="13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000" dirty="0">
                <a:ea typeface="+mn-lt"/>
                <a:cs typeface="+mn-lt"/>
              </a:rPr>
              <a:t>Efficiencies gained in scheduling and operational streamlining continue to place the college in a strong growth position – efficiencies in </a:t>
            </a:r>
            <a:r>
              <a:rPr lang="en-US" sz="2000" b="1" dirty="0">
                <a:ea typeface="+mn-lt"/>
                <a:cs typeface="+mn-lt"/>
              </a:rPr>
              <a:t>scheduling reduced our expenses by nearly $1.7M+ in the past year even while we grew in enrollment</a:t>
            </a:r>
            <a:r>
              <a:rPr lang="en-US" sz="2000" dirty="0">
                <a:ea typeface="+mn-lt"/>
                <a:cs typeface="+mn-lt"/>
              </a:rPr>
              <a:t>. </a:t>
            </a:r>
            <a:endParaRPr lang="en-US" sz="2000" dirty="0">
              <a:ea typeface="Calibri"/>
              <a:cs typeface="Calibri" panose="020F0502020204030204"/>
            </a:endParaRPr>
          </a:p>
          <a:p>
            <a:pPr marL="228600" indent="-228600">
              <a:lnSpc>
                <a:spcPct val="13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000" dirty="0">
                <a:ea typeface="+mn-lt"/>
                <a:cs typeface="+mn-lt"/>
              </a:rPr>
              <a:t>We should be enthusiastic about our growth in enrollment, but also need to maintain the good habits that strengthen our financial position.</a:t>
            </a:r>
            <a:endParaRPr lang="en-US" sz="2000" dirty="0">
              <a:cs typeface="Calibri" panose="020F0502020204030204"/>
            </a:endParaRPr>
          </a:p>
          <a:p>
            <a:endParaRPr lang="en-US" sz="2000" dirty="0">
              <a:latin typeface="Source Sans 3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B6DBC9F-4BF6-5CEE-35CC-9735E821F54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75292" y="536449"/>
            <a:ext cx="10515600" cy="5492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DB4326"/>
                </a:solidFill>
                <a:effectLst/>
                <a:uLnTx/>
                <a:uFillTx/>
                <a:latin typeface="Sanchez"/>
                <a:ea typeface="+mj-ea"/>
                <a:cs typeface="+mj-cs"/>
              </a:rPr>
              <a:t>Budget Outlook for FY24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DB4326"/>
              </a:solidFill>
              <a:effectLst/>
              <a:uLnTx/>
              <a:uFillTx/>
              <a:latin typeface="Sanchez" panose="02000000000000000000" pitchFamily="2" charset="77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10089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Coins spilling out of a jar.">
            <a:extLst>
              <a:ext uri="{FF2B5EF4-FFF2-40B4-BE49-F238E27FC236}">
                <a16:creationId xmlns:a16="http://schemas.microsoft.com/office/drawing/2014/main" id="{157790B8-C752-27E9-0C4C-8FF089430240}"/>
              </a:ext>
            </a:extLst>
          </p:cNvPr>
          <p:cNvSpPr/>
          <p:nvPr/>
        </p:nvSpPr>
        <p:spPr>
          <a:xfrm>
            <a:off x="1773759" y="1295320"/>
            <a:ext cx="9089159" cy="447078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5E1A4E-EC73-F38A-F55D-E0E7E6DD0F02}"/>
              </a:ext>
            </a:extLst>
          </p:cNvPr>
          <p:cNvSpPr txBox="1"/>
          <p:nvPr/>
        </p:nvSpPr>
        <p:spPr>
          <a:xfrm>
            <a:off x="1091329" y="5818542"/>
            <a:ext cx="9724103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000000"/>
                </a:solidFill>
                <a:ea typeface="+mn-lt"/>
                <a:cs typeface="+mn-lt"/>
              </a:rPr>
              <a:t>*FY24 through planned spending the college is using $7,500,000.00 toward the Delta Dental Oral Career Health Center out of FY23 reserves.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E87FF9-2717-B7CA-4DF0-330FB6291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35648" y="2520517"/>
            <a:ext cx="1763094" cy="251951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83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2588A19-BF49-2961-BF47-70192A230CC3}"/>
              </a:ext>
            </a:extLst>
          </p:cNvPr>
          <p:cNvSpPr txBox="1"/>
          <p:nvPr/>
        </p:nvSpPr>
        <p:spPr>
          <a:xfrm>
            <a:off x="5150243" y="4444706"/>
            <a:ext cx="1568105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Roboto Black"/>
                <a:ea typeface="Roboto Black"/>
                <a:cs typeface="Roboto Black"/>
              </a:rPr>
              <a:t>$23,281,297*</a:t>
            </a:r>
            <a:endParaRPr lang="en-US" sz="1400" b="1" dirty="0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Roboto Black"/>
                <a:ea typeface="Roboto Black"/>
                <a:cs typeface="Roboto Black"/>
              </a:rPr>
              <a:t>24.9%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A97D6B9-D33A-8D3A-8AFA-E80E6007884D}"/>
              </a:ext>
            </a:extLst>
          </p:cNvPr>
          <p:cNvSpPr txBox="1"/>
          <p:nvPr/>
        </p:nvSpPr>
        <p:spPr>
          <a:xfrm>
            <a:off x="5078624" y="4079530"/>
            <a:ext cx="1677142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spc="300">
                <a:solidFill>
                  <a:schemeClr val="bg1"/>
                </a:solidFill>
                <a:latin typeface="Montserrat"/>
                <a:ea typeface="Bebas Neue Regular" charset="0"/>
                <a:cs typeface="Roboto Black"/>
              </a:rPr>
              <a:t>FY23</a:t>
            </a:r>
            <a:endParaRPr lang="en-US" sz="2000" spc="300">
              <a:solidFill>
                <a:schemeClr val="bg1"/>
              </a:solidFill>
              <a:latin typeface="Montserrat" pitchFamily="2" charset="77"/>
              <a:ea typeface="Bebas Neue Regular" charset="0"/>
              <a:cs typeface="Roboto Black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10238DA-5935-DCFD-5E1B-31BF5D3F0F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9830" y="3152383"/>
            <a:ext cx="794731" cy="79473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BC2CD9D-6CA1-C3EC-98F3-85F6278568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21478" y="2493623"/>
            <a:ext cx="1763094" cy="2519517"/>
          </a:xfrm>
          <a:prstGeom prst="rect">
            <a:avLst/>
          </a:prstGeom>
          <a:solidFill>
            <a:srgbClr val="669B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83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5CDE7F-9096-C82C-1C78-DAA3F38E2764}"/>
              </a:ext>
            </a:extLst>
          </p:cNvPr>
          <p:cNvSpPr txBox="1"/>
          <p:nvPr/>
        </p:nvSpPr>
        <p:spPr>
          <a:xfrm>
            <a:off x="3136073" y="4417812"/>
            <a:ext cx="1568105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  <a:ea typeface="+mn-lt"/>
                <a:cs typeface="+mn-lt"/>
              </a:rPr>
              <a:t>$31,899,872.01</a:t>
            </a:r>
            <a:endParaRPr lang="en-US" sz="1400">
              <a:solidFill>
                <a:schemeClr val="bg1"/>
              </a:solidFill>
              <a:ea typeface="+mn-lt"/>
              <a:cs typeface="+mn-lt"/>
            </a:endParaRPr>
          </a:p>
          <a:p>
            <a:pPr algn="ctr"/>
            <a:r>
              <a:rPr lang="en-US" sz="1400" b="1">
                <a:solidFill>
                  <a:schemeClr val="bg1"/>
                </a:solidFill>
                <a:ea typeface="+mn-lt"/>
                <a:cs typeface="+mn-lt"/>
              </a:rPr>
              <a:t>31.9%</a:t>
            </a:r>
            <a:endParaRPr lang="en-US" sz="1400">
              <a:solidFill>
                <a:schemeClr val="bg1"/>
              </a:solidFill>
              <a:ea typeface="+mn-lt"/>
              <a:cs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984487-3F40-1B8D-6C8A-44ABE1FB619F}"/>
              </a:ext>
            </a:extLst>
          </p:cNvPr>
          <p:cNvSpPr txBox="1"/>
          <p:nvPr/>
        </p:nvSpPr>
        <p:spPr>
          <a:xfrm>
            <a:off x="3064454" y="4052636"/>
            <a:ext cx="1677142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spc="300">
                <a:solidFill>
                  <a:schemeClr val="bg1"/>
                </a:solidFill>
                <a:latin typeface="Montserrat"/>
                <a:ea typeface="Bebas Neue Regular" charset="0"/>
                <a:cs typeface="Roboto Black"/>
              </a:rPr>
              <a:t>FY22</a:t>
            </a:r>
            <a:endParaRPr lang="en-US" sz="2000" spc="300">
              <a:solidFill>
                <a:schemeClr val="bg1"/>
              </a:solidFill>
              <a:latin typeface="Montserrat"/>
              <a:ea typeface="Bebas Neue Regular" charset="0"/>
              <a:cs typeface="Roboto Black"/>
            </a:endParaRPr>
          </a:p>
          <a:p>
            <a:pPr algn="ctr"/>
            <a:endParaRPr lang="en-US" sz="2000" b="1" spc="300">
              <a:solidFill>
                <a:schemeClr val="bg1"/>
              </a:solidFill>
              <a:latin typeface="Montserrat" pitchFamily="2" charset="77"/>
              <a:ea typeface="Bebas Neue Regular" charset="0"/>
              <a:cs typeface="Roboto Black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73291A7-3115-3CCB-7D77-0BD6F9315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660" y="3125489"/>
            <a:ext cx="794731" cy="79473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6746720-F0A1-4345-B933-3C9111F2C8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50284" y="2499550"/>
            <a:ext cx="1763094" cy="2519517"/>
          </a:xfrm>
          <a:prstGeom prst="rect">
            <a:avLst/>
          </a:prstGeom>
          <a:solidFill>
            <a:srgbClr val="0080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83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3CAC50-A4E4-CD97-559A-DA724B7B642F}"/>
              </a:ext>
            </a:extLst>
          </p:cNvPr>
          <p:cNvSpPr txBox="1"/>
          <p:nvPr/>
        </p:nvSpPr>
        <p:spPr>
          <a:xfrm>
            <a:off x="1147778" y="4412168"/>
            <a:ext cx="1568105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  <a:ea typeface="+mn-lt"/>
                <a:cs typeface="+mn-lt"/>
              </a:rPr>
              <a:t>$41,694,660.69</a:t>
            </a:r>
            <a:endParaRPr lang="en-US" sz="1400">
              <a:solidFill>
                <a:schemeClr val="bg1"/>
              </a:solidFill>
              <a:ea typeface="+mn-lt"/>
              <a:cs typeface="+mn-lt"/>
            </a:endParaRPr>
          </a:p>
          <a:p>
            <a:pPr algn="ctr"/>
            <a:r>
              <a:rPr lang="en-US" sz="1400" b="1">
                <a:solidFill>
                  <a:schemeClr val="bg1"/>
                </a:solidFill>
                <a:ea typeface="+mn-lt"/>
                <a:cs typeface="+mn-lt"/>
              </a:rPr>
              <a:t>42.7%</a:t>
            </a:r>
            <a:endParaRPr lang="en-US" sz="1400">
              <a:solidFill>
                <a:schemeClr val="bg1"/>
              </a:solidFill>
              <a:ea typeface="+mn-lt"/>
              <a:cs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484972-5C12-E713-747F-916C5455AD28}"/>
              </a:ext>
            </a:extLst>
          </p:cNvPr>
          <p:cNvSpPr txBox="1"/>
          <p:nvPr/>
        </p:nvSpPr>
        <p:spPr>
          <a:xfrm>
            <a:off x="1093260" y="4058563"/>
            <a:ext cx="1677142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spc="300">
                <a:solidFill>
                  <a:schemeClr val="bg1"/>
                </a:solidFill>
                <a:latin typeface="Montserrat"/>
                <a:cs typeface="Roboto Black"/>
              </a:rPr>
              <a:t>FY21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FF8583-3A4F-CA39-2DAD-ADC6967B7B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4466" y="3131416"/>
            <a:ext cx="794731" cy="794731"/>
          </a:xfrm>
          <a:prstGeom prst="rect">
            <a:avLst/>
          </a:prstGeom>
        </p:spPr>
      </p:pic>
      <p:sp>
        <p:nvSpPr>
          <p:cNvPr id="18" name="Title 3">
            <a:extLst>
              <a:ext uri="{FF2B5EF4-FFF2-40B4-BE49-F238E27FC236}">
                <a16:creationId xmlns:a16="http://schemas.microsoft.com/office/drawing/2014/main" id="{63894D56-36DF-E296-DD43-CEE4C252F2F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15024" y="540947"/>
            <a:ext cx="10515600" cy="5492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DB4326"/>
                </a:solidFill>
                <a:effectLst/>
                <a:uLnTx/>
                <a:uFillTx/>
                <a:latin typeface="Sanchez" panose="02000000000000000000" pitchFamily="2" charset="77"/>
                <a:ea typeface="+mj-ea"/>
                <a:cs typeface="+mj-cs"/>
              </a:rPr>
              <a:t>College Reserves</a:t>
            </a:r>
          </a:p>
        </p:txBody>
      </p:sp>
    </p:spTree>
    <p:extLst>
      <p:ext uri="{BB962C8B-B14F-4D97-AF65-F5344CB8AC3E}">
        <p14:creationId xmlns:p14="http://schemas.microsoft.com/office/powerpoint/2010/main" val="65900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Pikes Peak State College Colors">
      <a:dk1>
        <a:srgbClr val="0A3A5F"/>
      </a:dk1>
      <a:lt1>
        <a:srgbClr val="FFFFFF"/>
      </a:lt1>
      <a:dk2>
        <a:srgbClr val="44546A"/>
      </a:dk2>
      <a:lt2>
        <a:srgbClr val="E7E6E6"/>
      </a:lt2>
      <a:accent1>
        <a:srgbClr val="F7B518"/>
      </a:accent1>
      <a:accent2>
        <a:srgbClr val="036F7F"/>
      </a:accent2>
      <a:accent3>
        <a:srgbClr val="D31968"/>
      </a:accent3>
      <a:accent4>
        <a:srgbClr val="507F3A"/>
      </a:accent4>
      <a:accent5>
        <a:srgbClr val="DB8127"/>
      </a:accent5>
      <a:accent6>
        <a:srgbClr val="9D1D55"/>
      </a:accent6>
      <a:hlink>
        <a:srgbClr val="0A3A5F"/>
      </a:hlink>
      <a:folHlink>
        <a:srgbClr val="D3196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Template2022" id="{A1B7F423-6286-1C48-9A61-02892F55E86C}" vid="{BAB55EED-815F-7940-8FCB-EEDA02944BE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</TotalTime>
  <Words>2458</Words>
  <Application>Microsoft Macintosh PowerPoint</Application>
  <PresentationFormat>Widescreen</PresentationFormat>
  <Paragraphs>323</Paragraphs>
  <Slides>41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2" baseType="lpstr">
      <vt:lpstr>Arial</vt:lpstr>
      <vt:lpstr>Arial,Sans-Serif</vt:lpstr>
      <vt:lpstr>Calibri</vt:lpstr>
      <vt:lpstr>Calibri Light</vt:lpstr>
      <vt:lpstr>Courier New</vt:lpstr>
      <vt:lpstr>Montserrat</vt:lpstr>
      <vt:lpstr>Roboto Black</vt:lpstr>
      <vt:lpstr>Sanchez</vt:lpstr>
      <vt:lpstr>Source Sans 3</vt:lpstr>
      <vt:lpstr>Wingdings</vt:lpstr>
      <vt:lpstr>Office Theme</vt:lpstr>
      <vt:lpstr>Professional Development Week  President’s Address FALL 2023 </vt:lpstr>
      <vt:lpstr>Numbers</vt:lpstr>
      <vt:lpstr>Enrollment | AFTE</vt:lpstr>
      <vt:lpstr>Retention Rate</vt:lpstr>
      <vt:lpstr>Retention By Ethnicity</vt:lpstr>
      <vt:lpstr>Graduation</vt:lpstr>
      <vt:lpstr>Achieving HSI Designation</vt:lpstr>
      <vt:lpstr>Budget Outlook for FY24</vt:lpstr>
      <vt:lpstr>College Reserves</vt:lpstr>
      <vt:lpstr>Efficiency of Scheduling for S23 and SU23</vt:lpstr>
      <vt:lpstr>Instructional Services</vt:lpstr>
      <vt:lpstr>Reorganization</vt:lpstr>
      <vt:lpstr>Pathway video</vt:lpstr>
      <vt:lpstr>Business, Technology and Public Service (BTPS) CENTENNIAL CAMPUS | EXECUTIVE DEAN ROB HUDSON</vt:lpstr>
      <vt:lpstr>Technical and Professional Studies (TPS) CENTENNIAL CAMPUS | EXECUTIVE DEAN HEATHER PIERCE</vt:lpstr>
      <vt:lpstr>Arts, Humanities and Social Sciences (AHSS) DOWNTOWN CAMPUS | EXECUTIVE DEAN DEIDRE SCHOOLCRAFT</vt:lpstr>
      <vt:lpstr>Science, Engineering and Math (SEM) RAMPART CAMPUS | INTERIM DEAN MICHAEL MADSEN</vt:lpstr>
      <vt:lpstr>Health Sciences (HS) CENTER FOR HEALTHCARE EDUCATION &amp; SIMULATION INTERIM DEAN NICHOLE BARRIERA</vt:lpstr>
      <vt:lpstr>Care Forward/ Career Advance</vt:lpstr>
      <vt:lpstr>Cynthia Krutsinger, MA DEAN OF ONLINE LEARNING</vt:lpstr>
      <vt:lpstr>Colorado Online</vt:lpstr>
      <vt:lpstr>Math Success</vt:lpstr>
      <vt:lpstr>AI</vt:lpstr>
      <vt:lpstr>HLC Multi Location Visit</vt:lpstr>
      <vt:lpstr>Promise Program</vt:lpstr>
      <vt:lpstr>CSU-Pueblo</vt:lpstr>
      <vt:lpstr>New &amp; Upcoming Programs</vt:lpstr>
      <vt:lpstr>Student Assistance Fee</vt:lpstr>
      <vt:lpstr>Counseling Center Expansion</vt:lpstr>
      <vt:lpstr>Single Stop Program Transformation</vt:lpstr>
      <vt:lpstr>Student Scholarships</vt:lpstr>
      <vt:lpstr>Strategic Plan</vt:lpstr>
      <vt:lpstr>Focus Goals</vt:lpstr>
      <vt:lpstr>Foundation</vt:lpstr>
      <vt:lpstr>Spark Fund</vt:lpstr>
      <vt:lpstr>Delta Dental Center Update</vt:lpstr>
      <vt:lpstr>Opportunity Now Grant</vt:lpstr>
      <vt:lpstr>Facilities &amp; Operations</vt:lpstr>
      <vt:lpstr>Wayfinding</vt:lpstr>
      <vt:lpstr>Kudos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Dolan, Noel</dc:creator>
  <cp:lastModifiedBy>Boyce, Carrie</cp:lastModifiedBy>
  <cp:revision>62</cp:revision>
  <dcterms:created xsi:type="dcterms:W3CDTF">2022-08-09T18:34:16Z</dcterms:created>
  <dcterms:modified xsi:type="dcterms:W3CDTF">2023-08-22T20:09:42Z</dcterms:modified>
</cp:coreProperties>
</file>