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6" r:id="rId4"/>
    <p:sldId id="260" r:id="rId5"/>
    <p:sldId id="267" r:id="rId6"/>
    <p:sldId id="268" r:id="rId7"/>
    <p:sldId id="270" r:id="rId8"/>
    <p:sldId id="262" r:id="rId9"/>
    <p:sldId id="271" r:id="rId10"/>
    <p:sldId id="272" r:id="rId11"/>
    <p:sldId id="273" r:id="rId12"/>
    <p:sldId id="274" r:id="rId13"/>
    <p:sldId id="275" r:id="rId14"/>
    <p:sldId id="261" r:id="rId15"/>
    <p:sldId id="297" r:id="rId16"/>
    <p:sldId id="276" r:id="rId17"/>
    <p:sldId id="278" r:id="rId18"/>
    <p:sldId id="277" r:id="rId19"/>
    <p:sldId id="280" r:id="rId20"/>
    <p:sldId id="281" r:id="rId21"/>
    <p:sldId id="282" r:id="rId22"/>
    <p:sldId id="283" r:id="rId23"/>
    <p:sldId id="29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6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9B94"/>
    <a:srgbClr val="DB4326"/>
    <a:srgbClr val="6F625A"/>
    <a:srgbClr val="7CB742"/>
    <a:srgbClr val="038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5"/>
    <p:restoredTop sz="95271"/>
  </p:normalViewPr>
  <p:slideViewPr>
    <p:cSldViewPr snapToGrid="0" snapToObjects="1">
      <p:cViewPr varScale="1">
        <p:scale>
          <a:sx n="62" d="100"/>
          <a:sy n="62" d="100"/>
        </p:scale>
        <p:origin x="9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rgbClr val="7CB74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3707062007874129E-2"/>
                  <c:y val="-4.9933498404681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AB-B643-84DC-70EC3221A95B}"/>
                </c:ext>
              </c:extLst>
            </c:dLbl>
            <c:dLbl>
              <c:idx val="5"/>
              <c:layout>
                <c:manualLayout>
                  <c:x val="-2.6832062007874014E-2"/>
                  <c:y val="-3.5870999269746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AB-B643-84DC-70EC3221A9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DB432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2016–2017</c:v>
                </c:pt>
                <c:pt idx="1">
                  <c:v>2017–2018</c:v>
                </c:pt>
                <c:pt idx="2">
                  <c:v>2018–2019</c:v>
                </c:pt>
                <c:pt idx="3">
                  <c:v>2019–2020</c:v>
                </c:pt>
                <c:pt idx="4">
                  <c:v>2020–2021</c:v>
                </c:pt>
                <c:pt idx="5">
                  <c:v>2021–2022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8895.2999999999993</c:v>
                </c:pt>
                <c:pt idx="1">
                  <c:v>8959.2000000000007</c:v>
                </c:pt>
                <c:pt idx="2">
                  <c:v>9008.5</c:v>
                </c:pt>
                <c:pt idx="3">
                  <c:v>9163.1</c:v>
                </c:pt>
                <c:pt idx="4">
                  <c:v>8282.7000000000007</c:v>
                </c:pt>
                <c:pt idx="5">
                  <c:v>7617.4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46-8246-88E8-6B9FC63EA4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46561584"/>
        <c:axId val="1446563344"/>
      </c:lineChart>
      <c:catAx>
        <c:axId val="144656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59B9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563344"/>
        <c:crosses val="autoZero"/>
        <c:auto val="1"/>
        <c:lblAlgn val="ctr"/>
        <c:lblOffset val="100"/>
        <c:noMultiLvlLbl val="0"/>
      </c:catAx>
      <c:valAx>
        <c:axId val="144656334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rgbClr val="A59B9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56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28734630321749E-2"/>
          <c:y val="3.5747968153049862E-2"/>
          <c:w val="0.93187126536967824"/>
          <c:h val="0.86204902058135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6F62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F-FE4F-8076-DE0119588B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808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AF-FE4F-8076-DE0119588B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7CB74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AF-FE4F-8076-DE0119588B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6F62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AF-FE4F-8076-DE0119588B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ECD1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AF-FE4F-8076-DE0119588B6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808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AF-FE4F-8076-DE0119588B6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CB74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AF-FE4F-8076-DE0119588B6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6F62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0.00%</c:formatCode>
                <c:ptCount val="1"/>
                <c:pt idx="0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AF-FE4F-8076-DE0119588B6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ECD1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CD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AF-FE4F-8076-DE0119588B6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AF-FE4F-8076-DE0119588B68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0.00%</c:formatCode>
                <c:ptCount val="1"/>
                <c:pt idx="0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4AF-FE4F-8076-DE0119588B68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CB74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Sheet1!$L$2</c:f>
              <c:numCache>
                <c:formatCode>0.00%</c:formatCode>
                <c:ptCount val="1"/>
                <c:pt idx="0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AF-FE4F-8076-DE0119588B68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F62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Sheet1!$M$2</c:f>
              <c:numCache>
                <c:formatCode>0.00%</c:formatCode>
                <c:ptCount val="1"/>
                <c:pt idx="0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AF-FE4F-8076-DE0119588B68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ECD1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Sheet1!$N$2</c:f>
              <c:numCache>
                <c:formatCode>0.00%</c:formatCode>
                <c:ptCount val="1"/>
                <c:pt idx="0">
                  <c:v>0.55900000000000005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AF-FE4F-8076-DE0119588B68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808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4AF-FE4F-8076-DE0119588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Sheet1!$O$2</c:f>
              <c:numCache>
                <c:formatCode>0.00%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4AF-FE4F-8076-DE0119588B68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Sheet1!$P$2</c:f>
              <c:numCache>
                <c:formatCode>0%</c:formatCode>
                <c:ptCount val="1"/>
                <c:pt idx="0">
                  <c:v>0.53500000000000003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4AF-FE4F-8076-DE0119588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61"/>
        <c:axId val="1134612751"/>
        <c:axId val="1134614447"/>
      </c:barChart>
      <c:catAx>
        <c:axId val="113461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614447"/>
        <c:crosses val="autoZero"/>
        <c:auto val="1"/>
        <c:lblAlgn val="ctr"/>
        <c:lblOffset val="100"/>
        <c:noMultiLvlLbl val="0"/>
      </c:catAx>
      <c:valAx>
        <c:axId val="1134614447"/>
        <c:scaling>
          <c:orientation val="minMax"/>
          <c:max val="0.6000000000000000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61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852463237753824E-2"/>
          <c:y val="0.91235453549972145"/>
          <c:w val="0.94837385024904586"/>
          <c:h val="7.6895440756404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F'17–F'18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</c:v>
                </c:pt>
                <c:pt idx="1">
                  <c:v>0.52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7-DE43-BE46-502EF963C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F'18–F'19</c:v>
                </c:pt>
              </c:strCache>
            </c:strRef>
          </c:tx>
          <c:spPr>
            <a:solidFill>
              <a:srgbClr val="0080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0.51</c:v>
                </c:pt>
                <c:pt idx="1">
                  <c:v>0.54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7-DE43-BE46-502EF963C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F'19–F'20</c:v>
                </c:pt>
              </c:strCache>
            </c:strRef>
          </c:tx>
          <c:spPr>
            <a:solidFill>
              <a:srgbClr val="7CB7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0.45</c:v>
                </c:pt>
                <c:pt idx="1">
                  <c:v>0.51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7-DE43-BE46-502EF963C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F'20–F'21</c:v>
                </c:pt>
              </c:strCache>
            </c:strRef>
          </c:tx>
          <c:spPr>
            <a:solidFill>
              <a:srgbClr val="D41A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0.48499999999999999</c:v>
                </c:pt>
                <c:pt idx="1">
                  <c:v>0.52100000000000002</c:v>
                </c:pt>
                <c:pt idx="2">
                  <c:v>0.54400000000000004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17-DE43-BE46-502EF963CF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2519535"/>
        <c:axId val="682521215"/>
      </c:barChart>
      <c:catAx>
        <c:axId val="68251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82521215"/>
        <c:crosses val="autoZero"/>
        <c:auto val="1"/>
        <c:lblAlgn val="ctr"/>
        <c:lblOffset val="100"/>
        <c:noMultiLvlLbl val="0"/>
      </c:catAx>
      <c:valAx>
        <c:axId val="68252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82519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61-7A4E-92F5-3A6392A586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61-7A4E-92F5-3A6392A586B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61-7A4E-92F5-3A6392A586BB}"/>
              </c:ext>
            </c:extLst>
          </c:dPt>
          <c:dPt>
            <c:idx val="3"/>
            <c:invertIfNegative val="0"/>
            <c:bubble3D val="0"/>
            <c:spPr>
              <a:solidFill>
                <a:srgbClr val="7CB7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61-7A4E-92F5-3A6392A586BB}"/>
              </c:ext>
            </c:extLst>
          </c:dPt>
          <c:dPt>
            <c:idx val="4"/>
            <c:invertIfNegative val="0"/>
            <c:bubble3D val="0"/>
            <c:spPr>
              <a:solidFill>
                <a:srgbClr val="D41A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61-7A4E-92F5-3A6392A586BB}"/>
              </c:ext>
            </c:extLst>
          </c:dPt>
          <c:dLbls>
            <c:dLbl>
              <c:idx val="0"/>
              <c:layout>
                <c:manualLayout>
                  <c:x val="0"/>
                  <c:y val="-5.977657480314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61-7A4E-92F5-3A6392A586BB}"/>
                </c:ext>
              </c:extLst>
            </c:dLbl>
            <c:dLbl>
              <c:idx val="1"/>
              <c:layout>
                <c:manualLayout>
                  <c:x val="0"/>
                  <c:y val="-3.7403051181102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61-7A4E-92F5-3A6392A586BB}"/>
                </c:ext>
              </c:extLst>
            </c:dLbl>
            <c:dLbl>
              <c:idx val="2"/>
              <c:layout>
                <c:manualLayout>
                  <c:x val="0"/>
                  <c:y val="-2.52952755905508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61-7A4E-92F5-3A6392A586BB}"/>
                </c:ext>
              </c:extLst>
            </c:dLbl>
            <c:dLbl>
              <c:idx val="3"/>
              <c:layout>
                <c:manualLayout>
                  <c:x val="-7.638800644811996E-17"/>
                  <c:y val="1.09399606299215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61-7A4E-92F5-3A6392A586BB}"/>
                </c:ext>
              </c:extLst>
            </c:dLbl>
            <c:dLbl>
              <c:idx val="4"/>
              <c:layout>
                <c:manualLayout>
                  <c:x val="0"/>
                  <c:y val="2.09104330708664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61-7A4E-92F5-3A6392A586BB}"/>
                </c:ext>
              </c:extLst>
            </c:dLbl>
            <c:dLbl>
              <c:idx val="5"/>
              <c:layout>
                <c:manualLayout>
                  <c:x val="0"/>
                  <c:y val="-1.18056640496232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61-7A4E-92F5-3A6392A5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0.19</c:v>
                </c:pt>
                <c:pt idx="2">
                  <c:v>0.2</c:v>
                </c:pt>
                <c:pt idx="3">
                  <c:v>0.21</c:v>
                </c:pt>
                <c:pt idx="4">
                  <c:v>0.23</c:v>
                </c:pt>
                <c:pt idx="5" formatCode="0.00%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61-7A4E-92F5-3A6392A586B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8320591"/>
        <c:axId val="1944332240"/>
      </c:barChart>
      <c:catAx>
        <c:axId val="1283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944332240"/>
        <c:crosses val="autoZero"/>
        <c:auto val="1"/>
        <c:lblAlgn val="ctr"/>
        <c:lblOffset val="100"/>
        <c:noMultiLvlLbl val="0"/>
      </c:catAx>
      <c:valAx>
        <c:axId val="194433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28320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0.95158</cdr:x>
      <cdr:y>0.24791</cdr:y>
    </cdr:from>
    <cdr:to>
      <cdr:x>0.99135</cdr:x>
      <cdr:y>0.30513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404F591-C26A-808A-BB84-5BF453AAA0BC}"/>
            </a:ext>
          </a:extLst>
        </cdr:cNvPr>
        <cdr:cNvSpPr txBox="1"/>
      </cdr:nvSpPr>
      <cdr:spPr>
        <a:xfrm xmlns:a="http://schemas.openxmlformats.org/drawingml/2006/main">
          <a:off x="10820779" y="1150159"/>
          <a:ext cx="452284" cy="265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A95825-18F9-2346-597D-5B47CC3DB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B74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3FE-AF8B-49C5-B297-DA4921DB2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0" i="0">
                <a:solidFill>
                  <a:schemeClr val="bg1"/>
                </a:solidFill>
                <a:latin typeface="Sanchez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1099A-6BAB-4C14-165A-563E526C4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DE7E2-8A76-900D-BB56-108A84606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89" b="47489"/>
          <a:stretch/>
        </p:blipFill>
        <p:spPr>
          <a:xfrm>
            <a:off x="0" y="6245816"/>
            <a:ext cx="12192000" cy="6121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DFABF9-5540-0B3C-21E6-AEA7F142721D}"/>
              </a:ext>
            </a:extLst>
          </p:cNvPr>
          <p:cNvSpPr/>
          <p:nvPr userDrawn="1"/>
        </p:nvSpPr>
        <p:spPr>
          <a:xfrm>
            <a:off x="0" y="6174563"/>
            <a:ext cx="12192000" cy="142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EFB-6306-280C-5544-27FDCB3B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53B8-6FCB-67D4-2197-0CC08BC0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38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5500F6-54A9-C200-0B68-F31B8D8202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BAB54-73C9-5875-0C15-F70CDE29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  <a:latin typeface="Sanchez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284D8-86FC-529F-8CA6-EC2065AEA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194EA-0E2B-F5E0-2DB3-E2B89AD6E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4" t="55418" b="40494"/>
          <a:stretch/>
        </p:blipFill>
        <p:spPr>
          <a:xfrm>
            <a:off x="0" y="6272212"/>
            <a:ext cx="12192000" cy="585788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085979-789A-C800-1435-2EBA26032674}"/>
              </a:ext>
            </a:extLst>
          </p:cNvPr>
          <p:cNvSpPr/>
          <p:nvPr userDrawn="1"/>
        </p:nvSpPr>
        <p:spPr>
          <a:xfrm>
            <a:off x="0" y="6204856"/>
            <a:ext cx="12192000" cy="145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489E-F72C-6EB0-0C14-46452831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4AF8F-B738-8600-0C75-F7229BD99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C786EB-4BD2-64C6-7B2E-D2982B47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2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3874-A346-0507-4D2D-023FB12B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D8016-C2B5-1EF3-D750-7E2725CF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0" i="0">
                <a:solidFill>
                  <a:srgbClr val="DB4326"/>
                </a:solidFill>
                <a:latin typeface="Sanchez" panose="02000000000000000000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8C7CA-DAF7-6608-88D6-2675CFDA1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  <a:lvl2pPr>
              <a:defRPr b="0" i="0">
                <a:latin typeface="Source Sans 3" panose="020B0503030403020204" pitchFamily="34" charset="0"/>
              </a:defRPr>
            </a:lvl2pPr>
            <a:lvl3pPr>
              <a:defRPr b="0" i="0">
                <a:latin typeface="Source Sans 3" panose="020B0503030403020204" pitchFamily="34" charset="0"/>
              </a:defRPr>
            </a:lvl3pPr>
            <a:lvl4pPr>
              <a:defRPr b="0" i="0">
                <a:latin typeface="Source Sans 3" panose="020B0503030403020204" pitchFamily="34" charset="0"/>
              </a:defRPr>
            </a:lvl4pPr>
            <a:lvl5pPr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A18F7-BAAC-A027-A30E-50567EEC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0" i="0">
                <a:solidFill>
                  <a:srgbClr val="DB4326"/>
                </a:solidFill>
                <a:latin typeface="Sanchez" panose="02000000000000000000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548D1-A50A-33D2-1D5B-5C0683DC0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  <a:lvl2pPr>
              <a:defRPr b="0" i="0">
                <a:latin typeface="Source Sans 3" panose="020B0503030403020204" pitchFamily="34" charset="0"/>
              </a:defRPr>
            </a:lvl2pPr>
            <a:lvl3pPr>
              <a:defRPr b="0" i="0">
                <a:latin typeface="Source Sans 3" panose="020B0503030403020204" pitchFamily="34" charset="0"/>
              </a:defRPr>
            </a:lvl3pPr>
            <a:lvl4pPr>
              <a:defRPr b="0" i="0">
                <a:latin typeface="Source Sans 3" panose="020B0503030403020204" pitchFamily="34" charset="0"/>
              </a:defRPr>
            </a:lvl4pPr>
            <a:lvl5pPr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5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E57-F736-6C37-4F9E-E49462B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01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1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442B-357F-A81A-A2AD-1B9BE400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9D44-C3AD-F23B-7534-8FE3AF417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66533-992E-60CB-6BEC-00A0A4C9A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12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6A1E-3674-8D0C-E603-13C618BB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73571-E461-6EF7-C146-AFEB0676B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53CDE-DF56-A716-5387-670F59F0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2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7CAAEE-FB23-2501-3E99-BFD39502749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10000"/>
          </a:blip>
          <a:stretch>
            <a:fillRect/>
          </a:stretch>
        </p:blipFill>
        <p:spPr>
          <a:xfrm>
            <a:off x="5354002" y="2636876"/>
            <a:ext cx="8427560" cy="3789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011B6-0D93-A3A7-22F4-38FA5C761339}"/>
              </a:ext>
            </a:extLst>
          </p:cNvPr>
          <p:cNvSpPr/>
          <p:nvPr userDrawn="1"/>
        </p:nvSpPr>
        <p:spPr>
          <a:xfrm>
            <a:off x="0" y="6274965"/>
            <a:ext cx="12192000" cy="583035"/>
          </a:xfrm>
          <a:prstGeom prst="rect">
            <a:avLst/>
          </a:prstGeom>
          <a:solidFill>
            <a:srgbClr val="7CB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1E8A7-3CF0-A834-4520-2FD7310A45C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6349712"/>
            <a:ext cx="6096000" cy="4335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A3B68B-C8D1-2A06-DA51-DD8F7E006E01}"/>
              </a:ext>
            </a:extLst>
          </p:cNvPr>
          <p:cNvSpPr/>
          <p:nvPr userDrawn="1"/>
        </p:nvSpPr>
        <p:spPr>
          <a:xfrm>
            <a:off x="0" y="0"/>
            <a:ext cx="1658679" cy="233916"/>
          </a:xfrm>
          <a:prstGeom prst="rect">
            <a:avLst/>
          </a:prstGeom>
          <a:solidFill>
            <a:srgbClr val="0B3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28D10-7B79-756C-E3DA-365EB386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FF5D8-6929-28A0-5FFA-46B61F97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8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DB4326"/>
          </a:solidFill>
          <a:latin typeface="Sanchez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E8703A-0FEB-81D3-D944-CCBE0E06E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22" y="2753032"/>
            <a:ext cx="8370036" cy="4188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A27A70-5F70-9C17-24CF-6ACAA0A111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65" y="904568"/>
            <a:ext cx="3245845" cy="1884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5F175-8F46-E456-564A-18501A1BEBDE}"/>
              </a:ext>
            </a:extLst>
          </p:cNvPr>
          <p:cNvSpPr txBox="1"/>
          <p:nvPr/>
        </p:nvSpPr>
        <p:spPr>
          <a:xfrm>
            <a:off x="-103239" y="3058561"/>
            <a:ext cx="7320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anchez" panose="02000000000000000000" pitchFamily="2" charset="77"/>
              </a:rPr>
              <a:t>Stronger Than Ever</a:t>
            </a:r>
          </a:p>
          <a:p>
            <a:pPr algn="ctr"/>
            <a:r>
              <a:rPr lang="en-US" sz="3000" b="1" i="1" dirty="0">
                <a:solidFill>
                  <a:schemeClr val="bg1"/>
                </a:solidFill>
                <a:latin typeface="Source Sans 3 Semibold" panose="020B0503030403020204" pitchFamily="34" charset="0"/>
              </a:rPr>
              <a:t>2022 Fall PDW</a:t>
            </a:r>
          </a:p>
        </p:txBody>
      </p:sp>
    </p:spTree>
    <p:extLst>
      <p:ext uri="{BB962C8B-B14F-4D97-AF65-F5344CB8AC3E}">
        <p14:creationId xmlns:p14="http://schemas.microsoft.com/office/powerpoint/2010/main" val="389997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CCC1C7-C9D3-7DB9-695C-4F53C73DB644}"/>
              </a:ext>
            </a:extLst>
          </p:cNvPr>
          <p:cNvSpPr/>
          <p:nvPr/>
        </p:nvSpPr>
        <p:spPr>
          <a:xfrm>
            <a:off x="379141" y="1769327"/>
            <a:ext cx="2824976" cy="32487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F28EB-16AE-53A7-61B7-7A4BD6EE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7691"/>
            <a:ext cx="10515600" cy="1325563"/>
          </a:xfrm>
        </p:spPr>
        <p:txBody>
          <a:bodyPr/>
          <a:lstStyle/>
          <a:p>
            <a:r>
              <a:rPr lang="en-US" dirty="0"/>
              <a:t>Growth Model Scheduling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DEEFD-F888-E95F-95DF-CFF3DB29DC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60" y="2056486"/>
            <a:ext cx="4215644" cy="26744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4EF21-8A3E-5F24-EDA0-4DDE56E56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585" y="2056486"/>
            <a:ext cx="6660274" cy="251476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Source Sans 3" panose="020B0503030403020204" pitchFamily="34" charset="0"/>
              </a:rPr>
              <a:t>After-action report</a:t>
            </a:r>
          </a:p>
          <a:p>
            <a:pPr lvl="1"/>
            <a:r>
              <a:rPr lang="en-US" sz="2200" dirty="0">
                <a:latin typeface="Source Sans 3" panose="020B0503030403020204" pitchFamily="34" charset="0"/>
              </a:rPr>
              <a:t>How did we do on reducing section numbers and increasing average course fills for Summer?</a:t>
            </a:r>
          </a:p>
          <a:p>
            <a:pPr lvl="2"/>
            <a:r>
              <a:rPr lang="en-US" sz="2200" dirty="0"/>
              <a:t>27% fewer sections, reduced sections by ~200</a:t>
            </a:r>
          </a:p>
          <a:p>
            <a:pPr lvl="2"/>
            <a:r>
              <a:rPr lang="en-US" sz="2200" dirty="0">
                <a:latin typeface="Source Sans 3" panose="020B0503030403020204" pitchFamily="34" charset="0"/>
              </a:rPr>
              <a:t>Fill rate improved from 43% to 56%</a:t>
            </a:r>
          </a:p>
          <a:p>
            <a:pPr lvl="2"/>
            <a:r>
              <a:rPr lang="en-US" sz="2200" dirty="0"/>
              <a:t>Financial impact is approx. $1 million improvement</a:t>
            </a:r>
            <a:endParaRPr lang="en-US" sz="2200" dirty="0">
              <a:latin typeface="Source Sans 3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1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FF1081-41DC-9826-AF1B-E7595F118F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84" y="910327"/>
            <a:ext cx="4558990" cy="455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70C64F-5717-0582-1444-91C4E9C4C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766" y="1243934"/>
            <a:ext cx="5840000" cy="3891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17EF8-9C94-852E-FB70-B8627E62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20899"/>
            <a:ext cx="4438187" cy="1006610"/>
          </a:xfrm>
          <a:solidFill>
            <a:srgbClr val="DB4326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3" panose="020B0503030403020204" pitchFamily="34" charset="0"/>
              </a:rPr>
              <a:t>Campus Safety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42A15-52DD-75A9-E434-2901CE950DCA}"/>
              </a:ext>
            </a:extLst>
          </p:cNvPr>
          <p:cNvSpPr txBox="1"/>
          <p:nvPr/>
        </p:nvSpPr>
        <p:spPr>
          <a:xfrm>
            <a:off x="7125541" y="3886200"/>
            <a:ext cx="340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Workshop on Thursday at 9:30 am</a:t>
            </a:r>
          </a:p>
          <a:p>
            <a:pPr algn="ctr"/>
            <a:r>
              <a:rPr lang="en-US" dirty="0"/>
              <a:t>C200</a:t>
            </a:r>
          </a:p>
        </p:txBody>
      </p:sp>
    </p:spTree>
    <p:extLst>
      <p:ext uri="{BB962C8B-B14F-4D97-AF65-F5344CB8AC3E}">
        <p14:creationId xmlns:p14="http://schemas.microsoft.com/office/powerpoint/2010/main" val="174380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472B4-9789-58A0-AB56-A5CC42E0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43" r="9743"/>
          <a:stretch/>
        </p:blipFill>
        <p:spPr>
          <a:xfrm>
            <a:off x="8233319" y="884663"/>
            <a:ext cx="3609278" cy="4482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17EF8-9C94-852E-FB70-B8627E62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85" y="2463277"/>
            <a:ext cx="5820937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3" panose="020B0503030403020204" pitchFamily="34" charset="0"/>
              </a:rPr>
              <a:t>Child Development</a:t>
            </a:r>
            <a:br>
              <a:rPr lang="en-US" dirty="0">
                <a:solidFill>
                  <a:schemeClr val="bg1"/>
                </a:solidFill>
                <a:latin typeface="Source Sans 3" panose="020B0503030403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Source Sans 3" panose="020B0503030403020204" pitchFamily="34" charset="0"/>
              </a:rPr>
              <a:t>Center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0DE00-DB9C-2DA1-939B-2CF201C74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604" y="1481253"/>
            <a:ext cx="4935508" cy="32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5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D5F3D-720A-5FA0-91DD-2AB4A19D116D}"/>
              </a:ext>
            </a:extLst>
          </p:cNvPr>
          <p:cNvSpPr txBox="1"/>
          <p:nvPr/>
        </p:nvSpPr>
        <p:spPr>
          <a:xfrm>
            <a:off x="707923" y="3136826"/>
            <a:ext cx="10776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Sanchez" panose="02000000000000000000" pitchFamily="2" charset="77"/>
              </a:rPr>
              <a:t>Construction Plans &amp;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B7CFB-6C59-481F-3324-96B369C724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653" y="2007221"/>
            <a:ext cx="896695" cy="9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AA1B14-C43D-620B-B35E-25E876E39B9C}"/>
              </a:ext>
            </a:extLst>
          </p:cNvPr>
          <p:cNvSpPr/>
          <p:nvPr/>
        </p:nvSpPr>
        <p:spPr>
          <a:xfrm>
            <a:off x="8110654" y="1479395"/>
            <a:ext cx="3798848" cy="4274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900B5-EAFF-C105-23D5-99EFFD50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chez" panose="02000000000000000000" pitchFamily="2" charset="77"/>
              </a:rPr>
              <a:t>CHES Phase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E02D8-2366-E7D4-364E-2E7D858C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344" y="1681163"/>
            <a:ext cx="5157787" cy="340925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/>
              <a:t>CHES Houses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75ABF-DAC1-1E1D-0CBE-205E8947F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344" y="2022088"/>
            <a:ext cx="5157787" cy="4167575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EMS</a:t>
            </a:r>
          </a:p>
          <a:p>
            <a:pPr lvl="1"/>
            <a:r>
              <a:rPr lang="en-US" sz="2200" dirty="0"/>
              <a:t>Medical Assistant</a:t>
            </a:r>
          </a:p>
          <a:p>
            <a:pPr lvl="1"/>
            <a:r>
              <a:rPr lang="en-US" sz="2200" dirty="0"/>
              <a:t>Med Office</a:t>
            </a:r>
          </a:p>
          <a:p>
            <a:pPr lvl="1"/>
            <a:r>
              <a:rPr lang="en-US" sz="2200" dirty="0"/>
              <a:t>Nursing (ADN)</a:t>
            </a:r>
          </a:p>
          <a:p>
            <a:pPr lvl="1"/>
            <a:r>
              <a:rPr lang="en-US" sz="2200" dirty="0"/>
              <a:t>Pharm Tech</a:t>
            </a:r>
          </a:p>
          <a:p>
            <a:pPr lvl="1"/>
            <a:r>
              <a:rPr lang="en-US" sz="2200" dirty="0"/>
              <a:t>Phlebotomy</a:t>
            </a:r>
          </a:p>
          <a:p>
            <a:pPr lvl="1"/>
            <a:r>
              <a:rPr lang="en-US" sz="2200" dirty="0"/>
              <a:t>Physical Therapy Asst.</a:t>
            </a:r>
          </a:p>
          <a:p>
            <a:pPr lvl="1"/>
            <a:r>
              <a:rPr lang="en-US" sz="2200" dirty="0"/>
              <a:t>Surgical Tech</a:t>
            </a:r>
          </a:p>
          <a:p>
            <a:pPr lvl="1"/>
            <a:endParaRPr lang="en-US" sz="2200" dirty="0"/>
          </a:p>
          <a:p>
            <a:pPr marL="457200" lvl="1" indent="0" algn="ctr">
              <a:buNone/>
            </a:pPr>
            <a:r>
              <a:rPr lang="en-US" sz="2200" dirty="0"/>
              <a:t>Spaces will be functional for the upcoming fall semester</a:t>
            </a:r>
          </a:p>
          <a:p>
            <a:endParaRPr lang="en-US" sz="2200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726B94E-D078-1DB8-F087-5FC76AA3F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5900" y="2998230"/>
            <a:ext cx="3598552" cy="22645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DCF4F-9AC6-FBE2-8606-D7FBA3BA87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2" b="-1862"/>
          <a:stretch/>
        </p:blipFill>
        <p:spPr>
          <a:xfrm>
            <a:off x="5155819" y="1024053"/>
            <a:ext cx="3673072" cy="24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1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DE1EC06-9B24-FF6C-ACCA-125EEF2B65D1}"/>
              </a:ext>
            </a:extLst>
          </p:cNvPr>
          <p:cNvSpPr/>
          <p:nvPr/>
        </p:nvSpPr>
        <p:spPr>
          <a:xfrm>
            <a:off x="7684994" y="1559859"/>
            <a:ext cx="2494429" cy="2494429"/>
          </a:xfrm>
          <a:prstGeom prst="ellipse">
            <a:avLst/>
          </a:prstGeom>
          <a:solidFill>
            <a:srgbClr val="7CB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8EF90-BB03-99DF-9FAC-D1D607EA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Shuttle | Rampart » CHES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D6D588-0BF7-0098-4A18-A40D6DD2AF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16" y="1994881"/>
            <a:ext cx="1617816" cy="161781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C9A58C-8159-C2A0-938E-C206E6620ACE}"/>
              </a:ext>
            </a:extLst>
          </p:cNvPr>
          <p:cNvSpPr txBox="1"/>
          <p:nvPr/>
        </p:nvSpPr>
        <p:spPr>
          <a:xfrm>
            <a:off x="975565" y="1643485"/>
            <a:ext cx="6527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Free to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Runs every 7–10 minutes when classes are in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Monday–Friday | 7:30am–5:30pm</a:t>
            </a:r>
          </a:p>
        </p:txBody>
      </p:sp>
    </p:spTree>
    <p:extLst>
      <p:ext uri="{BB962C8B-B14F-4D97-AF65-F5344CB8AC3E}">
        <p14:creationId xmlns:p14="http://schemas.microsoft.com/office/powerpoint/2010/main" val="404450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4FC2-9510-1E81-84C0-D3BE15E5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chez" panose="02000000000000000000" pitchFamily="2" charset="77"/>
              </a:rPr>
              <a:t>Downtown Campus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CF26F-AE5A-0D56-0DA7-E94321B47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Learning Commons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EB3D8-7187-7C6D-64F2-533A9811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319337"/>
          </a:xfrm>
        </p:spPr>
        <p:txBody>
          <a:bodyPr>
            <a:normAutofit/>
          </a:bodyPr>
          <a:lstStyle/>
          <a:p>
            <a:r>
              <a:rPr lang="en-US" sz="2200" dirty="0"/>
              <a:t>Interior spaces are complete. Some miscellaneous furniture (casual furniture for commons areas) will arrive later</a:t>
            </a:r>
          </a:p>
          <a:p>
            <a:r>
              <a:rPr lang="en-US" sz="2200" dirty="0"/>
              <a:t>Four new roof top air handling units were delayed by manufacturer supply chain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89C30-E6DC-6651-876D-941E8373A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Other Changes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D7915-2880-265C-6048-F1B3A965B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15000" cy="2758301"/>
          </a:xfrm>
        </p:spPr>
        <p:txBody>
          <a:bodyPr>
            <a:noAutofit/>
          </a:bodyPr>
          <a:lstStyle/>
          <a:p>
            <a:r>
              <a:rPr lang="en-US" sz="2200" dirty="0"/>
              <a:t>We're dropping the "Studio" from the name.</a:t>
            </a:r>
          </a:p>
          <a:p>
            <a:r>
              <a:rPr lang="en-US" sz="2200" dirty="0"/>
              <a:t>We're moving computer sciences classes there. </a:t>
            </a:r>
          </a:p>
          <a:p>
            <a:r>
              <a:rPr lang="en-US" sz="2200" dirty="0"/>
              <a:t>We're planning a grand-reopening celebration later this fall. (Details to come.)</a:t>
            </a:r>
          </a:p>
          <a:p>
            <a:r>
              <a:rPr lang="en-US" sz="2200" dirty="0"/>
              <a:t>The city has plans for upgrading Antler's Park, including the addition of a dog park. 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922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86E2-1D79-9EBB-27BD-D412142E2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7739"/>
            <a:ext cx="9144000" cy="68413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Upcoming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6281C-79A8-A356-740D-7DEA12F8EC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652" y="2141036"/>
            <a:ext cx="896695" cy="9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9CDC00-2499-038B-83EB-BE7CE309D991}"/>
              </a:ext>
            </a:extLst>
          </p:cNvPr>
          <p:cNvSpPr/>
          <p:nvPr/>
        </p:nvSpPr>
        <p:spPr>
          <a:xfrm>
            <a:off x="8155259" y="1048214"/>
            <a:ext cx="3791414" cy="45571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3DD28A-DEA5-2BE9-7508-E2A567554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669" y="1825625"/>
            <a:ext cx="5700132" cy="293222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Possible opening date: Fall ‘24</a:t>
            </a:r>
          </a:p>
          <a:p>
            <a:r>
              <a:rPr lang="en-US" sz="2200" dirty="0"/>
              <a:t>Project Cost: $8,505,000</a:t>
            </a:r>
          </a:p>
          <a:p>
            <a:pPr lvl="1"/>
            <a:r>
              <a:rPr lang="en-US" sz="2200" dirty="0"/>
              <a:t>Launch a Dental Hygiene program</a:t>
            </a:r>
            <a:br>
              <a:rPr lang="en-US" sz="2200" dirty="0"/>
            </a:br>
            <a:r>
              <a:rPr lang="en-US" sz="2200" dirty="0"/>
              <a:t>Fall of '25</a:t>
            </a:r>
          </a:p>
          <a:p>
            <a:pPr lvl="1"/>
            <a:r>
              <a:rPr lang="en-US" sz="2200" dirty="0"/>
              <a:t>Grow our Dental Assisting program</a:t>
            </a:r>
          </a:p>
          <a:p>
            <a:pPr lvl="1"/>
            <a:r>
              <a:rPr lang="en-US" sz="2200" dirty="0"/>
              <a:t>Renovate the former Child Development Center to serve as The Dentistry Center</a:t>
            </a:r>
          </a:p>
          <a:p>
            <a:pPr lvl="1"/>
            <a:r>
              <a:rPr lang="en-US" sz="2200" dirty="0"/>
              <a:t>Raise $3–$4 million to fund capital improvements and startup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D25172-DBFC-0AE3-23F6-516146E26D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599580"/>
            <a:ext cx="5181600" cy="34544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1F2E88E-1E0A-27B8-8251-1C4C7999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Dentistry Center</a:t>
            </a:r>
          </a:p>
        </p:txBody>
      </p:sp>
    </p:spTree>
    <p:extLst>
      <p:ext uri="{BB962C8B-B14F-4D97-AF65-F5344CB8AC3E}">
        <p14:creationId xmlns:p14="http://schemas.microsoft.com/office/powerpoint/2010/main" val="73935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AB9487-B84C-26D6-D756-5D0583E11F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00" y="1857152"/>
            <a:ext cx="10574867" cy="3767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BE7FFD-83BC-58B0-800D-261657BE27A6}"/>
              </a:ext>
            </a:extLst>
          </p:cNvPr>
          <p:cNvSpPr txBox="1">
            <a:spLocks/>
          </p:cNvSpPr>
          <p:nvPr/>
        </p:nvSpPr>
        <p:spPr>
          <a:xfrm>
            <a:off x="900100" y="550979"/>
            <a:ext cx="10515600" cy="9581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3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DB4326"/>
                </a:solidFill>
                <a:latin typeface="Sanchez" panose="02000000000000000000" pitchFamily="2" charset="77"/>
              </a:rPr>
              <a:t>First Responder Emergency Education Complex</a:t>
            </a:r>
          </a:p>
          <a:p>
            <a:pPr algn="ctr"/>
            <a:r>
              <a:rPr lang="en-US" sz="3200" dirty="0">
                <a:solidFill>
                  <a:srgbClr val="DB4326"/>
                </a:solidFill>
                <a:latin typeface="Sanchez" panose="02000000000000000000" pitchFamily="2" charset="77"/>
              </a:rPr>
              <a:t>Fire Science &amp; 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333202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181ED4-3A37-2349-FEB6-3A3E8667EF12}"/>
              </a:ext>
            </a:extLst>
          </p:cNvPr>
          <p:cNvSpPr txBox="1"/>
          <p:nvPr/>
        </p:nvSpPr>
        <p:spPr>
          <a:xfrm>
            <a:off x="707922" y="2044005"/>
            <a:ext cx="10776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Sanchez" panose="02000000000000000000" pitchFamily="2" charset="77"/>
              </a:rPr>
              <a:t>Name Change Process</a:t>
            </a:r>
          </a:p>
          <a:p>
            <a:pPr algn="ctr"/>
            <a:r>
              <a:rPr lang="en-US" sz="3400" i="1" dirty="0">
                <a:solidFill>
                  <a:schemeClr val="bg1"/>
                </a:solidFill>
                <a:latin typeface="Sanchez" panose="02000000000000000000" pitchFamily="2" charset="77"/>
              </a:rPr>
              <a:t>Public Process Begins This Week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2F013C-AE2C-4A4E-B73B-FFF12729ED67}"/>
              </a:ext>
            </a:extLst>
          </p:cNvPr>
          <p:cNvGrpSpPr/>
          <p:nvPr/>
        </p:nvGrpSpPr>
        <p:grpSpPr>
          <a:xfrm>
            <a:off x="2623516" y="3958016"/>
            <a:ext cx="6944965" cy="1384995"/>
            <a:chOff x="2384116" y="943897"/>
            <a:chExt cx="7613229" cy="15182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72C3CA-6F31-74CB-DA37-38C6983FB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4116" y="1455173"/>
              <a:ext cx="2698410" cy="10069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5EDA27-102D-BA4B-18B8-C6E8C3160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4609" y="943897"/>
              <a:ext cx="2602736" cy="1518263"/>
            </a:xfrm>
            <a:prstGeom prst="rect">
              <a:avLst/>
            </a:prstGeom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96B74374-6C31-6064-6BE9-94DAE48AE8FC}"/>
                </a:ext>
              </a:extLst>
            </p:cNvPr>
            <p:cNvSpPr/>
            <p:nvPr/>
          </p:nvSpPr>
          <p:spPr>
            <a:xfrm>
              <a:off x="5466735" y="1615318"/>
              <a:ext cx="1386348" cy="68669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69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8A7230-ABB9-AE67-6AD2-CEF205C43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90688"/>
            <a:ext cx="5514833" cy="4351338"/>
          </a:xfrm>
        </p:spPr>
        <p:txBody>
          <a:bodyPr>
            <a:normAutofit/>
          </a:bodyPr>
          <a:lstStyle/>
          <a:p>
            <a:r>
              <a:rPr lang="en-US" dirty="0"/>
              <a:t>Industrial Mechatronic Maintenance | AAS</a:t>
            </a:r>
          </a:p>
          <a:p>
            <a:r>
              <a:rPr lang="en-US" dirty="0"/>
              <a:t>Health, Wellness &amp; Fitness | AAS</a:t>
            </a:r>
          </a:p>
          <a:p>
            <a:r>
              <a:rPr lang="en-US" dirty="0"/>
              <a:t>Health &amp; Wellness Coach | Cert</a:t>
            </a:r>
          </a:p>
          <a:p>
            <a:r>
              <a:rPr lang="en-US" dirty="0"/>
              <a:t>Personal Trainer | Cert</a:t>
            </a:r>
          </a:p>
          <a:p>
            <a:r>
              <a:rPr lang="en-US" dirty="0"/>
              <a:t>Physical Therapy Assistant | AAS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256697-54D7-18D7-C6C1-11384BD8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17" y="275913"/>
            <a:ext cx="10515600" cy="1325563"/>
          </a:xfrm>
        </p:spPr>
        <p:txBody>
          <a:bodyPr/>
          <a:lstStyle/>
          <a:p>
            <a:r>
              <a:rPr lang="en-US" dirty="0"/>
              <a:t>New Programs Starting This Fall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4DDA1-3A64-E727-56E2-A5E8FB499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7" r="6877"/>
          <a:stretch/>
        </p:blipFill>
        <p:spPr>
          <a:xfrm>
            <a:off x="7871590" y="1206708"/>
            <a:ext cx="3928258" cy="455475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BD2529-55F1-CA0D-2396-DD8BB44DB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623570"/>
            <a:ext cx="5181600" cy="3453018"/>
          </a:xfrm>
        </p:spPr>
      </p:pic>
    </p:spTree>
    <p:extLst>
      <p:ext uri="{BB962C8B-B14F-4D97-AF65-F5344CB8AC3E}">
        <p14:creationId xmlns:p14="http://schemas.microsoft.com/office/powerpoint/2010/main" val="200925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1D74DB-8E6A-2CF4-B224-11FA554C06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6" r="13246"/>
          <a:stretch/>
        </p:blipFill>
        <p:spPr>
          <a:xfrm>
            <a:off x="198863" y="1524000"/>
            <a:ext cx="3198542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3A19BE-0158-E712-2BD6-4ED3A2092F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73160"/>
            <a:ext cx="5181600" cy="345301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C265-D3E0-3D8E-9AFC-9ED02A9B0F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Aerospace Engineering: Expected Fall 2023 </a:t>
            </a:r>
          </a:p>
          <a:p>
            <a:r>
              <a:rPr lang="en-US" dirty="0"/>
              <a:t>Remote Pilot (Drone) Certificate: In planning phase</a:t>
            </a:r>
          </a:p>
          <a:p>
            <a:r>
              <a:rPr lang="en-US" dirty="0"/>
              <a:t>Mechanical Engineering: In planning phase</a:t>
            </a:r>
          </a:p>
          <a:p>
            <a:r>
              <a:rPr lang="en-US" dirty="0"/>
              <a:t>General Engineering: In planning phase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2D376D-9AD5-6E45-C207-2282779A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Programs</a:t>
            </a:r>
          </a:p>
        </p:txBody>
      </p:sp>
    </p:spTree>
    <p:extLst>
      <p:ext uri="{BB962C8B-B14F-4D97-AF65-F5344CB8AC3E}">
        <p14:creationId xmlns:p14="http://schemas.microsoft.com/office/powerpoint/2010/main" val="57293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0DD7-043B-D2C2-1610-977D7AEF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chez" panose="02000000000000000000" pitchFamily="2" charset="77"/>
              </a:rPr>
              <a:t>Bachelor’s Degrees—What’s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A4DC3-AE0B-3B38-75F5-0604C6A7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8775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rgbClr val="0384A2"/>
                </a:solidFill>
              </a:rPr>
              <a:t>Current Degrees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651C9-4738-4FAB-D3C5-3BF1781E0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22687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Advanced Paramedic</a:t>
            </a:r>
          </a:p>
          <a:p>
            <a:r>
              <a:rPr lang="en-US" dirty="0"/>
              <a:t>Nursing</a:t>
            </a:r>
          </a:p>
          <a:p>
            <a:r>
              <a:rPr lang="en-US" dirty="0"/>
              <a:t>Emergency Services Administration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601E5-CD21-76A8-A510-F0E8F5C19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98775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rgbClr val="0384A2"/>
                </a:solidFill>
              </a:rPr>
              <a:t>Working 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199FA-2F3A-EC74-52FB-24698F386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2687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Radiology: Tentative 2024</a:t>
            </a:r>
          </a:p>
          <a:p>
            <a:r>
              <a:rPr lang="en-US" dirty="0"/>
              <a:t>Healthcare Management: In planning phase</a:t>
            </a:r>
          </a:p>
          <a:p>
            <a:r>
              <a:rPr lang="en-US" dirty="0"/>
              <a:t>Healthcare Informatics: In planning phase</a:t>
            </a:r>
          </a:p>
          <a:p>
            <a:r>
              <a:rPr lang="en-US" dirty="0"/>
              <a:t>Respiratory Therapy: In planning phase</a:t>
            </a:r>
          </a:p>
          <a:p>
            <a:r>
              <a:rPr lang="en-US" dirty="0"/>
              <a:t>Cybersecurity: 2024</a:t>
            </a:r>
          </a:p>
          <a:p>
            <a:r>
              <a:rPr lang="en-US" dirty="0"/>
              <a:t>Education: 2024</a:t>
            </a:r>
          </a:p>
          <a:p>
            <a:r>
              <a:rPr lang="en-US" dirty="0"/>
              <a:t>Business: 2024</a:t>
            </a:r>
          </a:p>
        </p:txBody>
      </p:sp>
    </p:spTree>
    <p:extLst>
      <p:ext uri="{BB962C8B-B14F-4D97-AF65-F5344CB8AC3E}">
        <p14:creationId xmlns:p14="http://schemas.microsoft.com/office/powerpoint/2010/main" val="2739543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8973A3-B67A-BA57-E23F-0AAB7AB026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Two years in—what have we accomplished?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Numbers of students who enrolled in the fall:</a:t>
            </a:r>
          </a:p>
          <a:p>
            <a:r>
              <a:rPr lang="en-US" sz="1800" dirty="0"/>
              <a:t>137 students from the HS grad class 2022</a:t>
            </a:r>
          </a:p>
          <a:p>
            <a:r>
              <a:rPr lang="en-US" sz="1800" dirty="0"/>
              <a:t>73 students from HS grad class 2021</a:t>
            </a:r>
          </a:p>
          <a:p>
            <a:r>
              <a:rPr lang="en-US" sz="1800" dirty="0"/>
              <a:t>51 students from HS grad class 2020 (first Dakota entry year)</a:t>
            </a:r>
          </a:p>
          <a:p>
            <a:r>
              <a:rPr lang="en-US" sz="1800" dirty="0"/>
              <a:t>Of the 182 scholars, 23 have earned a degree or certificate. </a:t>
            </a:r>
            <a:r>
              <a:rPr lang="en-US" sz="1400" i="1" dirty="0"/>
              <a:t>(Final numbers available after the third year)</a:t>
            </a:r>
          </a:p>
          <a:p>
            <a:r>
              <a:rPr lang="en-US" sz="1800" b="1" dirty="0"/>
              <a:t>44.5%</a:t>
            </a:r>
            <a:r>
              <a:rPr lang="en-US" sz="1800" dirty="0"/>
              <a:t> (81/182) students are on track to graduate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30FF57-C5FF-6B9F-5B0C-7946DB600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7310" y="2339134"/>
            <a:ext cx="4646490" cy="250828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C9C4F5-277D-51BD-FB2C-8B1054D0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Dakota Promise Update</a:t>
            </a:r>
          </a:p>
        </p:txBody>
      </p:sp>
    </p:spTree>
    <p:extLst>
      <p:ext uri="{BB962C8B-B14F-4D97-AF65-F5344CB8AC3E}">
        <p14:creationId xmlns:p14="http://schemas.microsoft.com/office/powerpoint/2010/main" val="1678046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882029-40D7-E71B-6111-D849F11C871D}"/>
              </a:ext>
            </a:extLst>
          </p:cNvPr>
          <p:cNvSpPr/>
          <p:nvPr/>
        </p:nvSpPr>
        <p:spPr>
          <a:xfrm>
            <a:off x="8564137" y="639336"/>
            <a:ext cx="3070302" cy="52856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1E0431-A0E6-FA76-91E3-E1CFE598B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8487"/>
            <a:ext cx="5181600" cy="1162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Darlene Melby, our new vice president for administrative services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F3676-6E58-DAF5-DA8F-69BFECD41A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84"/>
          <a:stretch/>
        </p:blipFill>
        <p:spPr>
          <a:xfrm>
            <a:off x="7432871" y="1300395"/>
            <a:ext cx="1961012" cy="230341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4D3CC1-BB1D-980C-E0F4-E7BED596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Leadership</a:t>
            </a:r>
          </a:p>
        </p:txBody>
      </p:sp>
    </p:spTree>
    <p:extLst>
      <p:ext uri="{BB962C8B-B14F-4D97-AF65-F5344CB8AC3E}">
        <p14:creationId xmlns:p14="http://schemas.microsoft.com/office/powerpoint/2010/main" val="364534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8912-FF46-5BD3-4D8A-CEB5421F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1459"/>
            <a:ext cx="10515600" cy="808231"/>
          </a:xfrm>
        </p:spPr>
        <p:txBody>
          <a:bodyPr/>
          <a:lstStyle/>
          <a:p>
            <a:pPr algn="ctr"/>
            <a:r>
              <a:rPr lang="en-US" dirty="0"/>
              <a:t>Strategic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23454-83AE-FE5A-7A0F-46F4015251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8683" y="2141036"/>
            <a:ext cx="774632" cy="9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37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ABE1-ACBC-11DB-2DE6-5494F7E8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Priority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0EAF5-1049-FC2E-B950-859B239BA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Improve the First Semester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Adult Learners and Strengthen Workforce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our Equity and Inclusion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Employee Recruitment and Retention</a:t>
            </a:r>
          </a:p>
        </p:txBody>
      </p:sp>
    </p:spTree>
    <p:extLst>
      <p:ext uri="{BB962C8B-B14F-4D97-AF65-F5344CB8AC3E}">
        <p14:creationId xmlns:p14="http://schemas.microsoft.com/office/powerpoint/2010/main" val="112968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7C7236-146D-57A9-9125-4B82436674FD}"/>
              </a:ext>
            </a:extLst>
          </p:cNvPr>
          <p:cNvSpPr txBox="1"/>
          <p:nvPr/>
        </p:nvSpPr>
        <p:spPr>
          <a:xfrm>
            <a:off x="2141034" y="4479716"/>
            <a:ext cx="790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ource Sans 3" panose="020B0503030403020204" pitchFamily="34" charset="0"/>
              </a:rPr>
              <a:t>Colorado Online Updates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C260A-61F8-0EA4-77F4-4459B2E2B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722" y="551983"/>
            <a:ext cx="5694557" cy="39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4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ECEE-861A-CA6B-D6B6-FF61096D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Reserves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4E6EE8-4028-C865-59A4-6BAF2E7D2E74}"/>
              </a:ext>
            </a:extLst>
          </p:cNvPr>
          <p:cNvSpPr/>
          <p:nvPr/>
        </p:nvSpPr>
        <p:spPr>
          <a:xfrm>
            <a:off x="1520232" y="1543807"/>
            <a:ext cx="8219166" cy="428589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D5A40872-250A-00B9-A7B7-A518D461807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08611" y="2721556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912E5EA4-58CD-53A9-54C5-42FAC354700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733587" y="2721556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FD0813-ACD3-6736-4EBA-E40273402C91}"/>
              </a:ext>
            </a:extLst>
          </p:cNvPr>
          <p:cNvSpPr/>
          <p:nvPr/>
        </p:nvSpPr>
        <p:spPr>
          <a:xfrm>
            <a:off x="4942816" y="2541736"/>
            <a:ext cx="2187267" cy="251951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8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E149B3-D064-65D1-E1E7-7B5781B3EAC0}"/>
              </a:ext>
            </a:extLst>
          </p:cNvPr>
          <p:cNvSpPr txBox="1"/>
          <p:nvPr/>
        </p:nvSpPr>
        <p:spPr>
          <a:xfrm>
            <a:off x="5197878" y="3648703"/>
            <a:ext cx="167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Source Sans 3" panose="020B0503030403020204" pitchFamily="34" charset="0"/>
                <a:ea typeface="Bebas Neue Bold" charset="0"/>
                <a:cs typeface="Roboto Black"/>
              </a:rPr>
              <a:t>FY22</a:t>
            </a:r>
            <a:endParaRPr lang="en-US" sz="2000" spc="300" dirty="0">
              <a:solidFill>
                <a:schemeClr val="bg1"/>
              </a:solidFill>
              <a:latin typeface="Source Sans 3" panose="020B0503030403020204" pitchFamily="34" charset="0"/>
              <a:ea typeface="Bebas Neue Regular" charset="0"/>
              <a:cs typeface="Roboto Black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7A44E5-2FC4-A9B3-6677-A1A5D34A9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84" y="2721556"/>
            <a:ext cx="794731" cy="794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D604D23-6E00-0214-31E7-E20B7F6E9796}"/>
              </a:ext>
            </a:extLst>
          </p:cNvPr>
          <p:cNvSpPr txBox="1"/>
          <p:nvPr/>
        </p:nvSpPr>
        <p:spPr>
          <a:xfrm>
            <a:off x="5000114" y="4191975"/>
            <a:ext cx="207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Source Sans 3" panose="020B05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$31,899,872.01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Source Sans 3" panose="020B05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31.9%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2878BD-B540-9366-4452-D0DCF0915524}"/>
              </a:ext>
            </a:extLst>
          </p:cNvPr>
          <p:cNvSpPr/>
          <p:nvPr/>
        </p:nvSpPr>
        <p:spPr>
          <a:xfrm>
            <a:off x="2549239" y="2548460"/>
            <a:ext cx="2187267" cy="251951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8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E8648-AFCC-A61D-67B3-25979628B24A}"/>
              </a:ext>
            </a:extLst>
          </p:cNvPr>
          <p:cNvSpPr txBox="1"/>
          <p:nvPr/>
        </p:nvSpPr>
        <p:spPr>
          <a:xfrm>
            <a:off x="2804301" y="3655427"/>
            <a:ext cx="167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Source Sans 3" panose="020B0503030403020204" pitchFamily="34" charset="0"/>
                <a:ea typeface="Bebas Neue Bold" charset="0"/>
                <a:cs typeface="Roboto Black"/>
              </a:rPr>
              <a:t>FY21</a:t>
            </a:r>
            <a:endParaRPr lang="en-US" sz="2000" spc="300" dirty="0">
              <a:solidFill>
                <a:schemeClr val="bg1"/>
              </a:solidFill>
              <a:latin typeface="Source Sans 3" panose="020B0503030403020204" pitchFamily="34" charset="0"/>
              <a:ea typeface="Bebas Neue Regular" charset="0"/>
              <a:cs typeface="Roboto Black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E52767-0CFD-61F3-D901-B5EAA8919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507" y="2728280"/>
            <a:ext cx="794731" cy="7947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C2AE5F-90EE-D62E-C48C-0B66797631B4}"/>
              </a:ext>
            </a:extLst>
          </p:cNvPr>
          <p:cNvSpPr txBox="1"/>
          <p:nvPr/>
        </p:nvSpPr>
        <p:spPr>
          <a:xfrm>
            <a:off x="2606537" y="4198699"/>
            <a:ext cx="207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Source Sans 3" panose="020B05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$41,694,660.69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Source Sans 3" panose="020B05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42.7%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797582-70AD-9A63-FA6C-8C60548CBC6A}"/>
              </a:ext>
            </a:extLst>
          </p:cNvPr>
          <p:cNvSpPr/>
          <p:nvPr/>
        </p:nvSpPr>
        <p:spPr>
          <a:xfrm>
            <a:off x="155662" y="2568631"/>
            <a:ext cx="2187267" cy="25195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64DEA9-7D6E-59DC-E89B-A4D2388A958B}"/>
              </a:ext>
            </a:extLst>
          </p:cNvPr>
          <p:cNvSpPr txBox="1"/>
          <p:nvPr/>
        </p:nvSpPr>
        <p:spPr>
          <a:xfrm>
            <a:off x="410724" y="3675598"/>
            <a:ext cx="167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Source Sans 3" panose="020B0503030403020204" pitchFamily="34" charset="0"/>
                <a:ea typeface="Bebas Neue Bold" charset="0"/>
                <a:cs typeface="Roboto Black"/>
              </a:rPr>
              <a:t>FY20</a:t>
            </a:r>
            <a:endParaRPr lang="en-US" sz="2000" spc="300" dirty="0">
              <a:solidFill>
                <a:schemeClr val="bg1"/>
              </a:solidFill>
              <a:latin typeface="Source Sans 3" panose="020B0503030403020204" pitchFamily="34" charset="0"/>
              <a:ea typeface="Bebas Neue Regular" charset="0"/>
              <a:cs typeface="Roboto Black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3698AB-0974-6D1E-9B39-2AB3D56937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30" y="2748451"/>
            <a:ext cx="794731" cy="7947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81AF6C-A360-04FF-98EF-678E66611CAB}"/>
              </a:ext>
            </a:extLst>
          </p:cNvPr>
          <p:cNvSpPr txBox="1"/>
          <p:nvPr/>
        </p:nvSpPr>
        <p:spPr>
          <a:xfrm>
            <a:off x="212960" y="4218870"/>
            <a:ext cx="207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Source Sans 3" panose="020B05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$31,119,838.60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Source Sans 3" panose="020B05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33.9%</a:t>
            </a:r>
          </a:p>
        </p:txBody>
      </p:sp>
    </p:spTree>
    <p:extLst>
      <p:ext uri="{BB962C8B-B14F-4D97-AF65-F5344CB8AC3E}">
        <p14:creationId xmlns:p14="http://schemas.microsoft.com/office/powerpoint/2010/main" val="2949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789F49F-346E-466D-2AE6-493B2714B402}"/>
              </a:ext>
            </a:extLst>
          </p:cNvPr>
          <p:cNvGrpSpPr/>
          <p:nvPr/>
        </p:nvGrpSpPr>
        <p:grpSpPr>
          <a:xfrm>
            <a:off x="354677" y="2158198"/>
            <a:ext cx="4584306" cy="3434576"/>
            <a:chOff x="3496611" y="773151"/>
            <a:chExt cx="4584306" cy="34345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79C646-71C1-F09E-6529-C589CE9A6A58}"/>
                </a:ext>
              </a:extLst>
            </p:cNvPr>
            <p:cNvSpPr/>
            <p:nvPr/>
          </p:nvSpPr>
          <p:spPr>
            <a:xfrm>
              <a:off x="4460488" y="773151"/>
              <a:ext cx="3620429" cy="34345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1062BF-8763-BFCB-3262-975890BE2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6611" y="1128132"/>
              <a:ext cx="4083656" cy="2724615"/>
            </a:xfrm>
            <a:prstGeom prst="rect">
              <a:avLst/>
            </a:prstGeom>
          </p:spPr>
        </p:pic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06B8852D-5463-9A65-8F95-B3E254E2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Accreditation Upcoming Visit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ABC3B-DB15-C97E-9CFF-EC4B14B292D6}"/>
              </a:ext>
            </a:extLst>
          </p:cNvPr>
          <p:cNvSpPr txBox="1"/>
          <p:nvPr/>
        </p:nvSpPr>
        <p:spPr>
          <a:xfrm>
            <a:off x="5402210" y="2245658"/>
            <a:ext cx="6017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Spring 2023 | HLC multi-location visit (Downtown Campus, Falcon High School, TEC Campus)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2024 | Full visit</a:t>
            </a:r>
          </a:p>
        </p:txBody>
      </p:sp>
    </p:spTree>
    <p:extLst>
      <p:ext uri="{BB962C8B-B14F-4D97-AF65-F5344CB8AC3E}">
        <p14:creationId xmlns:p14="http://schemas.microsoft.com/office/powerpoint/2010/main" val="13303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BDAF85-1853-FC30-136E-D6096F8A6A8C}"/>
              </a:ext>
            </a:extLst>
          </p:cNvPr>
          <p:cNvSpPr txBox="1"/>
          <p:nvPr/>
        </p:nvSpPr>
        <p:spPr>
          <a:xfrm>
            <a:off x="2419027" y="2191777"/>
            <a:ext cx="7353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Source Sans 3" panose="020B0503030403020204" pitchFamily="34" charset="0"/>
              </a:rPr>
              <a:t>The Pikes Peak State</a:t>
            </a:r>
          </a:p>
          <a:p>
            <a:pPr algn="ctr"/>
            <a:r>
              <a:rPr lang="en-US" sz="3600" b="1" dirty="0">
                <a:latin typeface="Source Sans 3" panose="020B0503030403020204" pitchFamily="34" charset="0"/>
              </a:rPr>
              <a:t>College Celebration</a:t>
            </a:r>
          </a:p>
          <a:p>
            <a:pPr algn="ctr"/>
            <a:endParaRPr lang="en-US" sz="3600" b="1" dirty="0">
              <a:latin typeface="Source Sans 3" panose="020B0503030403020204" pitchFamily="34" charset="0"/>
            </a:endParaRPr>
          </a:p>
          <a:p>
            <a:pPr algn="ctr"/>
            <a:r>
              <a:rPr lang="en-US" sz="3600" b="1" dirty="0">
                <a:solidFill>
                  <a:srgbClr val="7CB742"/>
                </a:solidFill>
                <a:latin typeface="Source Sans 3" panose="020B0503030403020204" pitchFamily="34" charset="0"/>
              </a:rPr>
              <a:t>Sept. 16 | 4–5 p.m.</a:t>
            </a:r>
          </a:p>
          <a:p>
            <a:pPr algn="ctr"/>
            <a:r>
              <a:rPr lang="en-US" sz="3600" b="1" dirty="0">
                <a:solidFill>
                  <a:srgbClr val="7CB742"/>
                </a:solidFill>
                <a:latin typeface="Source Sans 3" panose="020B0503030403020204" pitchFamily="34" charset="0"/>
              </a:rPr>
              <a:t>Centennial Atrium</a:t>
            </a:r>
          </a:p>
        </p:txBody>
      </p:sp>
    </p:spTree>
    <p:extLst>
      <p:ext uri="{BB962C8B-B14F-4D97-AF65-F5344CB8AC3E}">
        <p14:creationId xmlns:p14="http://schemas.microsoft.com/office/powerpoint/2010/main" val="4007362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F1FC0F-EC71-8459-729D-9A9E4D5F8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361" y="1555359"/>
            <a:ext cx="5181600" cy="45711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College has earned a Gold Designation as No. 2 in the Top Ten Schools for all Large Community Colleges for 2022-2023; gold is the highest designation that Military Friendly</a:t>
            </a:r>
            <a:r>
              <a:rPr lang="en-US" sz="2000" b="1" dirty="0"/>
              <a:t>® </a:t>
            </a:r>
            <a:r>
              <a:rPr lang="en-US" sz="2000" dirty="0"/>
              <a:t>Schools has.</a:t>
            </a:r>
          </a:p>
          <a:p>
            <a:r>
              <a:rPr lang="en-US" sz="2000" dirty="0"/>
              <a:t>Grant for SB-226 for healthcare programs</a:t>
            </a:r>
          </a:p>
          <a:p>
            <a:r>
              <a:rPr lang="en-US" sz="2000" dirty="0"/>
              <a:t>Our chapter of Phi Theta Kappa, Alpha Gamma Alpha, won big at the at the CO-Wy Regional Conference, taking home awards for Most Distinguished Officer, Most Distinguished Chapter in the Region, Honors in Action, and Continuing Advisor Excellence.</a:t>
            </a:r>
          </a:p>
          <a:p>
            <a:r>
              <a:rPr lang="en-US" sz="2000" dirty="0"/>
              <a:t>Mark Vickers, Nursing Assistant faculty, won one of 12 Nightingale Awards presented by the Colorado Nurses Foundation.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0126-FB04-959C-8A8C-F1D2DD9EB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1300"/>
            <a:ext cx="5181600" cy="4571120"/>
          </a:xfrm>
        </p:spPr>
        <p:txBody>
          <a:bodyPr>
            <a:noAutofit/>
          </a:bodyPr>
          <a:lstStyle/>
          <a:p>
            <a:r>
              <a:rPr lang="en-US" sz="2000" dirty="0"/>
              <a:t>Joseph </a:t>
            </a:r>
            <a:r>
              <a:rPr lang="en-US" sz="2000" dirty="0" err="1"/>
              <a:t>Poelstra</a:t>
            </a:r>
            <a:r>
              <a:rPr lang="en-US" sz="2000" b="1" dirty="0"/>
              <a:t> </a:t>
            </a:r>
            <a:r>
              <a:rPr lang="en-US" sz="2000" dirty="0"/>
              <a:t>is one of 207 Phi Theta Kappa members selected as a 2022 Coca-Cola Leaders of Promise Scholar and will receive a $1,000 scholarship. Scholars are selected based on scholastic achievement, community service, and leadership potential. More than 1,300 applications were received.</a:t>
            </a:r>
          </a:p>
          <a:p>
            <a:r>
              <a:rPr lang="en-US" sz="2000" dirty="0"/>
              <a:t>Congratulations to PPCC’s Phi Beta Lambda Business Club for their victories at the State PBL Conference/Competition in Boulder this summer.</a:t>
            </a:r>
          </a:p>
          <a:p>
            <a:r>
              <a:rPr lang="en-US" sz="2000" dirty="0"/>
              <a:t>Ryan Johnson was named national Chemistry Professor of the Year by the American Association of Chemistry Teachers.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EB3C2C-7E31-45AB-E027-FF93A0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Kudos</a:t>
            </a:r>
          </a:p>
        </p:txBody>
      </p:sp>
    </p:spTree>
    <p:extLst>
      <p:ext uri="{BB962C8B-B14F-4D97-AF65-F5344CB8AC3E}">
        <p14:creationId xmlns:p14="http://schemas.microsoft.com/office/powerpoint/2010/main" val="2791596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3A614D-E640-EBCD-D3BA-9A0AD20E01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bill will give $3.8M of funding from the state for short-term healthcare programs:</a:t>
            </a:r>
          </a:p>
          <a:p>
            <a:pPr lvl="1"/>
            <a:r>
              <a:rPr lang="en-US" sz="1800" dirty="0"/>
              <a:t>Certified Nursing Assistant </a:t>
            </a:r>
          </a:p>
          <a:p>
            <a:pPr lvl="1"/>
            <a:r>
              <a:rPr lang="en-US" sz="1800" dirty="0"/>
              <a:t>Emergency Medical Technician</a:t>
            </a:r>
          </a:p>
          <a:p>
            <a:pPr lvl="1"/>
            <a:r>
              <a:rPr lang="en-US" sz="1800" dirty="0"/>
              <a:t>Phlebotomy Technician </a:t>
            </a:r>
          </a:p>
          <a:p>
            <a:pPr lvl="1"/>
            <a:r>
              <a:rPr lang="en-US" sz="1800" dirty="0"/>
              <a:t>Pharmacy Technician </a:t>
            </a:r>
          </a:p>
          <a:p>
            <a:pPr lvl="1"/>
            <a:r>
              <a:rPr lang="en-US" sz="1800" dirty="0"/>
              <a:t>Medical Assistant</a:t>
            </a:r>
          </a:p>
          <a:p>
            <a:pPr lvl="1"/>
            <a:r>
              <a:rPr lang="en-US" sz="1800" dirty="0"/>
              <a:t>Dental Assistant</a:t>
            </a:r>
          </a:p>
          <a:p>
            <a:r>
              <a:rPr lang="en-US" sz="1800" dirty="0"/>
              <a:t>Programs are recommended to be under 30 credit hours and completable within 6 months.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47D69C-772F-FF26-AC4D-8383B69A1A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629" y="1555368"/>
            <a:ext cx="5181600" cy="345301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4CB408-A4BF-A2A3-1998-5FBACCA5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SB22-226 | Care Forward Colorado Program</a:t>
            </a:r>
          </a:p>
        </p:txBody>
      </p:sp>
    </p:spTree>
    <p:extLst>
      <p:ext uri="{BB962C8B-B14F-4D97-AF65-F5344CB8AC3E}">
        <p14:creationId xmlns:p14="http://schemas.microsoft.com/office/powerpoint/2010/main" val="34303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0CF0-F7D5-8B14-649E-8DAE63076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1687"/>
            <a:ext cx="9144000" cy="974919"/>
          </a:xfrm>
        </p:spPr>
        <p:txBody>
          <a:bodyPr anchor="ctr"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8860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293FB13-277D-AFB2-D28A-4FACF8F1A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466802"/>
              </p:ext>
            </p:extLst>
          </p:nvPr>
        </p:nvGraphicFramePr>
        <p:xfrm>
          <a:off x="2198522" y="1023582"/>
          <a:ext cx="7794955" cy="519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14986AD9-D4AF-66A9-E4FE-0D8BAF252F84}"/>
              </a:ext>
            </a:extLst>
          </p:cNvPr>
          <p:cNvSpPr txBox="1">
            <a:spLocks/>
          </p:cNvSpPr>
          <p:nvPr/>
        </p:nvSpPr>
        <p:spPr>
          <a:xfrm>
            <a:off x="196755" y="363143"/>
            <a:ext cx="10515600" cy="549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DB4326"/>
                </a:solidFill>
                <a:latin typeface="Sanchez" panose="02000000000000000000" pitchFamily="2" charset="77"/>
              </a:rPr>
              <a:t>Enrollment | AFTE</a:t>
            </a:r>
          </a:p>
        </p:txBody>
      </p:sp>
    </p:spTree>
    <p:extLst>
      <p:ext uri="{BB962C8B-B14F-4D97-AF65-F5344CB8AC3E}">
        <p14:creationId xmlns:p14="http://schemas.microsoft.com/office/powerpoint/2010/main" val="182437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2E829F5-08C6-0A20-59D8-E4B70F179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402035"/>
              </p:ext>
            </p:extLst>
          </p:nvPr>
        </p:nvGraphicFramePr>
        <p:xfrm>
          <a:off x="410308" y="1368098"/>
          <a:ext cx="11371385" cy="463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C9C488-0AC6-F826-DC1D-C8911B5373F4}"/>
              </a:ext>
            </a:extLst>
          </p:cNvPr>
          <p:cNvSpPr txBox="1"/>
          <p:nvPr/>
        </p:nvSpPr>
        <p:spPr>
          <a:xfrm>
            <a:off x="11199320" y="2352056"/>
            <a:ext cx="575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53.5%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62274FE-88F1-1292-CF09-0C143F6FC236}"/>
              </a:ext>
            </a:extLst>
          </p:cNvPr>
          <p:cNvSpPr txBox="1">
            <a:spLocks/>
          </p:cNvSpPr>
          <p:nvPr/>
        </p:nvSpPr>
        <p:spPr>
          <a:xfrm>
            <a:off x="838200" y="449941"/>
            <a:ext cx="10515600" cy="549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DB4326"/>
                </a:solidFill>
                <a:latin typeface="Sanchez" panose="02000000000000000000" pitchFamily="2" charset="77"/>
              </a:rPr>
              <a:t>Retention</a:t>
            </a:r>
          </a:p>
        </p:txBody>
      </p:sp>
    </p:spTree>
    <p:extLst>
      <p:ext uri="{BB962C8B-B14F-4D97-AF65-F5344CB8AC3E}">
        <p14:creationId xmlns:p14="http://schemas.microsoft.com/office/powerpoint/2010/main" val="299206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62274FE-88F1-1292-CF09-0C143F6FC236}"/>
              </a:ext>
            </a:extLst>
          </p:cNvPr>
          <p:cNvSpPr txBox="1">
            <a:spLocks/>
          </p:cNvSpPr>
          <p:nvPr/>
        </p:nvSpPr>
        <p:spPr>
          <a:xfrm>
            <a:off x="838200" y="440993"/>
            <a:ext cx="10515600" cy="549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DB4326"/>
                </a:solidFill>
                <a:latin typeface="Sanchez" panose="02000000000000000000" pitchFamily="2" charset="77"/>
              </a:rPr>
              <a:t>Retention By Ethnicity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8607F1-5BBE-2C4E-4DC8-EDDBEB61A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693401"/>
              </p:ext>
            </p:extLst>
          </p:nvPr>
        </p:nvGraphicFramePr>
        <p:xfrm>
          <a:off x="2267406" y="1124712"/>
          <a:ext cx="7657188" cy="510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720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78280-D304-F297-5810-D67C374E1C09}"/>
              </a:ext>
            </a:extLst>
          </p:cNvPr>
          <p:cNvSpPr txBox="1">
            <a:spLocks/>
          </p:cNvSpPr>
          <p:nvPr/>
        </p:nvSpPr>
        <p:spPr>
          <a:xfrm>
            <a:off x="452990" y="415124"/>
            <a:ext cx="10515600" cy="549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DB4326"/>
                </a:solidFill>
                <a:latin typeface="Sanchez" panose="02000000000000000000" pitchFamily="2" charset="77"/>
              </a:rPr>
              <a:t>Achieving HSI Designation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6A9F4D-B45B-1543-24B1-9E2524A8D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081979"/>
              </p:ext>
            </p:extLst>
          </p:nvPr>
        </p:nvGraphicFramePr>
        <p:xfrm>
          <a:off x="1647952" y="1060704"/>
          <a:ext cx="9233408" cy="500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354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24F9-89E4-37D2-4D84-A59A8D45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2" y="365125"/>
            <a:ext cx="10515600" cy="1325563"/>
          </a:xfrm>
        </p:spPr>
        <p:txBody>
          <a:bodyPr/>
          <a:lstStyle/>
          <a:p>
            <a:r>
              <a:rPr lang="en-US" dirty="0"/>
              <a:t>Graduation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600DF-233C-913B-F650-E6D1EE867ED7}"/>
              </a:ext>
            </a:extLst>
          </p:cNvPr>
          <p:cNvSpPr/>
          <p:nvPr/>
        </p:nvSpPr>
        <p:spPr>
          <a:xfrm>
            <a:off x="619115" y="1690688"/>
            <a:ext cx="2914186" cy="3699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BFA83-DA4A-C09B-DAA9-0CCB239E4C86}"/>
              </a:ext>
            </a:extLst>
          </p:cNvPr>
          <p:cNvSpPr txBox="1"/>
          <p:nvPr/>
        </p:nvSpPr>
        <p:spPr>
          <a:xfrm>
            <a:off x="5503424" y="1538523"/>
            <a:ext cx="648834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Source Sans 3" panose="020B05030304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Degrees &amp; Certificates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  <a:latin typeface="Source Sans 3" panose="020B05030304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3,970 | 17/18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  <a:latin typeface="Source Sans 3" panose="020B05030304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4,060 | 18/19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  <a:latin typeface="Source Sans 3" panose="020B05030304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3,879 | 19/20</a:t>
            </a:r>
            <a:endParaRPr lang="en-US" sz="2400" dirty="0">
              <a:solidFill>
                <a:schemeClr val="accent4"/>
              </a:solidFill>
              <a:latin typeface="Source Sans 3" panose="020B05030304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  <a:latin typeface="Source Sans 3" panose="020B0503030403020204" pitchFamily="34" charset="0"/>
              </a:rPr>
              <a:t>3,562</a:t>
            </a:r>
            <a:r>
              <a:rPr lang="en-US" sz="2400" dirty="0">
                <a:solidFill>
                  <a:schemeClr val="accent4"/>
                </a:solidFill>
                <a:latin typeface="Source Sans 3" panose="020B05030304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| 20/21</a:t>
            </a:r>
            <a:endParaRPr lang="en-US" sz="2400" dirty="0">
              <a:solidFill>
                <a:schemeClr val="accent4"/>
              </a:solidFill>
              <a:latin typeface="Source Sans 3" panose="020B0503030403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  <a:latin typeface="Source Sans 3" panose="020B0503030403020204" pitchFamily="34" charset="0"/>
              </a:rPr>
              <a:t>3,050 | 21/22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B781A-A6F3-607D-F661-98AB051CC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50" y="2067423"/>
            <a:ext cx="4425882" cy="29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E26AFA-5D4D-5D6D-E3D8-9BED0FE292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4" r="21934"/>
          <a:stretch/>
        </p:blipFill>
        <p:spPr>
          <a:xfrm>
            <a:off x="1011662" y="841917"/>
            <a:ext cx="2670718" cy="4757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5EB8B3-6964-A3F3-0D2D-EEA3F71D99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667" y="550127"/>
            <a:ext cx="3559531" cy="5341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17EF8-9C94-852E-FB70-B8627E62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642" y="2766218"/>
            <a:ext cx="5820937" cy="1325563"/>
          </a:xfrm>
          <a:solidFill>
            <a:srgbClr val="0384A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3" panose="020B0503030403020204" pitchFamily="34" charset="0"/>
              </a:rPr>
              <a:t>Meeting Our</a:t>
            </a:r>
            <a:br>
              <a:rPr lang="en-US" dirty="0">
                <a:solidFill>
                  <a:schemeClr val="bg1"/>
                </a:solidFill>
                <a:latin typeface="Source Sans 3" panose="020B0503030403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Source Sans 3" panose="020B0503030403020204" pitchFamily="34" charset="0"/>
              </a:rPr>
              <a:t>Staffing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589743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kes Peak State College Colors">
      <a:dk1>
        <a:srgbClr val="0A3A5F"/>
      </a:dk1>
      <a:lt1>
        <a:srgbClr val="FFFFFF"/>
      </a:lt1>
      <a:dk2>
        <a:srgbClr val="44546A"/>
      </a:dk2>
      <a:lt2>
        <a:srgbClr val="E7E6E6"/>
      </a:lt2>
      <a:accent1>
        <a:srgbClr val="F7B518"/>
      </a:accent1>
      <a:accent2>
        <a:srgbClr val="036F7F"/>
      </a:accent2>
      <a:accent3>
        <a:srgbClr val="D31968"/>
      </a:accent3>
      <a:accent4>
        <a:srgbClr val="507F3A"/>
      </a:accent4>
      <a:accent5>
        <a:srgbClr val="DB8127"/>
      </a:accent5>
      <a:accent6>
        <a:srgbClr val="9D1D55"/>
      </a:accent6>
      <a:hlink>
        <a:srgbClr val="0A3A5F"/>
      </a:hlink>
      <a:folHlink>
        <a:srgbClr val="D31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2022" id="{4195F244-F91B-9242-A462-8BDA0BE63697}" vid="{FA87A2E9-596D-BF42-B9CD-5ACF0852CD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868</Words>
  <Application>Microsoft Office PowerPoint</Application>
  <PresentationFormat>Widescreen</PresentationFormat>
  <Paragraphs>141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Sanchez</vt:lpstr>
      <vt:lpstr>Source Sans 3</vt:lpstr>
      <vt:lpstr>Source Sans 3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Graduation</vt:lpstr>
      <vt:lpstr>Meeting Our Staffing Challenges</vt:lpstr>
      <vt:lpstr>Growth Model Scheduling</vt:lpstr>
      <vt:lpstr>Campus Safety</vt:lpstr>
      <vt:lpstr>Child Development Center Update</vt:lpstr>
      <vt:lpstr>PowerPoint Presentation</vt:lpstr>
      <vt:lpstr>CHES Phase 2</vt:lpstr>
      <vt:lpstr>Free Shuttle | Rampart » CHES</vt:lpstr>
      <vt:lpstr>Downtown Campus Changes</vt:lpstr>
      <vt:lpstr>Upcoming Projects</vt:lpstr>
      <vt:lpstr>Dentistry Center</vt:lpstr>
      <vt:lpstr>PowerPoint Presentation</vt:lpstr>
      <vt:lpstr>New Programs Starting This Fall</vt:lpstr>
      <vt:lpstr>Upcoming Programs</vt:lpstr>
      <vt:lpstr>Bachelor’s Degrees—What’s Next?</vt:lpstr>
      <vt:lpstr>Dakota Promise Update</vt:lpstr>
      <vt:lpstr>New Leadership</vt:lpstr>
      <vt:lpstr>Strategic Plan</vt:lpstr>
      <vt:lpstr>Strategic Priority Areas</vt:lpstr>
      <vt:lpstr>PowerPoint Presentation</vt:lpstr>
      <vt:lpstr>College Reserves</vt:lpstr>
      <vt:lpstr>Accreditation Upcoming Visit</vt:lpstr>
      <vt:lpstr>Kudos</vt:lpstr>
      <vt:lpstr>SB22-226 | Care Forward Colorado Program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Dolan, Noel</dc:creator>
  <cp:lastModifiedBy>Radcliffe, Matt</cp:lastModifiedBy>
  <cp:revision>7</cp:revision>
  <dcterms:created xsi:type="dcterms:W3CDTF">2022-07-07T14:39:04Z</dcterms:created>
  <dcterms:modified xsi:type="dcterms:W3CDTF">2022-08-23T15:47:15Z</dcterms:modified>
</cp:coreProperties>
</file>