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7" r:id="rId3"/>
    <p:sldId id="257" r:id="rId4"/>
    <p:sldId id="261" r:id="rId5"/>
    <p:sldId id="288" r:id="rId6"/>
    <p:sldId id="287" r:id="rId7"/>
    <p:sldId id="296" r:id="rId8"/>
    <p:sldId id="271" r:id="rId9"/>
    <p:sldId id="298" r:id="rId10"/>
    <p:sldId id="258" r:id="rId11"/>
    <p:sldId id="294" r:id="rId12"/>
    <p:sldId id="289" r:id="rId13"/>
    <p:sldId id="292" r:id="rId14"/>
    <p:sldId id="290" r:id="rId15"/>
    <p:sldId id="300" r:id="rId16"/>
    <p:sldId id="303" r:id="rId17"/>
    <p:sldId id="291" r:id="rId18"/>
    <p:sldId id="299" r:id="rId19"/>
    <p:sldId id="259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62" r:id="rId29"/>
    <p:sldId id="272" r:id="rId30"/>
    <p:sldId id="273" r:id="rId31"/>
    <p:sldId id="275" r:id="rId32"/>
    <p:sldId id="276" r:id="rId33"/>
    <p:sldId id="278" r:id="rId34"/>
    <p:sldId id="279" r:id="rId35"/>
    <p:sldId id="295" r:id="rId36"/>
    <p:sldId id="280" r:id="rId37"/>
    <p:sldId id="281" r:id="rId38"/>
    <p:sldId id="260" r:id="rId39"/>
    <p:sldId id="282" r:id="rId40"/>
    <p:sldId id="283" r:id="rId41"/>
    <p:sldId id="284" r:id="rId42"/>
    <p:sldId id="285" r:id="rId43"/>
    <p:sldId id="293" r:id="rId44"/>
    <p:sldId id="286" r:id="rId45"/>
    <p:sldId id="30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B40"/>
    <a:srgbClr val="008284"/>
    <a:srgbClr val="4C4C4E"/>
    <a:srgbClr val="8C2024"/>
    <a:srgbClr val="52787D"/>
    <a:srgbClr val="27405A"/>
    <a:srgbClr val="808285"/>
    <a:srgbClr val="DB4226"/>
    <a:srgbClr val="F7B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8"/>
    <p:restoredTop sz="94562"/>
  </p:normalViewPr>
  <p:slideViewPr>
    <p:cSldViewPr snapToGrid="0" snapToObjects="1">
      <p:cViewPr varScale="1">
        <p:scale>
          <a:sx n="62" d="100"/>
          <a:sy n="62" d="100"/>
        </p:scale>
        <p:origin x="10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lan, Noel" userId="1a33f735-b791-441b-92ec-b13f14077b8b" providerId="ADAL" clId="{AF7D96AE-AF3B-484C-B663-EC23BBD601C4}"/>
    <pc:docChg chg="custSel modSld">
      <pc:chgData name="Dolan, Noel" userId="1a33f735-b791-441b-92ec-b13f14077b8b" providerId="ADAL" clId="{AF7D96AE-AF3B-484C-B663-EC23BBD601C4}" dt="2020-08-17T16:40:40.606" v="154" actId="20577"/>
      <pc:docMkLst>
        <pc:docMk/>
      </pc:docMkLst>
      <pc:sldChg chg="modSp mod">
        <pc:chgData name="Dolan, Noel" userId="1a33f735-b791-441b-92ec-b13f14077b8b" providerId="ADAL" clId="{AF7D96AE-AF3B-484C-B663-EC23BBD601C4}" dt="2020-08-17T16:40:40.606" v="154" actId="20577"/>
        <pc:sldMkLst>
          <pc:docMk/>
          <pc:sldMk cId="2781926151" sldId="273"/>
        </pc:sldMkLst>
        <pc:spChg chg="mod">
          <ac:chgData name="Dolan, Noel" userId="1a33f735-b791-441b-92ec-b13f14077b8b" providerId="ADAL" clId="{AF7D96AE-AF3B-484C-B663-EC23BBD601C4}" dt="2020-08-17T16:40:40.606" v="154" actId="20577"/>
          <ac:spMkLst>
            <pc:docMk/>
            <pc:sldMk cId="2781926151" sldId="273"/>
            <ac:spMk id="3" creationId="{67E2A4FC-D89D-914F-881C-E4287F3E1338}"/>
          </ac:spMkLst>
        </pc:spChg>
      </pc:sldChg>
      <pc:sldChg chg="modSp mod">
        <pc:chgData name="Dolan, Noel" userId="1a33f735-b791-441b-92ec-b13f14077b8b" providerId="ADAL" clId="{AF7D96AE-AF3B-484C-B663-EC23BBD601C4}" dt="2020-08-17T16:35:29.581" v="107" actId="20577"/>
        <pc:sldMkLst>
          <pc:docMk/>
          <pc:sldMk cId="1623878603" sldId="284"/>
        </pc:sldMkLst>
        <pc:spChg chg="mod">
          <ac:chgData name="Dolan, Noel" userId="1a33f735-b791-441b-92ec-b13f14077b8b" providerId="ADAL" clId="{AF7D96AE-AF3B-484C-B663-EC23BBD601C4}" dt="2020-08-17T16:35:29.581" v="107" actId="20577"/>
          <ac:spMkLst>
            <pc:docMk/>
            <pc:sldMk cId="1623878603" sldId="284"/>
            <ac:spMk id="3" creationId="{902267B7-35D8-454E-BBF3-C3CFFCE56538}"/>
          </ac:spMkLst>
        </pc:spChg>
      </pc:sldChg>
      <pc:sldChg chg="modSp mod">
        <pc:chgData name="Dolan, Noel" userId="1a33f735-b791-441b-92ec-b13f14077b8b" providerId="ADAL" clId="{AF7D96AE-AF3B-484C-B663-EC23BBD601C4}" dt="2020-08-17T14:08:07.563" v="10" actId="20577"/>
        <pc:sldMkLst>
          <pc:docMk/>
          <pc:sldMk cId="3799153376" sldId="288"/>
        </pc:sldMkLst>
        <pc:graphicFrameChg chg="modGraphic">
          <ac:chgData name="Dolan, Noel" userId="1a33f735-b791-441b-92ec-b13f14077b8b" providerId="ADAL" clId="{AF7D96AE-AF3B-484C-B663-EC23BBD601C4}" dt="2020-08-17T14:08:07.563" v="10" actId="20577"/>
          <ac:graphicFrameMkLst>
            <pc:docMk/>
            <pc:sldMk cId="3799153376" sldId="288"/>
            <ac:graphicFrameMk id="4" creationId="{90AFB309-DC01-3048-8143-3F4D9E82BE7D}"/>
          </ac:graphicFrameMkLst>
        </pc:graphicFrameChg>
      </pc:sldChg>
      <pc:sldChg chg="addSp modSp mod">
        <pc:chgData name="Dolan, Noel" userId="1a33f735-b791-441b-92ec-b13f14077b8b" providerId="ADAL" clId="{AF7D96AE-AF3B-484C-B663-EC23BBD601C4}" dt="2020-08-17T14:10:26.266" v="15" actId="114"/>
        <pc:sldMkLst>
          <pc:docMk/>
          <pc:sldMk cId="2857501974" sldId="292"/>
        </pc:sldMkLst>
        <pc:spChg chg="add mod">
          <ac:chgData name="Dolan, Noel" userId="1a33f735-b791-441b-92ec-b13f14077b8b" providerId="ADAL" clId="{AF7D96AE-AF3B-484C-B663-EC23BBD601C4}" dt="2020-08-17T14:10:26.266" v="15" actId="114"/>
          <ac:spMkLst>
            <pc:docMk/>
            <pc:sldMk cId="2857501974" sldId="292"/>
            <ac:spMk id="5" creationId="{E8CC175D-C6C1-D34F-8BDF-D6D659B4EE77}"/>
          </ac:spMkLst>
        </pc:spChg>
        <pc:graphicFrameChg chg="modGraphic">
          <ac:chgData name="Dolan, Noel" userId="1a33f735-b791-441b-92ec-b13f14077b8b" providerId="ADAL" clId="{AF7D96AE-AF3B-484C-B663-EC23BBD601C4}" dt="2020-08-17T14:09:45.755" v="11" actId="20577"/>
          <ac:graphicFrameMkLst>
            <pc:docMk/>
            <pc:sldMk cId="2857501974" sldId="292"/>
            <ac:graphicFrameMk id="4" creationId="{81904B18-4A96-3645-8374-B614D1AE28FC}"/>
          </ac:graphicFrameMkLst>
        </pc:graphicFrameChg>
      </pc:sldChg>
      <pc:sldChg chg="modSp mod">
        <pc:chgData name="Dolan, Noel" userId="1a33f735-b791-441b-92ec-b13f14077b8b" providerId="ADAL" clId="{AF7D96AE-AF3B-484C-B663-EC23BBD601C4}" dt="2020-08-17T16:39:28.022" v="129" actId="20577"/>
        <pc:sldMkLst>
          <pc:docMk/>
          <pc:sldMk cId="2867173364" sldId="296"/>
        </pc:sldMkLst>
        <pc:spChg chg="mod">
          <ac:chgData name="Dolan, Noel" userId="1a33f735-b791-441b-92ec-b13f14077b8b" providerId="ADAL" clId="{AF7D96AE-AF3B-484C-B663-EC23BBD601C4}" dt="2020-08-17T16:39:22.093" v="118" actId="14100"/>
          <ac:spMkLst>
            <pc:docMk/>
            <pc:sldMk cId="2867173364" sldId="296"/>
            <ac:spMk id="6" creationId="{EBA38467-7A26-9747-8B45-69524E48096F}"/>
          </ac:spMkLst>
        </pc:spChg>
        <pc:spChg chg="mod">
          <ac:chgData name="Dolan, Noel" userId="1a33f735-b791-441b-92ec-b13f14077b8b" providerId="ADAL" clId="{AF7D96AE-AF3B-484C-B663-EC23BBD601C4}" dt="2020-08-17T16:39:28.022" v="129" actId="20577"/>
          <ac:spMkLst>
            <pc:docMk/>
            <pc:sldMk cId="2867173364" sldId="296"/>
            <ac:spMk id="7" creationId="{84E9E518-AD1B-034E-8440-47AFFCCBA5D9}"/>
          </ac:spMkLst>
        </pc:spChg>
      </pc:sldChg>
      <pc:sldChg chg="modSp mod">
        <pc:chgData name="Dolan, Noel" userId="1a33f735-b791-441b-92ec-b13f14077b8b" providerId="ADAL" clId="{AF7D96AE-AF3B-484C-B663-EC23BBD601C4}" dt="2020-08-17T16:39:57.209" v="153" actId="1076"/>
        <pc:sldMkLst>
          <pc:docMk/>
          <pc:sldMk cId="4151299291" sldId="298"/>
        </pc:sldMkLst>
        <pc:spChg chg="mod">
          <ac:chgData name="Dolan, Noel" userId="1a33f735-b791-441b-92ec-b13f14077b8b" providerId="ADAL" clId="{AF7D96AE-AF3B-484C-B663-EC23BBD601C4}" dt="2020-08-17T16:39:57.209" v="153" actId="1076"/>
          <ac:spMkLst>
            <pc:docMk/>
            <pc:sldMk cId="4151299291" sldId="298"/>
            <ac:spMk id="5" creationId="{D59E2FED-1ABF-CF4C-9FD2-A442AA047915}"/>
          </ac:spMkLst>
        </pc:spChg>
        <pc:spChg chg="mod">
          <ac:chgData name="Dolan, Noel" userId="1a33f735-b791-441b-92ec-b13f14077b8b" providerId="ADAL" clId="{AF7D96AE-AF3B-484C-B663-EC23BBD601C4}" dt="2020-08-17T16:39:41.609" v="140" actId="14100"/>
          <ac:spMkLst>
            <pc:docMk/>
            <pc:sldMk cId="4151299291" sldId="298"/>
            <ac:spMk id="7" creationId="{A493E557-87C3-E94C-A0D0-BC6FD7242C4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28734630321749E-2"/>
          <c:y val="3.5747968153049862E-2"/>
          <c:w val="0.93187126536967824"/>
          <c:h val="0.86204902058135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B41F2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0.44800000000000001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A-3D42-867B-A809AC0C59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838D4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3A-3D42-867B-A809AC0C59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29405A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0.47599999999999998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3A-3D42-867B-A809AC0C591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6B41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3A-3D42-867B-A809AC0C591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B41F2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0.00%</c:formatCode>
                <c:ptCount val="1"/>
                <c:pt idx="0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3A-3D42-867B-A809AC0C591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838D4F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0.00%</c:formatCode>
                <c:ptCount val="1"/>
                <c:pt idx="0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3A-3D42-867B-A809AC0C591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29405A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0.00%</c:formatCode>
                <c:ptCount val="1"/>
                <c:pt idx="0">
                  <c:v>0.51100000000000001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3A-3D42-867B-A809AC0C591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6B419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0.00%</c:formatCode>
                <c:ptCount val="1"/>
                <c:pt idx="0">
                  <c:v>0.47299999999999998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3A-3D42-867B-A809AC0C591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41F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3A-3D42-867B-A809AC0C591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0.00%</c:formatCode>
                <c:ptCount val="1"/>
                <c:pt idx="0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3A-3D42-867B-A809AC0C5915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838D4F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Sheet1!$K$2</c:f>
              <c:numCache>
                <c:formatCode>0.00%</c:formatCode>
                <c:ptCount val="1"/>
                <c:pt idx="0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3A-3D42-867B-A809AC0C5915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29405A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Sheet1!$L$2</c:f>
              <c:numCache>
                <c:formatCode>0.00%</c:formatCode>
                <c:ptCount val="1"/>
                <c:pt idx="0">
                  <c:v>0.499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3A-3D42-867B-A809AC0C5915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6B419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Sheet1!$M$2</c:f>
              <c:numCache>
                <c:formatCode>0.00%</c:formatCode>
                <c:ptCount val="1"/>
                <c:pt idx="0">
                  <c:v>0.51100000000000001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B3A-3D42-867B-A809AC0C5915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B41F2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Sheet1!$N$2</c:f>
              <c:numCache>
                <c:formatCode>0.00%</c:formatCode>
                <c:ptCount val="1"/>
                <c:pt idx="0">
                  <c:v>0.53600000000000003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B3A-3D42-867B-A809AC0C5915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838D4F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B3A-3D42-867B-A809AC0C59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Sheet1!$O$2</c:f>
              <c:numCache>
                <c:formatCode>0.00%</c:formatCode>
                <c:ptCount val="1"/>
                <c:pt idx="0">
                  <c:v>0.54700000000000004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B3A-3D42-867B-A809AC0C5915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9405A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B3A-3D42-867B-A809AC0C59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Sheet1!$P$2</c:f>
              <c:numCache>
                <c:formatCode>0.00%</c:formatCode>
                <c:ptCount val="1"/>
                <c:pt idx="0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B3A-3D42-867B-A809AC0C5915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Sheet1!$Q$2</c:f>
              <c:numCache>
                <c:formatCode>0.00%</c:formatCode>
                <c:ptCount val="1"/>
                <c:pt idx="0">
                  <c:v>0.55900000000000005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B3A-3D42-867B-A809AC0C5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61"/>
        <c:axId val="1134612751"/>
        <c:axId val="1134614447"/>
      </c:barChart>
      <c:catAx>
        <c:axId val="113461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4614447"/>
        <c:crosses val="autoZero"/>
        <c:auto val="1"/>
        <c:lblAlgn val="ctr"/>
        <c:lblOffset val="100"/>
        <c:noMultiLvlLbl val="0"/>
      </c:catAx>
      <c:valAx>
        <c:axId val="1134614447"/>
        <c:scaling>
          <c:orientation val="minMax"/>
          <c:max val="0.60000000000000009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61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852463237753824E-2"/>
          <c:y val="0.91235453549972145"/>
          <c:w val="0.94914749215560601"/>
          <c:h val="4.9020581359219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28-C542-ACA1-70816DE64C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28-C542-ACA1-70816DE64C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28-C542-ACA1-70816DE64C9C}"/>
              </c:ext>
            </c:extLst>
          </c:dPt>
          <c:cat>
            <c:strRef>
              <c:f>Sheet1!$A$2:$A$4</c:f>
              <c:strCache>
                <c:ptCount val="3"/>
                <c:pt idx="0">
                  <c:v>Whites</c:v>
                </c:pt>
                <c:pt idx="1">
                  <c:v>Blacks</c:v>
                </c:pt>
                <c:pt idx="2">
                  <c:v>Black Males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0.58399999999999996</c:v>
                </c:pt>
                <c:pt idx="1">
                  <c:v>0.50900000000000001</c:v>
                </c:pt>
                <c:pt idx="2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A-B640-BCFA-77B8943A3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83-0941-9933-0EBF2F5338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83-0941-9933-0EBF2F5338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83-0941-9933-0EBF2F53384E}"/>
              </c:ext>
            </c:extLst>
          </c:dPt>
          <c:cat>
            <c:strRef>
              <c:f>Sheet1!$A$2:$A$4</c:f>
              <c:strCache>
                <c:ptCount val="3"/>
                <c:pt idx="0">
                  <c:v>Whites</c:v>
                </c:pt>
                <c:pt idx="1">
                  <c:v>Blacks</c:v>
                </c:pt>
                <c:pt idx="2">
                  <c:v>Black Males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0.30199999999999999</c:v>
                </c:pt>
                <c:pt idx="1">
                  <c:v>0.14499999999999999</c:v>
                </c:pt>
                <c:pt idx="2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83-0941-9933-0EBF2F533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6094092791519E-2"/>
          <c:y val="2.9983059427328453E-2"/>
          <c:w val="0.89218678767599247"/>
          <c:h val="0.88123075599393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4F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6E-A64B-BA1A-4003E59456D8}"/>
              </c:ext>
            </c:extLst>
          </c:dPt>
          <c:dPt>
            <c:idx val="1"/>
            <c:invertIfNegative val="0"/>
            <c:bubble3D val="0"/>
            <c:spPr>
              <a:solidFill>
                <a:srgbClr val="6D89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6E-A64B-BA1A-4003E59456D8}"/>
              </c:ext>
            </c:extLst>
          </c:dPt>
          <c:dPt>
            <c:idx val="2"/>
            <c:invertIfNegative val="0"/>
            <c:bubble3D val="0"/>
            <c:spPr>
              <a:solidFill>
                <a:srgbClr val="DF5B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6E-A64B-BA1A-4003E59456D8}"/>
              </c:ext>
            </c:extLst>
          </c:dPt>
          <c:dPt>
            <c:idx val="3"/>
            <c:invertIfNegative val="0"/>
            <c:bubble3D val="0"/>
            <c:spPr>
              <a:solidFill>
                <a:srgbClr val="F6B4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6E-A64B-BA1A-4003E59456D8}"/>
              </c:ext>
            </c:extLst>
          </c:dPt>
          <c:dPt>
            <c:idx val="4"/>
            <c:invertIfNegative val="0"/>
            <c:bubble3D val="0"/>
            <c:spPr>
              <a:solidFill>
                <a:srgbClr val="B41F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6E-A64B-BA1A-4003E59456D8}"/>
              </c:ext>
            </c:extLst>
          </c:dPt>
          <c:dPt>
            <c:idx val="5"/>
            <c:invertIfNegative val="0"/>
            <c:bubble3D val="0"/>
            <c:spPr>
              <a:solidFill>
                <a:srgbClr val="0082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06E-A64B-BA1A-4003E59456D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  <a:p>
                    <a:fld id="{95EB2F83-FB0A-6645-8942-61426AB5971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6E-A64B-BA1A-4003E59456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  <a:p>
                    <a:fld id="{59433FAD-2CAB-5A47-9AC1-5B98AE3E5FA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6E-A64B-BA1A-4003E59456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48.7%</a:t>
                    </a:r>
                  </a:p>
                  <a:p>
                    <a:fld id="{B4DAAB1E-2350-BE47-B194-E651F60E9C5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6E-A64B-BA1A-4003E59456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48.5%</a:t>
                    </a:r>
                  </a:p>
                  <a:p>
                    <a:fld id="{94DB4614-C0B6-094F-B9F7-4C352776769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06E-A64B-BA1A-4003E59456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39.2%</a:t>
                    </a:r>
                  </a:p>
                  <a:p>
                    <a:r>
                      <a:rPr lang="en-US" dirty="0"/>
                      <a:t>$33,889,597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6E-A64B-BA1A-4003E59456D8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DF5B24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dirty="0"/>
                      <a:t>33.9%</a:t>
                    </a:r>
                  </a:p>
                  <a:p>
                    <a:pPr>
                      <a:defRPr b="1">
                        <a:solidFill>
                          <a:srgbClr val="DF5B2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FEB49914-0E9E-5E4B-B645-A955E68607AE}" type="VALUE">
                      <a:rPr lang="en-US" smtClean="0"/>
                      <a:pPr>
                        <a:defRPr b="1">
                          <a:solidFill>
                            <a:srgbClr val="DF5B2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DF5B24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369240816728901E-2"/>
                      <c:h val="9.525980309500574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F06E-A64B-BA1A-4003E5945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DF5B24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  <c:pt idx="5">
                  <c:v>FY20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38542120</c:v>
                </c:pt>
                <c:pt idx="1">
                  <c:v>40815486</c:v>
                </c:pt>
                <c:pt idx="2">
                  <c:v>38550968</c:v>
                </c:pt>
                <c:pt idx="3">
                  <c:v>39942875</c:v>
                </c:pt>
                <c:pt idx="4">
                  <c:v>32660719</c:v>
                </c:pt>
                <c:pt idx="5">
                  <c:v>31119838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6E-A64B-BA1A-4003E59456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7908032"/>
        <c:axId val="318390720"/>
      </c:barChart>
      <c:catAx>
        <c:axId val="31790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B667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390720"/>
        <c:crosses val="autoZero"/>
        <c:auto val="1"/>
        <c:lblAlgn val="ctr"/>
        <c:lblOffset val="100"/>
        <c:noMultiLvlLbl val="0"/>
      </c:catAx>
      <c:valAx>
        <c:axId val="31839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1B667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90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1452-450A-5340-9F61-01F03735D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2F021-B8C4-C741-A694-5174477D4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53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1A99-B166-6545-96FD-6B7E6D03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DE9C8-4A6E-8342-9B26-325272752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75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792A0-5B03-0F48-9E39-72403F1BC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8A7B3-65B5-5143-A7C3-26CE4A718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00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DFA1-FA10-3C4F-BDF8-327FF240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00093-0CE7-9B4B-B907-C13703F2A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32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0EC3-8C42-9E40-BDE0-568B7407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40A54-1909-DD43-8D14-CC029CB34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6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E863-1BCC-8346-A64E-0ABA7DBD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0CC6A-3B0B-D440-AB2D-7538EA011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17135-64A9-FF44-AE84-2BFE657BE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27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0B14-AD25-5D4D-9577-57A28835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5BBA9-82A0-014B-84C0-0C5DA8600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4777C-BCDB-1C40-90E2-7CC791333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7ABA5-E814-7E40-BDFD-4CA9AEAC5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D8E54-A412-034F-B4FD-FE6A4BE56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95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95EDF-2199-5B44-9FD1-47295DAB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031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06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7794E-AF8C-514A-AFB2-CD581F63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12D82-F634-4441-BA16-4B5C420A0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EA787-4641-B342-A0CE-A58625EC8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86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C4CC-2866-354F-A4DB-770F07B9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4D5E9-AF32-D34C-BB56-F6F752024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9D7BD-F60B-804A-A323-F21665112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76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7A919E7-585C-CE46-A897-E2B1D921F2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</a:blip>
          <a:stretch>
            <a:fillRect/>
          </a:stretch>
        </p:blipFill>
        <p:spPr>
          <a:xfrm>
            <a:off x="215695" y="77880"/>
            <a:ext cx="6858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1B4C48-1CA9-284E-94E6-276939F5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850C1-5137-614B-9438-EB1A1C7B2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34475C-5E41-AF47-AD2F-01C8E6DD9C73}"/>
              </a:ext>
            </a:extLst>
          </p:cNvPr>
          <p:cNvSpPr/>
          <p:nvPr userDrawn="1"/>
        </p:nvSpPr>
        <p:spPr>
          <a:xfrm>
            <a:off x="10497788" y="0"/>
            <a:ext cx="1294410" cy="1520042"/>
          </a:xfrm>
          <a:prstGeom prst="rect">
            <a:avLst/>
          </a:prstGeom>
          <a:solidFill>
            <a:srgbClr val="F7B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D3F5A-98E1-8D4F-8C11-15DD9B875CB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855" y="141941"/>
            <a:ext cx="958024" cy="1236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E154DB-326A-0148-A711-2242B4A58AA5}"/>
              </a:ext>
            </a:extLst>
          </p:cNvPr>
          <p:cNvSpPr txBox="1"/>
          <p:nvPr userDrawn="1"/>
        </p:nvSpPr>
        <p:spPr>
          <a:xfrm>
            <a:off x="8269554" y="6461481"/>
            <a:ext cx="3871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27405A"/>
                </a:solidFill>
              </a:rPr>
              <a:t>Pikes Peak Community College | </a:t>
            </a:r>
            <a:r>
              <a:rPr lang="en-US" sz="1400" dirty="0" err="1">
                <a:solidFill>
                  <a:srgbClr val="27405A"/>
                </a:solidFill>
              </a:rPr>
              <a:t>ppcc.edu</a:t>
            </a:r>
            <a:endParaRPr lang="en-US" sz="1400" dirty="0">
              <a:solidFill>
                <a:srgbClr val="27405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F48A56-F960-6A4D-8DF1-7456003459DA}"/>
              </a:ext>
            </a:extLst>
          </p:cNvPr>
          <p:cNvSpPr/>
          <p:nvPr userDrawn="1"/>
        </p:nvSpPr>
        <p:spPr>
          <a:xfrm>
            <a:off x="-8238" y="-11875"/>
            <a:ext cx="4797631" cy="365125"/>
          </a:xfrm>
          <a:prstGeom prst="rect">
            <a:avLst/>
          </a:prstGeom>
          <a:solidFill>
            <a:srgbClr val="00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80DAB0-53CB-1940-ABA0-8D2EBE640D9D}"/>
              </a:ext>
            </a:extLst>
          </p:cNvPr>
          <p:cNvSpPr/>
          <p:nvPr userDrawn="1"/>
        </p:nvSpPr>
        <p:spPr>
          <a:xfrm rot="18900000">
            <a:off x="674384" y="167883"/>
            <a:ext cx="327634" cy="327634"/>
          </a:xfrm>
          <a:prstGeom prst="rect">
            <a:avLst/>
          </a:prstGeom>
          <a:solidFill>
            <a:srgbClr val="00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7CBBCC-AB9C-A349-A9C0-E3A9752E8513}"/>
              </a:ext>
            </a:extLst>
          </p:cNvPr>
          <p:cNvSpPr/>
          <p:nvPr userDrawn="1"/>
        </p:nvSpPr>
        <p:spPr>
          <a:xfrm>
            <a:off x="-8238" y="6791201"/>
            <a:ext cx="12200238" cy="90046"/>
          </a:xfrm>
          <a:prstGeom prst="rect">
            <a:avLst/>
          </a:prstGeom>
          <a:solidFill>
            <a:srgbClr val="274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8C202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C4C4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C4C4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4C4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4C4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4C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5F759-4FA7-FB48-AD84-BB072E0E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07" y="-30997"/>
            <a:ext cx="12302210" cy="6919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F3CDD-D6CC-C447-807D-77D9C251558B}"/>
              </a:ext>
            </a:extLst>
          </p:cNvPr>
          <p:cNvSpPr txBox="1"/>
          <p:nvPr/>
        </p:nvSpPr>
        <p:spPr>
          <a:xfrm>
            <a:off x="224903" y="4551059"/>
            <a:ext cx="588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President’s Address | 2020 Fall PDW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Weathering the Storm</a:t>
            </a:r>
          </a:p>
        </p:txBody>
      </p:sp>
    </p:spTree>
    <p:extLst>
      <p:ext uri="{BB962C8B-B14F-4D97-AF65-F5344CB8AC3E}">
        <p14:creationId xmlns:p14="http://schemas.microsoft.com/office/powerpoint/2010/main" val="192693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DFC7-FA37-6F43-9D5F-A137A7E7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57" y="769975"/>
            <a:ext cx="10515600" cy="667938"/>
          </a:xfrm>
        </p:spPr>
        <p:txBody>
          <a:bodyPr/>
          <a:lstStyle/>
          <a:p>
            <a:r>
              <a:rPr lang="en-US" dirty="0"/>
              <a:t>College Reserves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8BA2E77-E669-624E-8E5E-07C05714B0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195905"/>
              </p:ext>
            </p:extLst>
          </p:nvPr>
        </p:nvGraphicFramePr>
        <p:xfrm>
          <a:off x="252984" y="1641456"/>
          <a:ext cx="11686032" cy="488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916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170D-2931-0447-A905-DC484116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FE925-92E1-4F4B-AF27-B4313C3DD0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Foundation awarded 455 scholarships, 100 more than</a:t>
            </a:r>
            <a:br>
              <a:rPr lang="en-US" dirty="0"/>
            </a:br>
            <a:r>
              <a:rPr lang="en-US" dirty="0"/>
              <a:t>last year—a record $1.3 million</a:t>
            </a:r>
          </a:p>
          <a:p>
            <a:r>
              <a:rPr lang="en-US" dirty="0"/>
              <a:t>28% increase in the number of students served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E3F78A6-AEED-704A-A798-CE2C68C200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63050" y="1640682"/>
            <a:ext cx="1270000" cy="1270000"/>
          </a:xfrm>
        </p:spPr>
      </p:pic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9DB7ADC6-FF4D-8F43-BFC0-42553F3684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63050" y="4287045"/>
            <a:ext cx="1270000" cy="1270000"/>
          </a:xfrm>
          <a:prstGeom prst="rect">
            <a:avLst/>
          </a:prstGeo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2F7784F5-C09C-824F-A690-AF4E93686D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13675" y="1640682"/>
            <a:ext cx="1270000" cy="1270000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27C117B5-3FF2-2D4A-9E79-1D4FD62F1D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63050" y="2966245"/>
            <a:ext cx="1270000" cy="1270000"/>
          </a:xfrm>
          <a:prstGeom prst="rect">
            <a:avLst/>
          </a:prstGeom>
        </p:spPr>
      </p:pic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9A2AECBB-1184-CF4D-A7B4-CF3F95AA9F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813675" y="4287045"/>
            <a:ext cx="1270000" cy="1270000"/>
          </a:xfrm>
          <a:prstGeom prst="rect">
            <a:avLst/>
          </a:prstGeom>
        </p:spPr>
      </p:pic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BC496DE9-3DBA-E440-BE6B-4F52371B85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512425" y="2966245"/>
            <a:ext cx="1270000" cy="1270000"/>
          </a:xfrm>
          <a:prstGeom prst="rect">
            <a:avLst/>
          </a:prstGeom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1313F4CD-D41D-DD41-BB20-9DC3455616D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512425" y="1640682"/>
            <a:ext cx="1270000" cy="1270000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A891B3C1-F6F9-9048-8524-354EA4DBA8A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813675" y="2966245"/>
            <a:ext cx="1270000" cy="127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BA3FE1-CE17-3747-9AE6-6A1764E0B5C4}"/>
              </a:ext>
            </a:extLst>
          </p:cNvPr>
          <p:cNvSpPr txBox="1"/>
          <p:nvPr/>
        </p:nvSpPr>
        <p:spPr>
          <a:xfrm>
            <a:off x="7813675" y="5671346"/>
            <a:ext cx="396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669B40"/>
                </a:solidFill>
              </a:rPr>
              <a:t>PPCC Foundation Board of Directors</a:t>
            </a:r>
          </a:p>
          <a:p>
            <a:pPr algn="ctr"/>
            <a:r>
              <a:rPr lang="en-US" sz="1000" i="1" dirty="0"/>
              <a:t>Row 1: Jordan Ayers, Jason </a:t>
            </a:r>
            <a:r>
              <a:rPr lang="en-US" sz="1000" i="1" dirty="0" err="1"/>
              <a:t>DeaBueno</a:t>
            </a:r>
            <a:r>
              <a:rPr lang="en-US" sz="1000" i="1" dirty="0"/>
              <a:t>, Taffy </a:t>
            </a:r>
            <a:r>
              <a:rPr lang="en-US" sz="1000" i="1" dirty="0" err="1"/>
              <a:t>Mulliken</a:t>
            </a:r>
            <a:endParaRPr lang="en-US" sz="1000" i="1" dirty="0"/>
          </a:p>
          <a:p>
            <a:pPr algn="ctr"/>
            <a:r>
              <a:rPr lang="en-US" sz="1000" i="1" dirty="0"/>
              <a:t>Row 2: Tyson Nunn, Michael Schroeder, Shirley Stewart</a:t>
            </a:r>
          </a:p>
          <a:p>
            <a:pPr algn="ctr"/>
            <a:r>
              <a:rPr lang="en-US" sz="1000" i="1" dirty="0"/>
              <a:t>Row 3: Murray Weiner, Joel </a:t>
            </a:r>
            <a:r>
              <a:rPr lang="en-US" sz="1000" i="1" dirty="0" err="1"/>
              <a:t>Yuhas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52550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9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5E743D-1389-3E4C-BFB0-C92DE39DB3CC}"/>
              </a:ext>
            </a:extLst>
          </p:cNvPr>
          <p:cNvSpPr/>
          <p:nvPr/>
        </p:nvSpPr>
        <p:spPr>
          <a:xfrm>
            <a:off x="0" y="0"/>
            <a:ext cx="1278542" cy="6858000"/>
          </a:xfrm>
          <a:prstGeom prst="rect">
            <a:avLst/>
          </a:prstGeom>
          <a:solidFill>
            <a:srgbClr val="52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812197-5663-7748-ADC2-ED2E90202F75}"/>
              </a:ext>
            </a:extLst>
          </p:cNvPr>
          <p:cNvSpPr/>
          <p:nvPr/>
        </p:nvSpPr>
        <p:spPr>
          <a:xfrm>
            <a:off x="89013" y="1950181"/>
            <a:ext cx="2379058" cy="2379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8C20C9-095E-774F-8F31-92DBB5DCA0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989" y="2354783"/>
            <a:ext cx="1013105" cy="1634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6229C-D95C-454B-92A9-05A430890CED}"/>
              </a:ext>
            </a:extLst>
          </p:cNvPr>
          <p:cNvSpPr txBox="1"/>
          <p:nvPr/>
        </p:nvSpPr>
        <p:spPr>
          <a:xfrm>
            <a:off x="2411427" y="2170214"/>
            <a:ext cx="9691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 Look Back</a:t>
            </a:r>
          </a:p>
          <a:p>
            <a:pPr algn="ctr"/>
            <a:r>
              <a:rPr lang="en-US" sz="6000" i="1" dirty="0">
                <a:solidFill>
                  <a:schemeClr val="bg1"/>
                </a:solidFill>
              </a:rPr>
              <a:t>Change at Light Speed</a:t>
            </a:r>
          </a:p>
        </p:txBody>
      </p:sp>
    </p:spTree>
    <p:extLst>
      <p:ext uri="{BB962C8B-B14F-4D97-AF65-F5344CB8AC3E}">
        <p14:creationId xmlns:p14="http://schemas.microsoft.com/office/powerpoint/2010/main" val="211201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6CCA-3935-4F49-9302-549DB7D8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936"/>
            <a:ext cx="10515600" cy="863752"/>
          </a:xfrm>
        </p:spPr>
        <p:txBody>
          <a:bodyPr/>
          <a:lstStyle/>
          <a:p>
            <a:r>
              <a:rPr lang="en-US" dirty="0"/>
              <a:t>Grade Comparisons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CDB01-807A-774C-BF7D-FA3A6A9D99D9}"/>
              </a:ext>
            </a:extLst>
          </p:cNvPr>
          <p:cNvSpPr txBox="1"/>
          <p:nvPr/>
        </p:nvSpPr>
        <p:spPr>
          <a:xfrm>
            <a:off x="838200" y="1908313"/>
            <a:ext cx="10985390" cy="403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904B18-4A96-3645-8374-B614D1AE2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884914"/>
              </p:ext>
            </p:extLst>
          </p:nvPr>
        </p:nvGraphicFramePr>
        <p:xfrm>
          <a:off x="838200" y="2073744"/>
          <a:ext cx="1098539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348">
                  <a:extLst>
                    <a:ext uri="{9D8B030D-6E8A-4147-A177-3AD203B41FA5}">
                      <a16:colId xmlns:a16="http://schemas.microsoft.com/office/drawing/2014/main" val="2969365538"/>
                    </a:ext>
                  </a:extLst>
                </a:gridCol>
                <a:gridCol w="2848057">
                  <a:extLst>
                    <a:ext uri="{9D8B030D-6E8A-4147-A177-3AD203B41FA5}">
                      <a16:colId xmlns:a16="http://schemas.microsoft.com/office/drawing/2014/main" val="3255940693"/>
                    </a:ext>
                  </a:extLst>
                </a:gridCol>
                <a:gridCol w="2644639">
                  <a:extLst>
                    <a:ext uri="{9D8B030D-6E8A-4147-A177-3AD203B41FA5}">
                      <a16:colId xmlns:a16="http://schemas.microsoft.com/office/drawing/2014/main" val="3276169662"/>
                    </a:ext>
                  </a:extLst>
                </a:gridCol>
                <a:gridCol w="2746348">
                  <a:extLst>
                    <a:ext uri="{9D8B030D-6E8A-4147-A177-3AD203B41FA5}">
                      <a16:colId xmlns:a16="http://schemas.microsoft.com/office/drawing/2014/main" val="137649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Course Outcome</a:t>
                      </a:r>
                    </a:p>
                  </a:txBody>
                  <a:tcPr anchor="ctr">
                    <a:solidFill>
                      <a:srgbClr val="2740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Spring 2019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End-of-Term</a:t>
                      </a:r>
                    </a:p>
                  </a:txBody>
                  <a:tcPr anchor="ctr">
                    <a:solidFill>
                      <a:srgbClr val="2740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Spring 2020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End-of-Term</a:t>
                      </a:r>
                    </a:p>
                  </a:txBody>
                  <a:tcPr anchor="ctr">
                    <a:solidFill>
                      <a:srgbClr val="2740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Spring 2020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As of 08.07.20</a:t>
                      </a:r>
                    </a:p>
                  </a:txBody>
                  <a:tcPr anchor="ctr">
                    <a:solidFill>
                      <a:srgbClr val="2740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20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Passing Grade (A, B, C, S)</a:t>
                      </a:r>
                    </a:p>
                  </a:txBody>
                  <a:tcPr>
                    <a:solidFill>
                      <a:srgbClr val="008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27,843 (77%)</a:t>
                      </a:r>
                    </a:p>
                  </a:txBody>
                  <a:tcPr>
                    <a:solidFill>
                      <a:srgbClr val="008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27,646 (75%)</a:t>
                      </a:r>
                    </a:p>
                  </a:txBody>
                  <a:tcPr>
                    <a:solidFill>
                      <a:srgbClr val="008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28,033 (76%)</a:t>
                      </a:r>
                    </a:p>
                  </a:txBody>
                  <a:tcPr>
                    <a:solidFill>
                      <a:srgbClr val="0082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46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Failing Grade (D, F, U)</a:t>
                      </a:r>
                    </a:p>
                  </a:txBody>
                  <a:tcPr>
                    <a:solidFill>
                      <a:srgbClr val="527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5,638 (16%)</a:t>
                      </a:r>
                    </a:p>
                  </a:txBody>
                  <a:tcPr>
                    <a:solidFill>
                      <a:srgbClr val="527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5,622 (15%)</a:t>
                      </a:r>
                    </a:p>
                  </a:txBody>
                  <a:tcPr>
                    <a:solidFill>
                      <a:srgbClr val="527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5,595 (85%)</a:t>
                      </a:r>
                    </a:p>
                  </a:txBody>
                  <a:tcPr>
                    <a:solidFill>
                      <a:srgbClr val="527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8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Withdrawal</a:t>
                      </a:r>
                    </a:p>
                  </a:txBody>
                  <a:tcPr>
                    <a:solidFill>
                      <a:srgbClr val="008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2,440 (6.8%)</a:t>
                      </a:r>
                    </a:p>
                  </a:txBody>
                  <a:tcPr>
                    <a:solidFill>
                      <a:srgbClr val="008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2,784 (7.6%)</a:t>
                      </a:r>
                    </a:p>
                  </a:txBody>
                  <a:tcPr>
                    <a:solidFill>
                      <a:srgbClr val="008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2,794 (7.6%)</a:t>
                      </a:r>
                    </a:p>
                  </a:txBody>
                  <a:tcPr>
                    <a:solidFill>
                      <a:srgbClr val="0082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1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Incomplete</a:t>
                      </a:r>
                    </a:p>
                  </a:txBody>
                  <a:tcPr>
                    <a:solidFill>
                      <a:srgbClr val="527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73 (0.2%)</a:t>
                      </a:r>
                    </a:p>
                  </a:txBody>
                  <a:tcPr>
                    <a:solidFill>
                      <a:srgbClr val="527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757 (2.1%)</a:t>
                      </a:r>
                    </a:p>
                  </a:txBody>
                  <a:tcPr>
                    <a:solidFill>
                      <a:srgbClr val="527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369 (1.0%)</a:t>
                      </a:r>
                    </a:p>
                  </a:txBody>
                  <a:tcPr>
                    <a:solidFill>
                      <a:srgbClr val="527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2505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8CC175D-C6C1-D34F-8BDF-D6D659B4EE77}"/>
              </a:ext>
            </a:extLst>
          </p:cNvPr>
          <p:cNvSpPr txBox="1"/>
          <p:nvPr/>
        </p:nvSpPr>
        <p:spPr>
          <a:xfrm>
            <a:off x="838200" y="4411133"/>
            <a:ext cx="1098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overall courses pass rates are 77% for Spring 2019 and 76% for Spring 2020.</a:t>
            </a:r>
          </a:p>
        </p:txBody>
      </p:sp>
    </p:spTree>
    <p:extLst>
      <p:ext uri="{BB962C8B-B14F-4D97-AF65-F5344CB8AC3E}">
        <p14:creationId xmlns:p14="http://schemas.microsoft.com/office/powerpoint/2010/main" val="285750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EF5F-1A54-0E42-A1D4-B3EF5749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F551-ABB7-FE40-9AD8-C54B759D3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221" y="1798596"/>
            <a:ext cx="54930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Overall, how would you rate PPCC’s efforts to help you transition to online learning following spring break? </a:t>
            </a:r>
          </a:p>
          <a:p>
            <a:r>
              <a:rPr lang="en-US" b="1" dirty="0">
                <a:solidFill>
                  <a:srgbClr val="008284"/>
                </a:solidFill>
              </a:rPr>
              <a:t>53%: </a:t>
            </a:r>
            <a:r>
              <a:rPr lang="en-US" dirty="0"/>
              <a:t>“highly successful” or</a:t>
            </a:r>
            <a:br>
              <a:rPr lang="en-US" dirty="0"/>
            </a:br>
            <a:r>
              <a:rPr lang="en-US" dirty="0"/>
              <a:t>“very highly successful”</a:t>
            </a:r>
          </a:p>
          <a:p>
            <a:r>
              <a:rPr lang="en-US" b="1" dirty="0">
                <a:solidFill>
                  <a:srgbClr val="008284"/>
                </a:solidFill>
              </a:rPr>
              <a:t>8%: </a:t>
            </a:r>
            <a:r>
              <a:rPr lang="en-US" dirty="0"/>
              <a:t>“not successful”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53570-5640-4E46-9F1E-57B582896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225" y="1798596"/>
            <a:ext cx="55003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Their suggestions for improvement:</a:t>
            </a:r>
          </a:p>
          <a:p>
            <a:r>
              <a:rPr lang="en-US" dirty="0"/>
              <a:t>Communicate better</a:t>
            </a:r>
          </a:p>
          <a:p>
            <a:r>
              <a:rPr lang="en-US" dirty="0"/>
              <a:t>Reduce homework</a:t>
            </a:r>
          </a:p>
          <a:p>
            <a:r>
              <a:rPr lang="en-US" dirty="0"/>
              <a:t>Better guidance in instruction</a:t>
            </a:r>
          </a:p>
          <a:p>
            <a:r>
              <a:rPr lang="en-US" dirty="0"/>
              <a:t>More live video and recordings</a:t>
            </a:r>
          </a:p>
          <a:p>
            <a:r>
              <a:rPr lang="en-US" dirty="0"/>
              <a:t>Clearer guidelines for assignments </a:t>
            </a:r>
          </a:p>
        </p:txBody>
      </p:sp>
    </p:spTree>
    <p:extLst>
      <p:ext uri="{BB962C8B-B14F-4D97-AF65-F5344CB8AC3E}">
        <p14:creationId xmlns:p14="http://schemas.microsoft.com/office/powerpoint/2010/main" val="220556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286A-D0A2-8B4E-A5D8-E41E2B7A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CARES Act Funding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A8E3A-180D-0B45-9232-56668B8C3190}"/>
              </a:ext>
            </a:extLst>
          </p:cNvPr>
          <p:cNvSpPr txBox="1"/>
          <p:nvPr/>
        </p:nvSpPr>
        <p:spPr>
          <a:xfrm>
            <a:off x="838200" y="1782876"/>
            <a:ext cx="839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9B40"/>
                </a:solidFill>
              </a:rPr>
              <a:t>Initial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$3.75 million to assist student from the CARES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$3.75 million to assist PPCC from the the CARES 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BAD39-B6DE-0D4F-8D05-ED50B4DC9C1B}"/>
              </a:ext>
            </a:extLst>
          </p:cNvPr>
          <p:cNvSpPr txBox="1"/>
          <p:nvPr/>
        </p:nvSpPr>
        <p:spPr>
          <a:xfrm>
            <a:off x="1016725" y="3417421"/>
            <a:ext cx="758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69B40"/>
                </a:solidFill>
              </a:rPr>
              <a:t>$20.4 million total CARES Act funding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2AC3E8F-7148-FD47-94EC-E853B31BAC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0285" y="1962676"/>
            <a:ext cx="2762652" cy="25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96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3586-36F6-5F4A-9CD5-D771108E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CARES Act Funding: Students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370BE9-EAAD-684F-85FB-66CACC724D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659015"/>
              </p:ext>
            </p:extLst>
          </p:nvPr>
        </p:nvGraphicFramePr>
        <p:xfrm>
          <a:off x="838200" y="1825625"/>
          <a:ext cx="10515603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341277288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80826731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95182959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16728695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49727921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94447646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368456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Summer 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 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50828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Momentum Scholarships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$1,198,200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$3,016,000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683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$957,000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29229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Emergency Grants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$51,100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9590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$48,700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754474"/>
                  </a:ext>
                </a:extLst>
              </a:tr>
            </a:tbl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D044DD3-7CA8-5240-8123-6A782F2C8CC9}"/>
              </a:ext>
            </a:extLst>
          </p:cNvPr>
          <p:cNvSpPr txBox="1">
            <a:spLocks/>
          </p:cNvSpPr>
          <p:nvPr/>
        </p:nvSpPr>
        <p:spPr>
          <a:xfrm>
            <a:off x="838200" y="4095206"/>
            <a:ext cx="6281058" cy="16720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4C4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4C4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4C4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C4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C4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669B40"/>
                </a:solidFill>
              </a:rPr>
              <a:t>Emergency Grants</a:t>
            </a:r>
          </a:p>
          <a:p>
            <a:pPr lvl="1"/>
            <a:r>
              <a:rPr lang="en-US" sz="1800" dirty="0"/>
              <a:t>Food, Housing, etc.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669B40"/>
                </a:solidFill>
              </a:rPr>
              <a:t>Computers</a:t>
            </a:r>
          </a:p>
          <a:p>
            <a:pPr lvl="1"/>
            <a:r>
              <a:rPr lang="en-US" sz="1800" dirty="0"/>
              <a:t>Foundation Total: 48</a:t>
            </a:r>
          </a:p>
          <a:p>
            <a:pPr lvl="1"/>
            <a:r>
              <a:rPr lang="en-US" sz="1800" dirty="0"/>
              <a:t>CARES Act Total: 212</a:t>
            </a:r>
          </a:p>
        </p:txBody>
      </p:sp>
    </p:spTree>
    <p:extLst>
      <p:ext uri="{BB962C8B-B14F-4D97-AF65-F5344CB8AC3E}">
        <p14:creationId xmlns:p14="http://schemas.microsoft.com/office/powerpoint/2010/main" val="1528277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B8969-A4DC-6A40-9DC0-5FB7CA0D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28" y="655606"/>
            <a:ext cx="10515600" cy="635724"/>
          </a:xfrm>
        </p:spPr>
        <p:txBody>
          <a:bodyPr>
            <a:normAutofit/>
          </a:bodyPr>
          <a:lstStyle/>
          <a:p>
            <a:r>
              <a:rPr lang="en-US" sz="3600" dirty="0"/>
              <a:t>CARES Act Funding: Institution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16964-5F6B-0544-A3CA-0F34C7B28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1834" y="1730441"/>
            <a:ext cx="7053300" cy="3951902"/>
          </a:xfrm>
        </p:spPr>
        <p:txBody>
          <a:bodyPr>
            <a:noAutofit/>
          </a:bodyPr>
          <a:lstStyle/>
          <a:p>
            <a:r>
              <a:rPr lang="en-US" dirty="0"/>
              <a:t>Plexiglass and other barriers</a:t>
            </a:r>
          </a:p>
          <a:p>
            <a:r>
              <a:rPr lang="en-US" dirty="0"/>
              <a:t>PPE</a:t>
            </a:r>
          </a:p>
          <a:p>
            <a:r>
              <a:rPr lang="en-US" dirty="0"/>
              <a:t>Signage</a:t>
            </a:r>
          </a:p>
          <a:p>
            <a:r>
              <a:rPr lang="en-US" dirty="0"/>
              <a:t>Extra temporary custodial staff</a:t>
            </a:r>
          </a:p>
          <a:p>
            <a:r>
              <a:rPr lang="en-US" dirty="0"/>
              <a:t>Online student services support</a:t>
            </a:r>
          </a:p>
          <a:p>
            <a:r>
              <a:rPr lang="en-US" dirty="0" err="1"/>
              <a:t>Hyflex</a:t>
            </a:r>
            <a:r>
              <a:rPr lang="en-US" dirty="0"/>
              <a:t> Technology</a:t>
            </a:r>
          </a:p>
          <a:p>
            <a:r>
              <a:rPr lang="en-US" dirty="0"/>
              <a:t>CDC Teachers</a:t>
            </a:r>
          </a:p>
          <a:p>
            <a:r>
              <a:rPr lang="en-US" dirty="0"/>
              <a:t>Online Orientation</a:t>
            </a: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58C9C8-D750-7E47-B100-B61840873A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9763" y="1884759"/>
            <a:ext cx="3088481" cy="3088481"/>
          </a:xfrm>
        </p:spPr>
      </p:pic>
    </p:spTree>
    <p:extLst>
      <p:ext uri="{BB962C8B-B14F-4D97-AF65-F5344CB8AC3E}">
        <p14:creationId xmlns:p14="http://schemas.microsoft.com/office/powerpoint/2010/main" val="1929359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C79FB-5089-4449-9647-B9A80C03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PPCC’s Curbside Pantry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8B69A-7A56-2843-9114-F2D841D8D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154" y="1579655"/>
            <a:ext cx="6072052" cy="4351338"/>
          </a:xfrm>
        </p:spPr>
        <p:txBody>
          <a:bodyPr>
            <a:noAutofit/>
          </a:bodyPr>
          <a:lstStyle/>
          <a:p>
            <a:pPr lvl="1"/>
            <a:r>
              <a:rPr lang="en-US" sz="2000" dirty="0"/>
              <a:t>Virtual Pantry service has allows students to use the pantry/community table at a low contact service.</a:t>
            </a:r>
          </a:p>
          <a:p>
            <a:pPr lvl="1"/>
            <a:r>
              <a:rPr lang="en-US" sz="2000" dirty="0"/>
              <a:t>A pantry order is placed by the student, indicating any allergies or restrictions and then, using safe handling processes, bags are pre-made by our staff members. Appointments are made to ensure that only one student is picking up at a time. </a:t>
            </a:r>
          </a:p>
          <a:p>
            <a:pPr lvl="1"/>
            <a:r>
              <a:rPr lang="en-US" sz="2000" dirty="0"/>
              <a:t>Since May 15</a:t>
            </a:r>
            <a:r>
              <a:rPr lang="en-US" sz="2000" baseline="30000" dirty="0"/>
              <a:t>th</a:t>
            </a:r>
            <a:r>
              <a:rPr lang="en-US" sz="2000" dirty="0"/>
              <a:t> we served:</a:t>
            </a:r>
          </a:p>
          <a:p>
            <a:pPr lvl="2"/>
            <a:r>
              <a:rPr lang="en-US" dirty="0"/>
              <a:t>726 households</a:t>
            </a:r>
          </a:p>
          <a:p>
            <a:pPr lvl="2"/>
            <a:r>
              <a:rPr lang="en-US" dirty="0"/>
              <a:t>30 items each</a:t>
            </a:r>
          </a:p>
          <a:p>
            <a:pPr lvl="2"/>
            <a:r>
              <a:rPr lang="en-US" dirty="0"/>
              <a:t>21,780 food items have been given</a:t>
            </a:r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D42209-17F0-7543-8DEE-5B90EE3C92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575" y="1738085"/>
            <a:ext cx="3381829" cy="33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9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B96E-A448-E34E-87A7-B6980711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Advising &amp; Testing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9D4B33-5B11-2042-88D8-681EE5EE99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5482" y="1825625"/>
            <a:ext cx="4339672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4FC28-E2A4-8045-B9A5-1A0D93F6D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370" y="1825625"/>
            <a:ext cx="5673191" cy="1678226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2200" dirty="0"/>
              <a:t>From Drop-In to Appointment-Based Model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 A record 39,000 interactions April–July</a:t>
            </a:r>
            <a:br>
              <a:rPr lang="en-US" sz="2200" dirty="0"/>
            </a:br>
            <a:r>
              <a:rPr lang="en-US" sz="2200" i="1" dirty="0"/>
              <a:t>(more than previous 9 months)</a:t>
            </a:r>
            <a:br>
              <a:rPr lang="en-US" sz="2200" i="1" dirty="0"/>
            </a:br>
            <a:endParaRPr lang="en-US" sz="2200" i="1" dirty="0"/>
          </a:p>
          <a:p>
            <a:pPr>
              <a:lnSpc>
                <a:spcPct val="14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9182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744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3770-CD34-8044-8BD1-65EBF35BE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DEI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78A1-CF78-A541-8182-978F4ADAD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41257"/>
            <a:ext cx="5181600" cy="4351338"/>
          </a:xfrm>
        </p:spPr>
        <p:txBody>
          <a:bodyPr/>
          <a:lstStyle/>
          <a:p>
            <a:r>
              <a:rPr lang="en-US" dirty="0"/>
              <a:t>DEI Virtual Communities</a:t>
            </a:r>
          </a:p>
          <a:p>
            <a:r>
              <a:rPr lang="en-US" dirty="0"/>
              <a:t>HEED Award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96273A-8FE9-ED41-BD2F-3677BEEBFA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6255380" y="1741257"/>
            <a:ext cx="5403219" cy="3692200"/>
          </a:xfrm>
        </p:spPr>
      </p:pic>
    </p:spTree>
    <p:extLst>
      <p:ext uri="{BB962C8B-B14F-4D97-AF65-F5344CB8AC3E}">
        <p14:creationId xmlns:p14="http://schemas.microsoft.com/office/powerpoint/2010/main" val="1875270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D9E5-EC41-BC4C-A9B9-01BD4AA0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Commencement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95549C-8DC8-A546-BD59-5A4281C3EB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05437" y="1226699"/>
            <a:ext cx="7222713" cy="5185907"/>
          </a:xfrm>
        </p:spPr>
      </p:pic>
    </p:spTree>
    <p:extLst>
      <p:ext uri="{BB962C8B-B14F-4D97-AF65-F5344CB8AC3E}">
        <p14:creationId xmlns:p14="http://schemas.microsoft.com/office/powerpoint/2010/main" val="3480036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D9E5-EC41-BC4C-A9B9-01BD4AA0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Dance Performance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95549C-8DC8-A546-BD59-5A4281C3EB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2205438" y="1226699"/>
            <a:ext cx="7222711" cy="5185907"/>
          </a:xfrm>
        </p:spPr>
      </p:pic>
    </p:spTree>
    <p:extLst>
      <p:ext uri="{BB962C8B-B14F-4D97-AF65-F5344CB8AC3E}">
        <p14:creationId xmlns:p14="http://schemas.microsoft.com/office/powerpoint/2010/main" val="328879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1615-A425-BF4D-A22A-F66EE254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Townhall Recruitment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5CF0-8A00-6541-8526-6052B007C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4523" y="4969820"/>
            <a:ext cx="8613891" cy="9809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Live views: </a:t>
            </a:r>
            <a:r>
              <a:rPr lang="en-US" dirty="0"/>
              <a:t>Just over 100 between the two events</a:t>
            </a:r>
          </a:p>
          <a:p>
            <a:pPr marL="0" indent="0" algn="ctr">
              <a:buNone/>
            </a:pPr>
            <a:r>
              <a:rPr lang="en-US" b="1" dirty="0"/>
              <a:t>Views on Facebook afterward: </a:t>
            </a:r>
            <a:r>
              <a:rPr lang="en-US" dirty="0"/>
              <a:t>17,616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E7A5FA-607E-0246-A235-B733D8A155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447" y="1538566"/>
            <a:ext cx="5396042" cy="3097727"/>
          </a:xfrm>
        </p:spPr>
      </p:pic>
    </p:spTree>
    <p:extLst>
      <p:ext uri="{BB962C8B-B14F-4D97-AF65-F5344CB8AC3E}">
        <p14:creationId xmlns:p14="http://schemas.microsoft.com/office/powerpoint/2010/main" val="1878632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B794A-EC8D-3845-8D57-75BF0201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Live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349159-CFE9-9F49-BA62-5CC57717A1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BD044-CB4C-7443-85F0-A8DF2ABB5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076280"/>
          </a:xfrm>
        </p:spPr>
        <p:txBody>
          <a:bodyPr/>
          <a:lstStyle/>
          <a:p>
            <a:r>
              <a:rPr lang="en-US" dirty="0"/>
              <a:t>Timely info</a:t>
            </a:r>
          </a:p>
          <a:p>
            <a:r>
              <a:rPr lang="en-US" dirty="0"/>
              <a:t>Great engagement</a:t>
            </a:r>
          </a:p>
          <a:p>
            <a:r>
              <a:rPr lang="en-US" dirty="0"/>
              <a:t>Variety of voices/faces</a:t>
            </a:r>
          </a:p>
          <a:p>
            <a:r>
              <a:rPr lang="en-US" dirty="0"/>
              <a:t>Personal touch</a:t>
            </a:r>
          </a:p>
        </p:txBody>
      </p:sp>
    </p:spTree>
    <p:extLst>
      <p:ext uri="{BB962C8B-B14F-4D97-AF65-F5344CB8AC3E}">
        <p14:creationId xmlns:p14="http://schemas.microsoft.com/office/powerpoint/2010/main" val="1819551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F3C7-54A3-9F49-8EC1-EE7B1754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Life Drive-In Movie </a:t>
            </a:r>
            <a:r>
              <a:rPr lang="en-US" dirty="0" err="1"/>
              <a:t>Nite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6BEF0-5CA4-1247-881D-857E14AC4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9" y="1850167"/>
            <a:ext cx="5662613" cy="1217612"/>
          </a:xfrm>
        </p:spPr>
        <p:txBody>
          <a:bodyPr/>
          <a:lstStyle/>
          <a:p>
            <a:r>
              <a:rPr lang="en-US" dirty="0"/>
              <a:t>About 450 students and their families attended.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1A706E-C097-3545-897D-E3175DE03E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362076"/>
            <a:ext cx="3898106" cy="521995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C6F254-C2EE-C64C-84BF-1A165D2457CD}"/>
              </a:ext>
            </a:extLst>
          </p:cNvPr>
          <p:cNvSpPr txBox="1"/>
          <p:nvPr/>
        </p:nvSpPr>
        <p:spPr>
          <a:xfrm rot="20553408">
            <a:off x="564356" y="3950495"/>
            <a:ext cx="4943475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SOLD OUT!!!!</a:t>
            </a:r>
          </a:p>
        </p:txBody>
      </p:sp>
    </p:spTree>
    <p:extLst>
      <p:ext uri="{BB962C8B-B14F-4D97-AF65-F5344CB8AC3E}">
        <p14:creationId xmlns:p14="http://schemas.microsoft.com/office/powerpoint/2010/main" val="1220449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9937-AB71-ED4A-8F43-AC10C60B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Educational Resources (OER)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9519-1500-FB4B-9A09-7E74FF9FE7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69B40"/>
                </a:solidFill>
              </a:rPr>
              <a:t>Leading our system</a:t>
            </a:r>
          </a:p>
          <a:p>
            <a:r>
              <a:rPr lang="en-US" dirty="0"/>
              <a:t>As of Fall 2020, 28 courses (reaching nearly 26,000 students) </a:t>
            </a:r>
          </a:p>
          <a:p>
            <a:r>
              <a:rPr lang="en-US" dirty="0"/>
              <a:t>Saved students about $2.3 million in textbook costs during AY19 (SU19-SP20).</a:t>
            </a:r>
          </a:p>
          <a:p>
            <a:r>
              <a:rPr lang="en-US" dirty="0"/>
              <a:t>We will be adding another 9 courses to utilize OER in spring of 2021, bringing our total number of courses to 37.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A50C54-69E6-5741-BF55-679F77C62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065" y="1690688"/>
            <a:ext cx="3723304" cy="3730577"/>
          </a:xfrm>
        </p:spPr>
      </p:pic>
    </p:spTree>
    <p:extLst>
      <p:ext uri="{BB962C8B-B14F-4D97-AF65-F5344CB8AC3E}">
        <p14:creationId xmlns:p14="http://schemas.microsoft.com/office/powerpoint/2010/main" val="3062498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42E39-2488-764A-B59E-5A75B9CC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564787"/>
            <a:ext cx="10515600" cy="1058726"/>
          </a:xfrm>
        </p:spPr>
        <p:txBody>
          <a:bodyPr/>
          <a:lstStyle/>
          <a:p>
            <a:r>
              <a:rPr lang="en-US" dirty="0"/>
              <a:t>Studio West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D1BA83-E750-6D4B-A63D-BBD5C093B4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0989" y="1390583"/>
            <a:ext cx="6470020" cy="407683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9E340-177C-BB48-9B94-65CF474CC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5622833"/>
            <a:ext cx="12191999" cy="90430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669B40"/>
                </a:solidFill>
              </a:rPr>
              <a:t>“The Crowd" by </a:t>
            </a:r>
            <a:r>
              <a:rPr lang="en-US" sz="3400" b="1" dirty="0" err="1">
                <a:solidFill>
                  <a:srgbClr val="669B40"/>
                </a:solidFill>
              </a:rPr>
              <a:t>Maxilie</a:t>
            </a:r>
            <a:r>
              <a:rPr lang="en-US" sz="3400" b="1" dirty="0">
                <a:solidFill>
                  <a:srgbClr val="669B40"/>
                </a:solidFill>
              </a:rPr>
              <a:t> Martel, </a:t>
            </a:r>
            <a:r>
              <a:rPr lang="en-US" sz="3400" b="1" dirty="0" err="1">
                <a:solidFill>
                  <a:srgbClr val="669B40"/>
                </a:solidFill>
              </a:rPr>
              <a:t>a.k.a</a:t>
            </a:r>
            <a:r>
              <a:rPr lang="en-US" sz="3400" b="1" dirty="0">
                <a:solidFill>
                  <a:srgbClr val="669B40"/>
                </a:solidFill>
              </a:rPr>
              <a:t> Mono </a:t>
            </a:r>
            <a:r>
              <a:rPr lang="en-US" sz="3400" b="1" dirty="0" err="1">
                <a:solidFill>
                  <a:srgbClr val="669B40"/>
                </a:solidFill>
              </a:rPr>
              <a:t>Sourcil</a:t>
            </a:r>
            <a:r>
              <a:rPr lang="en-US" sz="3400" b="1" dirty="0">
                <a:solidFill>
                  <a:srgbClr val="669B40"/>
                </a:solidFill>
              </a:rPr>
              <a:t> of Montréal</a:t>
            </a:r>
          </a:p>
          <a:p>
            <a:pPr marL="0" indent="0" algn="ctr">
              <a:buNone/>
            </a:pPr>
            <a:r>
              <a:rPr lang="en-US" i="1" dirty="0"/>
              <a:t>One-year installation, part of the Downtown Partnership's Art on the Street project</a:t>
            </a: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76226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B4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5E743D-1389-3E4C-BFB0-C92DE39DB3CC}"/>
              </a:ext>
            </a:extLst>
          </p:cNvPr>
          <p:cNvSpPr/>
          <p:nvPr/>
        </p:nvSpPr>
        <p:spPr>
          <a:xfrm>
            <a:off x="0" y="0"/>
            <a:ext cx="1278542" cy="6858000"/>
          </a:xfrm>
          <a:prstGeom prst="rect">
            <a:avLst/>
          </a:prstGeom>
          <a:solidFill>
            <a:srgbClr val="52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812197-5663-7748-ADC2-ED2E90202F75}"/>
              </a:ext>
            </a:extLst>
          </p:cNvPr>
          <p:cNvSpPr/>
          <p:nvPr/>
        </p:nvSpPr>
        <p:spPr>
          <a:xfrm>
            <a:off x="89013" y="1950181"/>
            <a:ext cx="2379058" cy="2379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8C20C9-095E-774F-8F31-92DBB5DCA0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4426" y="2533169"/>
            <a:ext cx="1685794" cy="1089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6229C-D95C-454B-92A9-05A430890CED}"/>
              </a:ext>
            </a:extLst>
          </p:cNvPr>
          <p:cNvSpPr txBox="1"/>
          <p:nvPr/>
        </p:nvSpPr>
        <p:spPr>
          <a:xfrm>
            <a:off x="2411427" y="2631878"/>
            <a:ext cx="9691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Where to From Here</a:t>
            </a:r>
          </a:p>
        </p:txBody>
      </p:sp>
    </p:spTree>
    <p:extLst>
      <p:ext uri="{BB962C8B-B14F-4D97-AF65-F5344CB8AC3E}">
        <p14:creationId xmlns:p14="http://schemas.microsoft.com/office/powerpoint/2010/main" val="2092411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9B58-F9D7-9F4B-AAB6-B75EED4A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469"/>
            <a:ext cx="10515600" cy="1325563"/>
          </a:xfrm>
        </p:spPr>
        <p:txBody>
          <a:bodyPr/>
          <a:lstStyle/>
          <a:p>
            <a:r>
              <a:rPr lang="en-US" dirty="0"/>
              <a:t>PPCC’s Commitment to Be an</a:t>
            </a:r>
            <a:br>
              <a:rPr lang="en-US" dirty="0"/>
            </a:br>
            <a:r>
              <a:rPr lang="en-US" dirty="0"/>
              <a:t>Anti-Racist Institution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E9AAA-299D-6943-B5DD-8D48EE5259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244" y="1961032"/>
            <a:ext cx="4725853" cy="3302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02B13-B8CD-BB4A-A7E2-FD917697C7AB}"/>
              </a:ext>
            </a:extLst>
          </p:cNvPr>
          <p:cNvSpPr txBox="1"/>
          <p:nvPr/>
        </p:nvSpPr>
        <p:spPr>
          <a:xfrm>
            <a:off x="930303" y="2145456"/>
            <a:ext cx="5701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B40"/>
                </a:solidFill>
              </a:rPr>
              <a:t>What Anti-Racist Work Means for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Closing achievement gaps, aiming for equal 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Closing diversity hiring gaps in faculty and staff to reflect our student population.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Examine behaviors and systemic processes that serve inequality, and work toward reform.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a culture that is more welcoming, so that all feel a greater sense of belonging.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work is not meant for one race or ethnic group. We're all in this together.</a:t>
            </a:r>
          </a:p>
        </p:txBody>
      </p:sp>
    </p:spTree>
    <p:extLst>
      <p:ext uri="{BB962C8B-B14F-4D97-AF65-F5344CB8AC3E}">
        <p14:creationId xmlns:p14="http://schemas.microsoft.com/office/powerpoint/2010/main" val="48843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CD87-5337-A342-B912-1AA6D804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AB437-9641-1744-85DA-4168252A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7815"/>
            <a:ext cx="9611089" cy="5057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time of upheaval and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90BF8-1B18-1840-8494-D3899513B3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179" y="2292568"/>
            <a:ext cx="5788739" cy="3473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BAF45-1097-4441-8895-101FC251A8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8" y="2292569"/>
            <a:ext cx="4836666" cy="3473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4756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94604-D4F4-244A-BFEA-7B7E0999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713"/>
            <a:ext cx="10515600" cy="1325563"/>
          </a:xfrm>
        </p:spPr>
        <p:txBody>
          <a:bodyPr/>
          <a:lstStyle/>
          <a:p>
            <a:r>
              <a:rPr lang="en-US" dirty="0"/>
              <a:t>Gaining a Better Understanding of</a:t>
            </a:r>
            <a:br>
              <a:rPr lang="en-US" dirty="0"/>
            </a:br>
            <a:r>
              <a:rPr lang="en-US" dirty="0"/>
              <a:t>Anti-Racism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2A4FC-D89D-914F-881C-E4287F3E1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5583"/>
            <a:ext cx="5978236" cy="31174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10 a.m. Tuesday, September 29 for the kickoff event via Zoom Video Conference. Regina Lewis is finalizing plans with noted author/activist/educator Tim Wise to be the keynote speaker.    </a:t>
            </a:r>
          </a:p>
          <a:p>
            <a:pPr>
              <a:lnSpc>
                <a:spcPct val="120000"/>
              </a:lnSpc>
            </a:pPr>
            <a:r>
              <a:rPr lang="en-US" dirty="0"/>
              <a:t>We have 100 copies of the book, “How to Be an Anti-Racist” by Dr. </a:t>
            </a:r>
            <a:r>
              <a:rPr lang="en-US" dirty="0" err="1"/>
              <a:t>Ibram</a:t>
            </a:r>
            <a:r>
              <a:rPr lang="en-US" dirty="0"/>
              <a:t> X. </a:t>
            </a:r>
            <a:r>
              <a:rPr lang="en-US" dirty="0" err="1"/>
              <a:t>Kendi</a:t>
            </a:r>
            <a:endParaRPr lang="en-US" dirty="0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E404530A-1495-6243-9602-7B9C76FFB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114" y="1665514"/>
            <a:ext cx="2919152" cy="4424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1926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0342-B180-2C40-ADCD-8422EFB8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Empathy Development Project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709E8A-B555-644B-A2EB-4C6B4823C2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93" y="1585668"/>
            <a:ext cx="6470374" cy="4309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947F65-A3FD-7A49-842C-7BFC871661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015" y="1585668"/>
            <a:ext cx="3746383" cy="39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91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603A-DF1F-6B46-90F5-8BD54979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Instructional Plans for Fall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71DB3D1-8419-5741-946A-9EB2750FF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677484"/>
              </p:ext>
            </p:extLst>
          </p:nvPr>
        </p:nvGraphicFramePr>
        <p:xfrm>
          <a:off x="915321" y="3889405"/>
          <a:ext cx="10876464" cy="731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116">
                  <a:extLst>
                    <a:ext uri="{9D8B030D-6E8A-4147-A177-3AD203B41FA5}">
                      <a16:colId xmlns:a16="http://schemas.microsoft.com/office/drawing/2014/main" val="192772775"/>
                    </a:ext>
                  </a:extLst>
                </a:gridCol>
                <a:gridCol w="2719116">
                  <a:extLst>
                    <a:ext uri="{9D8B030D-6E8A-4147-A177-3AD203B41FA5}">
                      <a16:colId xmlns:a16="http://schemas.microsoft.com/office/drawing/2014/main" val="1683076240"/>
                    </a:ext>
                  </a:extLst>
                </a:gridCol>
                <a:gridCol w="2719116">
                  <a:extLst>
                    <a:ext uri="{9D8B030D-6E8A-4147-A177-3AD203B41FA5}">
                      <a16:colId xmlns:a16="http://schemas.microsoft.com/office/drawing/2014/main" val="2412922148"/>
                    </a:ext>
                  </a:extLst>
                </a:gridCol>
                <a:gridCol w="2719116">
                  <a:extLst>
                    <a:ext uri="{9D8B030D-6E8A-4147-A177-3AD203B41FA5}">
                      <a16:colId xmlns:a16="http://schemas.microsoft.com/office/drawing/2014/main" val="1991587301"/>
                    </a:ext>
                  </a:extLst>
                </a:gridCol>
              </a:tblGrid>
              <a:tr h="731339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Live Video Classes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Traditional Online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2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B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Hyflex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40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9139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1A866D8-1D7A-1544-A619-EFE9A0DBAA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98" y="1503567"/>
            <a:ext cx="2930056" cy="2930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43DEAE-B4AB-B54A-878B-E53E2EB487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571" y="1503567"/>
            <a:ext cx="2930056" cy="2930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6D6CE5-0DB4-8945-A7C1-A1060D993C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2843" y="1503567"/>
            <a:ext cx="2930056" cy="2930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FFFF08-C377-454F-98B1-D547369D65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502" y="1183297"/>
            <a:ext cx="3570596" cy="357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89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E0A7A-F3FB-1F4E-82B6-73F12622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Projects on 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5B48-8E85-094F-9E4C-4A0AF0DD82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CHES Phase II on hold</a:t>
            </a:r>
          </a:p>
          <a:p>
            <a:r>
              <a:rPr lang="en-US" dirty="0"/>
              <a:t>Centennial upgrades on hold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2233DB-9066-EA43-AE9E-D6D4C2EE6F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1940" y="1825625"/>
            <a:ext cx="3484469" cy="4351338"/>
          </a:xfrm>
        </p:spPr>
      </p:pic>
    </p:spTree>
    <p:extLst>
      <p:ext uri="{BB962C8B-B14F-4D97-AF65-F5344CB8AC3E}">
        <p14:creationId xmlns:p14="http://schemas.microsoft.com/office/powerpoint/2010/main" val="1556986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3E03-A238-AA48-B99B-BCE4DCE0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ITSS Installed Tech for </a:t>
            </a:r>
            <a:r>
              <a:rPr lang="en-US" dirty="0" err="1"/>
              <a:t>Hyflex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F574FF-6EDC-A34B-B04C-FE226CF098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40636" y="-1124194"/>
            <a:ext cx="8987949" cy="898794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0B84E8-AECE-2E4E-917E-64F2772A1718}"/>
              </a:ext>
            </a:extLst>
          </p:cNvPr>
          <p:cNvSpPr txBox="1"/>
          <p:nvPr/>
        </p:nvSpPr>
        <p:spPr>
          <a:xfrm>
            <a:off x="895350" y="1568768"/>
            <a:ext cx="50008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9B40"/>
                </a:solidFill>
              </a:rPr>
              <a:t>Number of Classrooms Equipped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6 | Centennial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8 | Rampart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 | Downtown</a:t>
            </a:r>
          </a:p>
        </p:txBody>
      </p:sp>
    </p:spTree>
    <p:extLst>
      <p:ext uri="{BB962C8B-B14F-4D97-AF65-F5344CB8AC3E}">
        <p14:creationId xmlns:p14="http://schemas.microsoft.com/office/powerpoint/2010/main" val="2839313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7F3F0-91A2-264D-8961-6F34D6C3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BE8A8-8BB1-4B4C-B3A5-FA3A556EF5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Everyone on our campuses must wear a mask in public spaces. </a:t>
            </a:r>
          </a:p>
          <a:p>
            <a:r>
              <a:rPr lang="en-US" dirty="0"/>
              <a:t>Social distancing is mandatory, and guidance stickers have been placed in many common areas. </a:t>
            </a:r>
          </a:p>
          <a:p>
            <a:r>
              <a:rPr lang="en-US" dirty="0"/>
              <a:t>If you have symptoms? Stay home</a:t>
            </a:r>
          </a:p>
          <a:p>
            <a:r>
              <a:rPr lang="en-US" dirty="0"/>
              <a:t>If you or someone else in the campus community has symptoms:</a:t>
            </a:r>
          </a:p>
          <a:p>
            <a:pPr lvl="1"/>
            <a:r>
              <a:rPr lang="en-US" dirty="0"/>
              <a:t>Go to the </a:t>
            </a:r>
            <a:r>
              <a:rPr lang="en-US" dirty="0" err="1"/>
              <a:t>ppcc.edu</a:t>
            </a:r>
            <a:r>
              <a:rPr lang="en-US" dirty="0"/>
              <a:t>/</a:t>
            </a:r>
            <a:r>
              <a:rPr lang="en-US" dirty="0" err="1"/>
              <a:t>covid</a:t>
            </a:r>
            <a:r>
              <a:rPr lang="en-US" dirty="0"/>
              <a:t> and fill out the "Report Symptoms" form.</a:t>
            </a:r>
          </a:p>
          <a:p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137657C-84C8-1247-911C-AE1143F8A9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9024" y="1690688"/>
            <a:ext cx="4420406" cy="4351338"/>
          </a:xfrm>
        </p:spPr>
      </p:pic>
    </p:spTree>
    <p:extLst>
      <p:ext uri="{BB962C8B-B14F-4D97-AF65-F5344CB8AC3E}">
        <p14:creationId xmlns:p14="http://schemas.microsoft.com/office/powerpoint/2010/main" val="1454738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AE4B-3997-8040-8E1E-7972A390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Hygiene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EDCDA-F5D3-E64D-9A79-C1447E9D5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0463" y="1627244"/>
            <a:ext cx="5181600" cy="4351338"/>
          </a:xfrm>
        </p:spPr>
        <p:txBody>
          <a:bodyPr/>
          <a:lstStyle/>
          <a:p>
            <a:r>
              <a:rPr lang="en-US" dirty="0"/>
              <a:t>All high-touch surfaces are sanitized twice daily using a virus killing chemical and special sprayer for 360 degree contact.</a:t>
            </a:r>
          </a:p>
          <a:p>
            <a:r>
              <a:rPr lang="en-US" dirty="0"/>
              <a:t>Plexiglass shields have been placed in all high-traffic student service areas including Advising &amp; Testing and Enrollment Services as well as in some one-on-one service areas.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00BF40-012D-6740-BB19-6414A4A922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563799"/>
            <a:ext cx="4420406" cy="4351338"/>
          </a:xfrm>
        </p:spPr>
      </p:pic>
    </p:spTree>
    <p:extLst>
      <p:ext uri="{BB962C8B-B14F-4D97-AF65-F5344CB8AC3E}">
        <p14:creationId xmlns:p14="http://schemas.microsoft.com/office/powerpoint/2010/main" val="341746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6F94-F9C7-4A4F-BA05-C234C2AD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Upgrades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D2A140-2CA0-6147-BA55-958585905A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1634" y="1825625"/>
            <a:ext cx="4374732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0F51-37B9-DB41-8444-9737CDFEFB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Roofing on Centennial </a:t>
            </a:r>
            <a:r>
              <a:rPr lang="en-US" i="1" dirty="0"/>
              <a:t>(progress but no completion date yet)</a:t>
            </a:r>
          </a:p>
          <a:p>
            <a:r>
              <a:rPr lang="en-US" dirty="0"/>
              <a:t>Electrical upgrades </a:t>
            </a:r>
            <a:r>
              <a:rPr lang="en-US" i="1" dirty="0"/>
              <a:t>(same)</a:t>
            </a:r>
          </a:p>
          <a:p>
            <a:r>
              <a:rPr lang="en-US" dirty="0"/>
              <a:t>Fire sprinkler project </a:t>
            </a:r>
            <a:r>
              <a:rPr lang="en-US" i="1" dirty="0"/>
              <a:t>(underway by end of August) </a:t>
            </a:r>
          </a:p>
          <a:p>
            <a:r>
              <a:rPr lang="en-US" dirty="0"/>
              <a:t>Walkway project </a:t>
            </a:r>
            <a:r>
              <a:rPr lang="en-US" i="1" dirty="0"/>
              <a:t>(ready to put out to bid)</a:t>
            </a:r>
          </a:p>
          <a:p>
            <a:r>
              <a:rPr lang="en-US" dirty="0"/>
              <a:t>Restroom upgrades </a:t>
            </a:r>
            <a:r>
              <a:rPr lang="en-US" i="1" dirty="0"/>
              <a:t>(scheduled to begin by the end of this year)</a:t>
            </a:r>
          </a:p>
          <a:p>
            <a:r>
              <a:rPr lang="en-US" dirty="0"/>
              <a:t>Gymnasium project </a:t>
            </a:r>
            <a:r>
              <a:rPr lang="en-US" i="1" dirty="0"/>
              <a:t>(designed and out for bid)</a:t>
            </a:r>
          </a:p>
        </p:txBody>
      </p:sp>
    </p:spTree>
    <p:extLst>
      <p:ext uri="{BB962C8B-B14F-4D97-AF65-F5344CB8AC3E}">
        <p14:creationId xmlns:p14="http://schemas.microsoft.com/office/powerpoint/2010/main" val="3901192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03BD-2EBE-254D-97DA-732239F7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and Future Programs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BF7E73-AFD8-D042-9BE9-6FE034C1E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962296"/>
              </p:ext>
            </p:extLst>
          </p:nvPr>
        </p:nvGraphicFramePr>
        <p:xfrm>
          <a:off x="779013" y="2029114"/>
          <a:ext cx="10943807" cy="196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401">
                  <a:extLst>
                    <a:ext uri="{9D8B030D-6E8A-4147-A177-3AD203B41FA5}">
                      <a16:colId xmlns:a16="http://schemas.microsoft.com/office/drawing/2014/main" val="192772775"/>
                    </a:ext>
                  </a:extLst>
                </a:gridCol>
                <a:gridCol w="1563401">
                  <a:extLst>
                    <a:ext uri="{9D8B030D-6E8A-4147-A177-3AD203B41FA5}">
                      <a16:colId xmlns:a16="http://schemas.microsoft.com/office/drawing/2014/main" val="1683076240"/>
                    </a:ext>
                  </a:extLst>
                </a:gridCol>
                <a:gridCol w="1563401">
                  <a:extLst>
                    <a:ext uri="{9D8B030D-6E8A-4147-A177-3AD203B41FA5}">
                      <a16:colId xmlns:a16="http://schemas.microsoft.com/office/drawing/2014/main" val="2412922148"/>
                    </a:ext>
                  </a:extLst>
                </a:gridCol>
                <a:gridCol w="1563401">
                  <a:extLst>
                    <a:ext uri="{9D8B030D-6E8A-4147-A177-3AD203B41FA5}">
                      <a16:colId xmlns:a16="http://schemas.microsoft.com/office/drawing/2014/main" val="1991587301"/>
                    </a:ext>
                  </a:extLst>
                </a:gridCol>
                <a:gridCol w="1563401">
                  <a:extLst>
                    <a:ext uri="{9D8B030D-6E8A-4147-A177-3AD203B41FA5}">
                      <a16:colId xmlns:a16="http://schemas.microsoft.com/office/drawing/2014/main" val="2367278142"/>
                    </a:ext>
                  </a:extLst>
                </a:gridCol>
                <a:gridCol w="1563401">
                  <a:extLst>
                    <a:ext uri="{9D8B030D-6E8A-4147-A177-3AD203B41FA5}">
                      <a16:colId xmlns:a16="http://schemas.microsoft.com/office/drawing/2014/main" val="1209899300"/>
                    </a:ext>
                  </a:extLst>
                </a:gridCol>
                <a:gridCol w="1563401">
                  <a:extLst>
                    <a:ext uri="{9D8B030D-6E8A-4147-A177-3AD203B41FA5}">
                      <a16:colId xmlns:a16="http://schemas.microsoft.com/office/drawing/2014/main" val="2674621785"/>
                    </a:ext>
                  </a:extLst>
                </a:gridCol>
              </a:tblGrid>
              <a:tr h="1055140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2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B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40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2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5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607080"/>
                  </a:ext>
                </a:extLst>
              </a:tr>
              <a:tr h="731339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Surgical Technology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2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Management and Planning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B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Secure Coding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40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Vet Tech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2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Physical Therapy Assistant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5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Industrial Maintenance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9139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C445A71-1424-0748-B58C-BD8F63A7CF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352" y="2278595"/>
            <a:ext cx="666641" cy="732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0FAF22-FA9B-7E4E-B892-BC5012638C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6380" y="2278595"/>
            <a:ext cx="546111" cy="732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344B52-08DD-C64C-8447-88A4099A42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797" y="2255690"/>
            <a:ext cx="889598" cy="778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2D28A5-B79C-CA48-B124-CB2BE9BF14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699" y="2255690"/>
            <a:ext cx="778398" cy="778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A9FDD2-B6B2-B046-BE1C-72F51C93E3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0995" y="2255690"/>
            <a:ext cx="711504" cy="778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DCCC8D-BD65-7744-9A3A-0B53078AE3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9580" y="2300255"/>
            <a:ext cx="711504" cy="689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87C503-1ED3-A148-AF77-E3C62FA4FC0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1999" y="2300255"/>
            <a:ext cx="689269" cy="6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04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56DFB-BE2A-9C40-9B93-211199B2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Marketing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9A70B-53D6-8049-BC02-601CF619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/>
              <a:t>A record 2 </a:t>
            </a:r>
            <a:r>
              <a:rPr lang="en-US" dirty="0"/>
              <a:t>weeks from concept to market</a:t>
            </a:r>
          </a:p>
          <a:p>
            <a:r>
              <a:rPr lang="en-US" dirty="0"/>
              <a:t>0 actors or models needed</a:t>
            </a:r>
          </a:p>
          <a:p>
            <a:r>
              <a:rPr lang="en-US" dirty="0"/>
              <a:t>YouTube, Facebook, Instagram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62D5B-EBC6-9643-9302-A780DEA57D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365" y="1905372"/>
            <a:ext cx="3540373" cy="1560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D2D89-6F53-934D-A43C-F81BA2B6A3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3165" y="3026506"/>
            <a:ext cx="3383503" cy="15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82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5E743D-1389-3E4C-BFB0-C92DE39DB3CC}"/>
              </a:ext>
            </a:extLst>
          </p:cNvPr>
          <p:cNvSpPr/>
          <p:nvPr/>
        </p:nvSpPr>
        <p:spPr>
          <a:xfrm>
            <a:off x="0" y="0"/>
            <a:ext cx="1278542" cy="6858000"/>
          </a:xfrm>
          <a:prstGeom prst="rect">
            <a:avLst/>
          </a:prstGeom>
          <a:solidFill>
            <a:srgbClr val="DB4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812197-5663-7748-ADC2-ED2E90202F75}"/>
              </a:ext>
            </a:extLst>
          </p:cNvPr>
          <p:cNvSpPr/>
          <p:nvPr/>
        </p:nvSpPr>
        <p:spPr>
          <a:xfrm>
            <a:off x="89013" y="1950181"/>
            <a:ext cx="2379058" cy="2379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8C20C9-095E-774F-8F31-92DBB5DCA0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48" y="2354783"/>
            <a:ext cx="1349388" cy="1634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6229C-D95C-454B-92A9-05A430890CED}"/>
              </a:ext>
            </a:extLst>
          </p:cNvPr>
          <p:cNvSpPr txBox="1"/>
          <p:nvPr/>
        </p:nvSpPr>
        <p:spPr>
          <a:xfrm>
            <a:off x="2411427" y="2631878"/>
            <a:ext cx="9691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Status Report</a:t>
            </a:r>
          </a:p>
        </p:txBody>
      </p:sp>
    </p:spTree>
    <p:extLst>
      <p:ext uri="{BB962C8B-B14F-4D97-AF65-F5344CB8AC3E}">
        <p14:creationId xmlns:p14="http://schemas.microsoft.com/office/powerpoint/2010/main" val="182637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ACC7-B76F-E34A-9BD7-CF576BA6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 Campaign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1884A5-4CE1-5044-B389-4A3591215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509" y="1507572"/>
            <a:ext cx="3262305" cy="489345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255F130-652F-9246-96BE-23600A9513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669" y="1507571"/>
            <a:ext cx="3166354" cy="48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51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1B02-C3F0-544D-8D98-DE84157C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Dakota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267B7-35D8-454E-BBF3-C3CFFCE56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8526"/>
            <a:ext cx="6352903" cy="48668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Total D2 </a:t>
            </a:r>
            <a:r>
              <a:rPr lang="en-US" i="1" dirty="0"/>
              <a:t>(Atlas, Career Readiness Academy, Harrison, James Irwin, Sierra) </a:t>
            </a:r>
            <a:r>
              <a:rPr lang="en-US" dirty="0"/>
              <a:t>Applications from HS Grad class 2020: As of 8/14: </a:t>
            </a:r>
            <a:r>
              <a:rPr lang="en-US" b="1" dirty="0"/>
              <a:t>409</a:t>
            </a:r>
            <a:endParaRPr lang="en-US" dirty="0"/>
          </a:p>
          <a:p>
            <a:r>
              <a:rPr lang="en-US" dirty="0"/>
              <a:t>Number of students who officially “qualify” for Dakota </a:t>
            </a:r>
            <a:r>
              <a:rPr lang="en-US" i="1" dirty="0"/>
              <a:t>(defined as having </a:t>
            </a:r>
            <a:r>
              <a:rPr lang="en-US" b="1" i="1" dirty="0"/>
              <a:t>a 2.25 GPA </a:t>
            </a:r>
            <a:r>
              <a:rPr lang="en-US" i="1" dirty="0"/>
              <a:t>and having submitted a FAFSA)</a:t>
            </a:r>
            <a:r>
              <a:rPr lang="en-US" dirty="0"/>
              <a:t>: As of 8/14: </a:t>
            </a:r>
            <a:r>
              <a:rPr lang="en-US" b="1" dirty="0"/>
              <a:t>125</a:t>
            </a:r>
            <a:endParaRPr lang="en-US" dirty="0"/>
          </a:p>
          <a:p>
            <a:r>
              <a:rPr lang="en-US" dirty="0"/>
              <a:t>Total students registered for fall classes: As of 8/14: </a:t>
            </a:r>
            <a:r>
              <a:rPr lang="en-US" b="1" dirty="0"/>
              <a:t>109</a:t>
            </a:r>
          </a:p>
          <a:p>
            <a:r>
              <a:rPr lang="en-US" dirty="0"/>
              <a:t>On August 15, Dakota Promise Scholars received a laptop.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C4756C-B00A-8349-913B-6D228E0880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68316" y="2051436"/>
            <a:ext cx="3192249" cy="3192249"/>
          </a:xfrm>
        </p:spPr>
      </p:pic>
    </p:spTree>
    <p:extLst>
      <p:ext uri="{BB962C8B-B14F-4D97-AF65-F5344CB8AC3E}">
        <p14:creationId xmlns:p14="http://schemas.microsoft.com/office/powerpoint/2010/main" val="1623878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54D4-99A0-0043-A3BD-5B61CDD9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B76EF-1D53-7145-A236-645BBDEC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9977" y="2382452"/>
            <a:ext cx="7025639" cy="26666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Polling locations for drop-off ballots and live voting will be at Centennial and Rampart campuses</a:t>
            </a:r>
          </a:p>
          <a:p>
            <a:r>
              <a:rPr lang="en-US" dirty="0"/>
              <a:t>Employees are prohibited from using college resources (computers, time, copy machines, etc.) to advocate for candidates or ballot measures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6CBAE-1561-034D-B0B7-88BE8944EA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23" y="1504456"/>
            <a:ext cx="3219263" cy="34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24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3EF1-5587-6042-A81B-D15F028E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A200F-96A7-4E44-808C-5A7A0E3E49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Coaches are available </a:t>
            </a:r>
          </a:p>
          <a:p>
            <a:r>
              <a:rPr lang="en-US" dirty="0"/>
              <a:t>Friday Workshops</a:t>
            </a:r>
          </a:p>
          <a:p>
            <a:r>
              <a:rPr lang="en-US" dirty="0"/>
              <a:t>Assessment 101</a:t>
            </a:r>
          </a:p>
          <a:p>
            <a:r>
              <a:rPr lang="en-US" dirty="0"/>
              <a:t>Improving Assignments through Transparent Design</a:t>
            </a:r>
          </a:p>
          <a:p>
            <a:r>
              <a:rPr lang="en-US" dirty="0"/>
              <a:t>Developing Rubrics for Grading and Student Learning Assessment</a:t>
            </a:r>
          </a:p>
          <a:p>
            <a:r>
              <a:rPr lang="en-US" dirty="0"/>
              <a:t>Interpreting and Using Assessment Data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5EDE1E-2810-694E-BFAA-329B043269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0068" y="1825625"/>
            <a:ext cx="4002681" cy="4002681"/>
          </a:xfrm>
        </p:spPr>
      </p:pic>
    </p:spTree>
    <p:extLst>
      <p:ext uri="{BB962C8B-B14F-4D97-AF65-F5344CB8AC3E}">
        <p14:creationId xmlns:p14="http://schemas.microsoft.com/office/powerpoint/2010/main" val="3465353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EA365-ABDA-ED46-8A30-5DA1DAA5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 Leave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EA5C-F33A-E342-B568-BFF6F803D8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Adjunct instructors no longer have pay deducted for sick leave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98BCD3-9C25-7A4C-AD0F-0C9427750D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6534" y="1825625"/>
            <a:ext cx="4073335" cy="4351338"/>
          </a:xfrm>
        </p:spPr>
      </p:pic>
    </p:spTree>
    <p:extLst>
      <p:ext uri="{BB962C8B-B14F-4D97-AF65-F5344CB8AC3E}">
        <p14:creationId xmlns:p14="http://schemas.microsoft.com/office/powerpoint/2010/main" val="1346866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1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89CE-8C12-EC41-BD73-BE842A65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AFB309-DC01-3048-8143-3F4D9E82B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999377"/>
              </p:ext>
            </p:extLst>
          </p:nvPr>
        </p:nvGraphicFramePr>
        <p:xfrm>
          <a:off x="939801" y="1976958"/>
          <a:ext cx="10413999" cy="272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333">
                  <a:extLst>
                    <a:ext uri="{9D8B030D-6E8A-4147-A177-3AD203B41FA5}">
                      <a16:colId xmlns:a16="http://schemas.microsoft.com/office/drawing/2014/main" val="2854282738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886233438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1202417238"/>
                    </a:ext>
                  </a:extLst>
                </a:gridCol>
              </a:tblGrid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Semester FTE</a:t>
                      </a:r>
                    </a:p>
                  </a:txBody>
                  <a:tcPr anchor="ctr">
                    <a:solidFill>
                      <a:srgbClr val="669B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Summer 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(End of Term Data)</a:t>
                      </a:r>
                    </a:p>
                  </a:txBody>
                  <a:tcPr anchor="ctr">
                    <a:solidFill>
                      <a:srgbClr val="669B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Fall 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(As of Aug. 18, 2020)</a:t>
                      </a:r>
                    </a:p>
                  </a:txBody>
                  <a:tcPr anchor="ctr">
                    <a:solidFill>
                      <a:srgbClr val="669B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729081"/>
                  </a:ext>
                </a:extLst>
              </a:tr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rgbClr val="008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1,094</a:t>
                      </a:r>
                    </a:p>
                  </a:txBody>
                  <a:tcPr anchor="ctr">
                    <a:solidFill>
                      <a:srgbClr val="008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4,341</a:t>
                      </a:r>
                    </a:p>
                  </a:txBody>
                  <a:tcPr anchor="ctr">
                    <a:solidFill>
                      <a:srgbClr val="0082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31541"/>
                  </a:ext>
                </a:extLst>
              </a:tr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2020</a:t>
                      </a:r>
                    </a:p>
                  </a:txBody>
                  <a:tcPr anchor="ctr">
                    <a:solidFill>
                      <a:srgbClr val="008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1,057</a:t>
                      </a:r>
                    </a:p>
                  </a:txBody>
                  <a:tcPr anchor="ctr">
                    <a:solidFill>
                      <a:srgbClr val="008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3,431</a:t>
                      </a:r>
                    </a:p>
                  </a:txBody>
                  <a:tcPr anchor="ctr">
                    <a:solidFill>
                      <a:srgbClr val="0082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561550"/>
                  </a:ext>
                </a:extLst>
              </a:tr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% Change</a:t>
                      </a:r>
                    </a:p>
                  </a:txBody>
                  <a:tcPr anchor="ctr">
                    <a:solidFill>
                      <a:srgbClr val="527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-3.4%</a:t>
                      </a:r>
                    </a:p>
                  </a:txBody>
                  <a:tcPr anchor="ctr">
                    <a:solidFill>
                      <a:srgbClr val="527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-16.4%</a:t>
                      </a:r>
                    </a:p>
                  </a:txBody>
                  <a:tcPr anchor="ctr">
                    <a:solidFill>
                      <a:srgbClr val="527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503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15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BE42-B269-B44D-A96D-5BD56090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A80C9D-01D0-B24C-B28A-694A90076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128391"/>
              </p:ext>
            </p:extLst>
          </p:nvPr>
        </p:nvGraphicFramePr>
        <p:xfrm>
          <a:off x="739627" y="1402699"/>
          <a:ext cx="10712746" cy="437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FD6DD9-413B-844E-9ECB-9140FD83D214}"/>
              </a:ext>
            </a:extLst>
          </p:cNvPr>
          <p:cNvSpPr txBox="1"/>
          <p:nvPr/>
        </p:nvSpPr>
        <p:spPr>
          <a:xfrm>
            <a:off x="913573" y="5667051"/>
            <a:ext cx="1044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the lowest in the system to the highest.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3274A-6971-764B-8D21-1C3B948C644D}"/>
              </a:ext>
            </a:extLst>
          </p:cNvPr>
          <p:cNvSpPr txBox="1"/>
          <p:nvPr/>
        </p:nvSpPr>
        <p:spPr>
          <a:xfrm>
            <a:off x="10840123" y="2035534"/>
            <a:ext cx="62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56.9%</a:t>
            </a:r>
          </a:p>
        </p:txBody>
      </p:sp>
    </p:spTree>
    <p:extLst>
      <p:ext uri="{BB962C8B-B14F-4D97-AF65-F5344CB8AC3E}">
        <p14:creationId xmlns:p14="http://schemas.microsoft.com/office/powerpoint/2010/main" val="348784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1DE57-2433-FD46-A0B6-7450FEB9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Disaggregated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E8ED76E-7E7C-2845-ABED-3A7B536937A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384881"/>
              </p:ext>
            </p:extLst>
          </p:nvPr>
        </p:nvGraphicFramePr>
        <p:xfrm>
          <a:off x="1747750" y="1431132"/>
          <a:ext cx="8115474" cy="439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A38467-7A26-9747-8B45-69524E48096F}"/>
              </a:ext>
            </a:extLst>
          </p:cNvPr>
          <p:cNvSpPr txBox="1"/>
          <p:nvPr/>
        </p:nvSpPr>
        <p:spPr>
          <a:xfrm>
            <a:off x="7850981" y="2877811"/>
            <a:ext cx="268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58.4% | White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9E518-AD1B-034E-8440-47AFFCCBA5D9}"/>
              </a:ext>
            </a:extLst>
          </p:cNvPr>
          <p:cNvSpPr txBox="1"/>
          <p:nvPr/>
        </p:nvSpPr>
        <p:spPr>
          <a:xfrm>
            <a:off x="4866083" y="5828180"/>
            <a:ext cx="272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50.9% | Black Students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38656-2218-A940-A1DB-DE1E05144184}"/>
              </a:ext>
            </a:extLst>
          </p:cNvPr>
          <p:cNvSpPr txBox="1"/>
          <p:nvPr/>
        </p:nvSpPr>
        <p:spPr>
          <a:xfrm>
            <a:off x="1407319" y="2877811"/>
            <a:ext cx="233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49.5% | Black Males</a:t>
            </a:r>
          </a:p>
        </p:txBody>
      </p:sp>
    </p:spTree>
    <p:extLst>
      <p:ext uri="{BB962C8B-B14F-4D97-AF65-F5344CB8AC3E}">
        <p14:creationId xmlns:p14="http://schemas.microsoft.com/office/powerpoint/2010/main" val="286717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7178-C63C-7544-8E5F-7B65CD25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60F0554-67B1-634F-9E78-DBC58DD84C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6432" y="1534474"/>
            <a:ext cx="2092737" cy="1904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D199E5-452F-744B-988E-5E0189E0A077}"/>
              </a:ext>
            </a:extLst>
          </p:cNvPr>
          <p:cNvSpPr txBox="1"/>
          <p:nvPr/>
        </p:nvSpPr>
        <p:spPr>
          <a:xfrm>
            <a:off x="1271430" y="3485155"/>
            <a:ext cx="3850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838D4F"/>
                </a:solidFill>
              </a:rPr>
              <a:t>4,060</a:t>
            </a:r>
          </a:p>
          <a:p>
            <a:pPr algn="ctr"/>
            <a:r>
              <a:rPr lang="en-US" sz="3200" dirty="0"/>
              <a:t>Number of degrees and certificates awarded in AY18/19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8A414-5855-534F-A7E1-FB91CE293D41}"/>
              </a:ext>
            </a:extLst>
          </p:cNvPr>
          <p:cNvSpPr txBox="1"/>
          <p:nvPr/>
        </p:nvSpPr>
        <p:spPr>
          <a:xfrm>
            <a:off x="222813" y="5912782"/>
            <a:ext cx="11746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+ Four-year graduation rate =  28.2% (exceeds our goal of at least 25% of first-time, full-time students graduating within four years of entry)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8CFC9F0-023C-5341-9D43-9DDCC0C44A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288" y="1534474"/>
            <a:ext cx="2092737" cy="1904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F0F03B-EDC4-414D-8C6E-8C876797D3A7}"/>
              </a:ext>
            </a:extLst>
          </p:cNvPr>
          <p:cNvSpPr txBox="1"/>
          <p:nvPr/>
        </p:nvSpPr>
        <p:spPr>
          <a:xfrm>
            <a:off x="6333286" y="3485155"/>
            <a:ext cx="3850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838D4F"/>
                </a:solidFill>
              </a:rPr>
              <a:t>3,881</a:t>
            </a:r>
          </a:p>
          <a:p>
            <a:pPr algn="ctr"/>
            <a:r>
              <a:rPr lang="en-US" sz="3200" dirty="0"/>
              <a:t>Number of degrees and certificates awarded in AY19/20</a:t>
            </a:r>
          </a:p>
        </p:txBody>
      </p:sp>
    </p:spTree>
    <p:extLst>
      <p:ext uri="{BB962C8B-B14F-4D97-AF65-F5344CB8AC3E}">
        <p14:creationId xmlns:p14="http://schemas.microsoft.com/office/powerpoint/2010/main" val="281919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73E5-6687-6940-BEC0-7568B709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Disaggregated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E00C9A78-73C0-BB43-998B-061A8C2C6B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701265"/>
              </p:ext>
            </p:extLst>
          </p:nvPr>
        </p:nvGraphicFramePr>
        <p:xfrm>
          <a:off x="1676312" y="1402557"/>
          <a:ext cx="8115474" cy="439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9E2FED-1ABF-CF4C-9FD2-A442AA047915}"/>
              </a:ext>
            </a:extLst>
          </p:cNvPr>
          <p:cNvSpPr txBox="1"/>
          <p:nvPr/>
        </p:nvSpPr>
        <p:spPr>
          <a:xfrm>
            <a:off x="7898078" y="2853672"/>
            <a:ext cx="243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14.5% | Black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8C2512-577D-9742-A254-BEA7C02F4CEA}"/>
              </a:ext>
            </a:extLst>
          </p:cNvPr>
          <p:cNvSpPr txBox="1"/>
          <p:nvPr/>
        </p:nvSpPr>
        <p:spPr>
          <a:xfrm>
            <a:off x="6552008" y="5342405"/>
            <a:ext cx="243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7.1% | Black Males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93E557-87C3-E94C-A0D0-BC6FD7242C4A}"/>
              </a:ext>
            </a:extLst>
          </p:cNvPr>
          <p:cNvSpPr txBox="1"/>
          <p:nvPr/>
        </p:nvSpPr>
        <p:spPr>
          <a:xfrm>
            <a:off x="1320800" y="2849236"/>
            <a:ext cx="235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30.2% White Students</a:t>
            </a:r>
          </a:p>
        </p:txBody>
      </p:sp>
    </p:spTree>
    <p:extLst>
      <p:ext uri="{BB962C8B-B14F-4D97-AF65-F5344CB8AC3E}">
        <p14:creationId xmlns:p14="http://schemas.microsoft.com/office/powerpoint/2010/main" val="4151299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1374</Words>
  <Application>Microsoft Office PowerPoint</Application>
  <PresentationFormat>Widescreen</PresentationFormat>
  <Paragraphs>245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PowerPoint Presentation</vt:lpstr>
      <vt:lpstr>Where We Are Now</vt:lpstr>
      <vt:lpstr>PowerPoint Presentation</vt:lpstr>
      <vt:lpstr>Enrollment</vt:lpstr>
      <vt:lpstr>Retention</vt:lpstr>
      <vt:lpstr>Retention Disaggregated</vt:lpstr>
      <vt:lpstr>Graduation</vt:lpstr>
      <vt:lpstr>Graduation Disaggregated</vt:lpstr>
      <vt:lpstr>College Reserves</vt:lpstr>
      <vt:lpstr>Foundation Update</vt:lpstr>
      <vt:lpstr>PowerPoint Presentation</vt:lpstr>
      <vt:lpstr>Grade Comparisons</vt:lpstr>
      <vt:lpstr>Survey of Students</vt:lpstr>
      <vt:lpstr>CARES Act Funding</vt:lpstr>
      <vt:lpstr>CARES Act Funding: Students</vt:lpstr>
      <vt:lpstr>CARES Act Funding: Institution</vt:lpstr>
      <vt:lpstr>PPCC’s Curbside Pantry</vt:lpstr>
      <vt:lpstr>Advising &amp; Testing</vt:lpstr>
      <vt:lpstr>DEI News</vt:lpstr>
      <vt:lpstr>Virtual Commencement</vt:lpstr>
      <vt:lpstr>Virtual Dance Performance</vt:lpstr>
      <vt:lpstr>Virtual Townhall Recruitment Events</vt:lpstr>
      <vt:lpstr>Facebook Live</vt:lpstr>
      <vt:lpstr>Student Life Drive-In Movie Nite</vt:lpstr>
      <vt:lpstr>Open Educational Resources (OER)</vt:lpstr>
      <vt:lpstr>Studio West</vt:lpstr>
      <vt:lpstr>PowerPoint Presentation</vt:lpstr>
      <vt:lpstr>PPCC’s Commitment to Be an Anti-Racist Institution</vt:lpstr>
      <vt:lpstr>Gaining a Better Understanding of Anti-Racism</vt:lpstr>
      <vt:lpstr>Empathy Development Project</vt:lpstr>
      <vt:lpstr>Instructional Plans for Fall</vt:lpstr>
      <vt:lpstr>Capital Projects on Hold</vt:lpstr>
      <vt:lpstr>New ITSS Installed Tech for Hyflex</vt:lpstr>
      <vt:lpstr>COVID-19 Protocols</vt:lpstr>
      <vt:lpstr>COVID Hygiene Protocols</vt:lpstr>
      <vt:lpstr>Facilities Upgrades</vt:lpstr>
      <vt:lpstr>New and Future Programs</vt:lpstr>
      <vt:lpstr>New Marketing Campaign</vt:lpstr>
      <vt:lpstr>Mask Campaign</vt:lpstr>
      <vt:lpstr>Dakota Promise</vt:lpstr>
      <vt:lpstr>Election Protocols</vt:lpstr>
      <vt:lpstr>Assessment</vt:lpstr>
      <vt:lpstr>Sick Leave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Dolan, Noel</dc:creator>
  <cp:lastModifiedBy>Radcliffe, Matt</cp:lastModifiedBy>
  <cp:revision>33</cp:revision>
  <dcterms:created xsi:type="dcterms:W3CDTF">2020-05-05T19:35:49Z</dcterms:created>
  <dcterms:modified xsi:type="dcterms:W3CDTF">2020-08-19T21:12:35Z</dcterms:modified>
</cp:coreProperties>
</file>