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74" r:id="rId3"/>
    <p:sldId id="300" r:id="rId4"/>
    <p:sldId id="301" r:id="rId5"/>
    <p:sldId id="302" r:id="rId6"/>
    <p:sldId id="277" r:id="rId7"/>
    <p:sldId id="278" r:id="rId8"/>
    <p:sldId id="303" r:id="rId9"/>
    <p:sldId id="279" r:id="rId10"/>
    <p:sldId id="307" r:id="rId11"/>
    <p:sldId id="305" r:id="rId12"/>
    <p:sldId id="306" r:id="rId13"/>
    <p:sldId id="257" r:id="rId14"/>
    <p:sldId id="259" r:id="rId15"/>
    <p:sldId id="258" r:id="rId16"/>
    <p:sldId id="260" r:id="rId17"/>
    <p:sldId id="263" r:id="rId18"/>
    <p:sldId id="299" r:id="rId19"/>
    <p:sldId id="261" r:id="rId20"/>
    <p:sldId id="262" r:id="rId21"/>
    <p:sldId id="264" r:id="rId22"/>
    <p:sldId id="265" r:id="rId23"/>
    <p:sldId id="266" r:id="rId24"/>
    <p:sldId id="308" r:id="rId25"/>
    <p:sldId id="309" r:id="rId26"/>
    <p:sldId id="267" r:id="rId27"/>
    <p:sldId id="268" r:id="rId28"/>
    <p:sldId id="310" r:id="rId29"/>
    <p:sldId id="269" r:id="rId30"/>
    <p:sldId id="270" r:id="rId31"/>
    <p:sldId id="311" r:id="rId32"/>
    <p:sldId id="313" r:id="rId33"/>
    <p:sldId id="312" r:id="rId34"/>
    <p:sldId id="272" r:id="rId35"/>
    <p:sldId id="273" r:id="rId36"/>
    <p:sldId id="280" r:id="rId37"/>
    <p:sldId id="281" r:id="rId38"/>
    <p:sldId id="283" r:id="rId39"/>
    <p:sldId id="284" r:id="rId40"/>
    <p:sldId id="2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1815"/>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p:restoredTop sz="94931"/>
  </p:normalViewPr>
  <p:slideViewPr>
    <p:cSldViewPr snapToGrid="0" snapToObjects="1">
      <p:cViewPr varScale="1">
        <p:scale>
          <a:sx n="144" d="100"/>
          <a:sy n="144" d="100"/>
        </p:scale>
        <p:origin x="232" y="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0495871387254847"/>
          <c:y val="0.0179103918613734"/>
          <c:w val="0.925928770666576"/>
          <c:h val="0.870080014023594"/>
        </c:manualLayout>
      </c:layout>
      <c:barChart>
        <c:barDir val="col"/>
        <c:grouping val="clustered"/>
        <c:varyColors val="0"/>
        <c:ser>
          <c:idx val="0"/>
          <c:order val="0"/>
          <c:tx>
            <c:strRef>
              <c:f>Sheet1!$B$1</c:f>
              <c:strCache>
                <c:ptCount val="1"/>
                <c:pt idx="0">
                  <c:v>Two-year degrees</c:v>
                </c:pt>
              </c:strCache>
            </c:strRef>
          </c:tx>
          <c:spPr>
            <a:solidFill>
              <a:schemeClr val="dk1">
                <a:tint val="88500"/>
              </a:schemeClr>
            </a:solidFill>
            <a:ln>
              <a:noFill/>
            </a:ln>
            <a:effectLst/>
          </c:spPr>
          <c:invertIfNegative val="0"/>
          <c:cat>
            <c:strRef>
              <c:f>Sheet1!$A$2:$A$7</c:f>
              <c:strCache>
                <c:ptCount val="6"/>
                <c:pt idx="0">
                  <c:v>AY11/12</c:v>
                </c:pt>
                <c:pt idx="1">
                  <c:v>AY12/13</c:v>
                </c:pt>
                <c:pt idx="2">
                  <c:v>AY13/14</c:v>
                </c:pt>
                <c:pt idx="3">
                  <c:v>AY14/15</c:v>
                </c:pt>
                <c:pt idx="4">
                  <c:v>AY15/16</c:v>
                </c:pt>
                <c:pt idx="5">
                  <c:v>AY16/17</c:v>
                </c:pt>
              </c:strCache>
            </c:strRef>
          </c:cat>
          <c:val>
            <c:numRef>
              <c:f>Sheet1!$B$2:$B$7</c:f>
              <c:numCache>
                <c:formatCode>General</c:formatCode>
                <c:ptCount val="6"/>
                <c:pt idx="0">
                  <c:v>1153.0</c:v>
                </c:pt>
                <c:pt idx="1">
                  <c:v>1337.0</c:v>
                </c:pt>
                <c:pt idx="2">
                  <c:v>1309.0</c:v>
                </c:pt>
                <c:pt idx="3">
                  <c:v>1374.0</c:v>
                </c:pt>
                <c:pt idx="4">
                  <c:v>1568.0</c:v>
                </c:pt>
                <c:pt idx="5">
                  <c:v>1655.0</c:v>
                </c:pt>
              </c:numCache>
            </c:numRef>
          </c:val>
        </c:ser>
        <c:ser>
          <c:idx val="1"/>
          <c:order val="1"/>
          <c:tx>
            <c:strRef>
              <c:f>Sheet1!$C$1</c:f>
              <c:strCache>
                <c:ptCount val="1"/>
                <c:pt idx="0">
                  <c:v>Certificate</c:v>
                </c:pt>
              </c:strCache>
            </c:strRef>
          </c:tx>
          <c:spPr>
            <a:solidFill>
              <a:schemeClr val="dk1">
                <a:tint val="55000"/>
              </a:schemeClr>
            </a:solidFill>
            <a:ln>
              <a:noFill/>
            </a:ln>
            <a:effectLst/>
          </c:spPr>
          <c:invertIfNegative val="0"/>
          <c:cat>
            <c:strRef>
              <c:f>Sheet1!$A$2:$A$7</c:f>
              <c:strCache>
                <c:ptCount val="6"/>
                <c:pt idx="0">
                  <c:v>AY11/12</c:v>
                </c:pt>
                <c:pt idx="1">
                  <c:v>AY12/13</c:v>
                </c:pt>
                <c:pt idx="2">
                  <c:v>AY13/14</c:v>
                </c:pt>
                <c:pt idx="3">
                  <c:v>AY14/15</c:v>
                </c:pt>
                <c:pt idx="4">
                  <c:v>AY15/16</c:v>
                </c:pt>
                <c:pt idx="5">
                  <c:v>AY16/17</c:v>
                </c:pt>
              </c:strCache>
            </c:strRef>
          </c:cat>
          <c:val>
            <c:numRef>
              <c:f>Sheet1!$C$2:$C$7</c:f>
              <c:numCache>
                <c:formatCode>General</c:formatCode>
                <c:ptCount val="6"/>
                <c:pt idx="0">
                  <c:v>1092.0</c:v>
                </c:pt>
                <c:pt idx="1">
                  <c:v>1223.0</c:v>
                </c:pt>
                <c:pt idx="2">
                  <c:v>1330.0</c:v>
                </c:pt>
                <c:pt idx="3">
                  <c:v>1245.0</c:v>
                </c:pt>
                <c:pt idx="4">
                  <c:v>1178.0</c:v>
                </c:pt>
                <c:pt idx="5">
                  <c:v>2056.0</c:v>
                </c:pt>
              </c:numCache>
            </c:numRef>
          </c:val>
        </c:ser>
        <c:dLbls>
          <c:showLegendKey val="0"/>
          <c:showVal val="0"/>
          <c:showCatName val="0"/>
          <c:showSerName val="0"/>
          <c:showPercent val="0"/>
          <c:showBubbleSize val="0"/>
        </c:dLbls>
        <c:gapWidth val="247"/>
        <c:overlap val="-10"/>
        <c:axId val="-2062492240"/>
        <c:axId val="-2061523424"/>
      </c:barChart>
      <c:lineChart>
        <c:grouping val="standard"/>
        <c:varyColors val="0"/>
        <c:ser>
          <c:idx val="2"/>
          <c:order val="2"/>
          <c:tx>
            <c:strRef>
              <c:f>Sheet1!$D$1</c:f>
              <c:strCache>
                <c:ptCount val="1"/>
                <c:pt idx="0">
                  <c:v>Total</c:v>
                </c:pt>
              </c:strCache>
            </c:strRef>
          </c:tx>
          <c:spPr>
            <a:ln w="22225" cap="rnd">
              <a:solidFill>
                <a:srgbClr val="C00000"/>
              </a:solidFill>
              <a:round/>
              <a:tailEnd type="oval"/>
            </a:ln>
            <a:effectLst/>
          </c:spPr>
          <c:marker>
            <c:symbol val="none"/>
          </c:marker>
          <c:dPt>
            <c:idx val="0"/>
            <c:marker>
              <c:symbol val="none"/>
            </c:marker>
            <c:bubble3D val="0"/>
            <c:spPr>
              <a:ln w="22225" cap="rnd">
                <a:solidFill>
                  <a:srgbClr val="C00000"/>
                </a:solidFill>
                <a:round/>
                <a:headEnd type="oval"/>
                <a:tailEnd type="oval"/>
              </a:ln>
              <a:effectLst/>
            </c:spPr>
          </c:dPt>
          <c:dLbls>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AY11/12</c:v>
                </c:pt>
                <c:pt idx="1">
                  <c:v>AY12/13</c:v>
                </c:pt>
                <c:pt idx="2">
                  <c:v>AY13/14</c:v>
                </c:pt>
                <c:pt idx="3">
                  <c:v>AY14/15</c:v>
                </c:pt>
                <c:pt idx="4">
                  <c:v>AY15/16</c:v>
                </c:pt>
                <c:pt idx="5">
                  <c:v>AY16/17</c:v>
                </c:pt>
              </c:strCache>
            </c:strRef>
          </c:cat>
          <c:val>
            <c:numRef>
              <c:f>Sheet1!$D$2:$D$7</c:f>
              <c:numCache>
                <c:formatCode>General</c:formatCode>
                <c:ptCount val="6"/>
                <c:pt idx="0">
                  <c:v>2245.0</c:v>
                </c:pt>
                <c:pt idx="1">
                  <c:v>2560.0</c:v>
                </c:pt>
                <c:pt idx="2">
                  <c:v>2639.0</c:v>
                </c:pt>
                <c:pt idx="3">
                  <c:v>2619.0</c:v>
                </c:pt>
                <c:pt idx="4">
                  <c:v>2746.0</c:v>
                </c:pt>
                <c:pt idx="5">
                  <c:v>3711.0</c:v>
                </c:pt>
              </c:numCache>
            </c:numRef>
          </c:val>
          <c:smooth val="0"/>
        </c:ser>
        <c:dLbls>
          <c:showLegendKey val="0"/>
          <c:showVal val="0"/>
          <c:showCatName val="0"/>
          <c:showSerName val="0"/>
          <c:showPercent val="0"/>
          <c:showBubbleSize val="0"/>
        </c:dLbls>
        <c:marker val="1"/>
        <c:smooth val="0"/>
        <c:axId val="-2061519056"/>
        <c:axId val="-2061521376"/>
      </c:lineChart>
      <c:catAx>
        <c:axId val="-206249224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061523424"/>
        <c:crosses val="autoZero"/>
        <c:auto val="1"/>
        <c:lblAlgn val="ctr"/>
        <c:lblOffset val="100"/>
        <c:noMultiLvlLbl val="0"/>
      </c:catAx>
      <c:valAx>
        <c:axId val="-206152342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062492240"/>
        <c:crosses val="autoZero"/>
        <c:crossBetween val="between"/>
      </c:valAx>
      <c:valAx>
        <c:axId val="-2061521376"/>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061519056"/>
        <c:crosses val="max"/>
        <c:crossBetween val="between"/>
      </c:valAx>
      <c:catAx>
        <c:axId val="-2061519056"/>
        <c:scaling>
          <c:orientation val="minMax"/>
        </c:scaling>
        <c:delete val="1"/>
        <c:axPos val="b"/>
        <c:numFmt formatCode="General" sourceLinked="1"/>
        <c:majorTickMark val="out"/>
        <c:minorTickMark val="none"/>
        <c:tickLblPos val="nextTo"/>
        <c:crossAx val="-2061521376"/>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legend>
      <c:legendPos val="b"/>
      <c:layout>
        <c:manualLayout>
          <c:xMode val="edge"/>
          <c:yMode val="edge"/>
          <c:x val="0.155047457363271"/>
          <c:y val="0.942144985676326"/>
          <c:w val="0.687035693761818"/>
          <c:h val="0.04195075332348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stacked"/>
        <c:varyColors val="0"/>
        <c:ser>
          <c:idx val="0"/>
          <c:order val="0"/>
          <c:tx>
            <c:strRef>
              <c:f>Sheet1!$B$1</c:f>
              <c:strCache>
                <c:ptCount val="1"/>
                <c:pt idx="0">
                  <c:v>Degrees &amp; Certificates</c:v>
                </c:pt>
              </c:strCache>
            </c:strRef>
          </c:tx>
          <c:spPr>
            <a:solidFill>
              <a:schemeClr val="accent3"/>
            </a:solidFill>
            <a:ln>
              <a:noFill/>
            </a:ln>
            <a:effectLst/>
          </c:spPr>
          <c:invertIfNegative val="0"/>
          <c:dPt>
            <c:idx val="3"/>
            <c:invertIfNegative val="0"/>
            <c:bubble3D val="0"/>
            <c:spPr>
              <a:solidFill>
                <a:schemeClr val="accent3"/>
              </a:solidFill>
              <a:ln>
                <a:noFill/>
              </a:ln>
              <a:effectLst/>
            </c:spPr>
          </c:dPt>
          <c:dPt>
            <c:idx val="5"/>
            <c:invertIfNegative val="0"/>
            <c:bubble3D val="0"/>
            <c:spPr>
              <a:solidFill>
                <a:srgbClr val="C00000"/>
              </a:solidFill>
              <a:ln>
                <a:noFill/>
              </a:ln>
              <a:effectLst/>
            </c:spPr>
          </c:dPt>
          <c:dLbls>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2010-2011</c:v>
                </c:pt>
                <c:pt idx="1">
                  <c:v>2011-2012</c:v>
                </c:pt>
                <c:pt idx="2">
                  <c:v>2012-2013</c:v>
                </c:pt>
                <c:pt idx="3">
                  <c:v>2013-2014</c:v>
                </c:pt>
                <c:pt idx="4">
                  <c:v>2014-2015</c:v>
                </c:pt>
                <c:pt idx="5">
                  <c:v>2015-2016</c:v>
                </c:pt>
              </c:strCache>
            </c:strRef>
          </c:cat>
          <c:val>
            <c:numRef>
              <c:f>Sheet1!$B$2:$B$7</c:f>
              <c:numCache>
                <c:formatCode>0.00%</c:formatCode>
                <c:ptCount val="6"/>
                <c:pt idx="0">
                  <c:v>0.473</c:v>
                </c:pt>
                <c:pt idx="1">
                  <c:v>0.487</c:v>
                </c:pt>
                <c:pt idx="2">
                  <c:v>0.495</c:v>
                </c:pt>
                <c:pt idx="3">
                  <c:v>0.499</c:v>
                </c:pt>
                <c:pt idx="4">
                  <c:v>0.511</c:v>
                </c:pt>
                <c:pt idx="5">
                  <c:v>0.52</c:v>
                </c:pt>
              </c:numCache>
            </c:numRef>
          </c:val>
        </c:ser>
        <c:dLbls>
          <c:dLblPos val="inEnd"/>
          <c:showLegendKey val="0"/>
          <c:showVal val="1"/>
          <c:showCatName val="0"/>
          <c:showSerName val="0"/>
          <c:showPercent val="0"/>
          <c:showBubbleSize val="0"/>
        </c:dLbls>
        <c:gapWidth val="95"/>
        <c:overlap val="100"/>
        <c:axId val="-2058524656"/>
        <c:axId val="-2058763856"/>
      </c:barChart>
      <c:catAx>
        <c:axId val="-205852465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058763856"/>
        <c:crosses val="autoZero"/>
        <c:auto val="1"/>
        <c:lblAlgn val="ctr"/>
        <c:lblOffset val="100"/>
        <c:noMultiLvlLbl val="0"/>
      </c:catAx>
      <c:valAx>
        <c:axId val="-2058763856"/>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058524656"/>
        <c:crosses val="autoZero"/>
        <c:crossBetween val="between"/>
      </c:valAx>
      <c:spPr>
        <a:pattFill prst="ltDnDiag">
          <a:fgClr>
            <a:schemeClr val="dk1">
              <a:lumMod val="15000"/>
              <a:lumOff val="85000"/>
            </a:schemeClr>
          </a:fgClr>
          <a:bgClr>
            <a:schemeClr val="lt1"/>
          </a:bgClr>
        </a:pattFill>
        <a:ln>
          <a:solidFill>
            <a:schemeClr val="bg2"/>
          </a:solid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0528625287861371"/>
          <c:y val="0.030058279563119"/>
          <c:w val="0.922768711246018"/>
          <c:h val="0.826385307090568"/>
        </c:manualLayout>
      </c:layout>
      <c:barChart>
        <c:barDir val="col"/>
        <c:grouping val="clustered"/>
        <c:varyColors val="0"/>
        <c:ser>
          <c:idx val="0"/>
          <c:order val="0"/>
          <c:tx>
            <c:strRef>
              <c:f>Sheet1!$B$1</c:f>
              <c:strCache>
                <c:ptCount val="1"/>
                <c:pt idx="0">
                  <c:v>Unduplicated Headcount </c:v>
                </c:pt>
              </c:strCache>
            </c:strRef>
          </c:tx>
          <c:spPr>
            <a:solidFill>
              <a:schemeClr val="dk1">
                <a:tint val="885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Sheet1!$A$2:$A$11</c:f>
              <c:strCache>
                <c:ptCount val="10"/>
                <c:pt idx="0">
                  <c:v>AY07/08</c:v>
                </c:pt>
                <c:pt idx="1">
                  <c:v>AY08/09</c:v>
                </c:pt>
                <c:pt idx="2">
                  <c:v>AY09/10</c:v>
                </c:pt>
                <c:pt idx="3">
                  <c:v>AY10/11</c:v>
                </c:pt>
                <c:pt idx="4">
                  <c:v>AY11/12</c:v>
                </c:pt>
                <c:pt idx="5">
                  <c:v>AY12/13</c:v>
                </c:pt>
                <c:pt idx="6">
                  <c:v>AY13/14</c:v>
                </c:pt>
                <c:pt idx="7">
                  <c:v>AY14/15</c:v>
                </c:pt>
                <c:pt idx="8">
                  <c:v>AY15/16</c:v>
                </c:pt>
                <c:pt idx="9">
                  <c:v>AY16/17</c:v>
                </c:pt>
              </c:strCache>
            </c:strRef>
          </c:cat>
          <c:val>
            <c:numRef>
              <c:f>Sheet1!$B$2:$B$11</c:f>
              <c:numCache>
                <c:formatCode>General</c:formatCode>
                <c:ptCount val="10"/>
                <c:pt idx="0">
                  <c:v>16708.0</c:v>
                </c:pt>
                <c:pt idx="1">
                  <c:v>17999.0</c:v>
                </c:pt>
                <c:pt idx="2">
                  <c:v>20729.0</c:v>
                </c:pt>
                <c:pt idx="3">
                  <c:v>22456.0</c:v>
                </c:pt>
                <c:pt idx="4">
                  <c:v>21794.0</c:v>
                </c:pt>
                <c:pt idx="5">
                  <c:v>21938.0</c:v>
                </c:pt>
                <c:pt idx="6">
                  <c:v>20962.0</c:v>
                </c:pt>
                <c:pt idx="7">
                  <c:v>19961.0</c:v>
                </c:pt>
                <c:pt idx="8">
                  <c:v>18997.0</c:v>
                </c:pt>
                <c:pt idx="9">
                  <c:v>18668.0</c:v>
                </c:pt>
              </c:numCache>
            </c:numRef>
          </c:val>
        </c:ser>
        <c:ser>
          <c:idx val="1"/>
          <c:order val="1"/>
          <c:tx>
            <c:strRef>
              <c:f>Sheet1!$C$1</c:f>
              <c:strCache>
                <c:ptCount val="1"/>
                <c:pt idx="0">
                  <c:v>FTE</c:v>
                </c:pt>
              </c:strCache>
            </c:strRef>
          </c:tx>
          <c:spPr>
            <a:solidFill>
              <a:schemeClr val="dk1">
                <a:tint val="5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Sheet1!$A$2:$A$11</c:f>
              <c:strCache>
                <c:ptCount val="10"/>
                <c:pt idx="0">
                  <c:v>AY07/08</c:v>
                </c:pt>
                <c:pt idx="1">
                  <c:v>AY08/09</c:v>
                </c:pt>
                <c:pt idx="2">
                  <c:v>AY09/10</c:v>
                </c:pt>
                <c:pt idx="3">
                  <c:v>AY10/11</c:v>
                </c:pt>
                <c:pt idx="4">
                  <c:v>AY11/12</c:v>
                </c:pt>
                <c:pt idx="5">
                  <c:v>AY12/13</c:v>
                </c:pt>
                <c:pt idx="6">
                  <c:v>AY13/14</c:v>
                </c:pt>
                <c:pt idx="7">
                  <c:v>AY14/15</c:v>
                </c:pt>
                <c:pt idx="8">
                  <c:v>AY15/16</c:v>
                </c:pt>
                <c:pt idx="9">
                  <c:v>AY16/17</c:v>
                </c:pt>
              </c:strCache>
            </c:strRef>
          </c:cat>
          <c:val>
            <c:numRef>
              <c:f>Sheet1!$C$2:$C$11</c:f>
              <c:numCache>
                <c:formatCode>General</c:formatCode>
                <c:ptCount val="10"/>
                <c:pt idx="0">
                  <c:v>7540.0</c:v>
                </c:pt>
                <c:pt idx="1">
                  <c:v>8201.0</c:v>
                </c:pt>
                <c:pt idx="2">
                  <c:v>9562.0</c:v>
                </c:pt>
                <c:pt idx="3">
                  <c:v>10826.0</c:v>
                </c:pt>
                <c:pt idx="4">
                  <c:v>10546.0</c:v>
                </c:pt>
                <c:pt idx="5">
                  <c:v>10407.0</c:v>
                </c:pt>
                <c:pt idx="6">
                  <c:v>10013.0</c:v>
                </c:pt>
                <c:pt idx="7">
                  <c:v>9555.0</c:v>
                </c:pt>
                <c:pt idx="8">
                  <c:v>9140.0</c:v>
                </c:pt>
                <c:pt idx="9">
                  <c:v>8884.0</c:v>
                </c:pt>
              </c:numCache>
            </c:numRef>
          </c:val>
        </c:ser>
        <c:dLbls>
          <c:dLblPos val="inEnd"/>
          <c:showLegendKey val="0"/>
          <c:showVal val="1"/>
          <c:showCatName val="0"/>
          <c:showSerName val="0"/>
          <c:showPercent val="0"/>
          <c:showBubbleSize val="0"/>
        </c:dLbls>
        <c:gapWidth val="75"/>
        <c:overlap val="40"/>
        <c:axId val="-2056751648"/>
        <c:axId val="-2015460224"/>
      </c:barChart>
      <c:catAx>
        <c:axId val="-205675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015460224"/>
        <c:crossesAt val="0.0"/>
        <c:auto val="1"/>
        <c:lblAlgn val="ctr"/>
        <c:lblOffset val="100"/>
        <c:noMultiLvlLbl val="0"/>
      </c:catAx>
      <c:valAx>
        <c:axId val="-201546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6751648"/>
        <c:crosses val="autoZero"/>
        <c:crossBetween val="between"/>
      </c:valAx>
      <c:spPr>
        <a:pattFill prst="ltUpDiag">
          <a:fgClr>
            <a:schemeClr val="bg2"/>
          </a:fgClr>
          <a:bgClr>
            <a:schemeClr val="bg1"/>
          </a:bgClr>
        </a:pattFill>
        <a:ln>
          <a:solidFill>
            <a:schemeClr val="bg1">
              <a:lumMod val="85000"/>
            </a:schemeClr>
          </a:solid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cked"/>
        <c:varyColors val="0"/>
        <c:ser>
          <c:idx val="0"/>
          <c:order val="0"/>
          <c:tx>
            <c:strRef>
              <c:f>Sheet1!$B$1</c:f>
              <c:strCache>
                <c:ptCount val="1"/>
                <c:pt idx="0">
                  <c:v>Unrestricted Net Assets</c:v>
                </c:pt>
              </c:strCache>
            </c:strRef>
          </c:tx>
          <c:spPr>
            <a:ln w="22225" cap="rnd">
              <a:solidFill>
                <a:schemeClr val="bg1">
                  <a:lumMod val="65000"/>
                </a:schemeClr>
              </a:solidFill>
              <a:round/>
            </a:ln>
            <a:effectLst/>
          </c:spPr>
          <c:marker>
            <c:symbol val="none"/>
          </c:marker>
          <c:dLbls>
            <c:dLbl>
              <c:idx val="3"/>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C00000"/>
                      </a:solidFill>
                      <a:latin typeface="+mn-lt"/>
                      <a:ea typeface="+mn-ea"/>
                      <a:cs typeface="+mn-cs"/>
                    </a:defRPr>
                  </a:pPr>
                  <a:endParaRPr lang="en-US"/>
                </a:p>
              </c:txPr>
              <c:dLblPos val="ctr"/>
              <c:showLegendKey val="0"/>
              <c:showVal val="1"/>
              <c:showCatName val="0"/>
              <c:showSerName val="0"/>
              <c:showPercent val="0"/>
              <c:showBubbleSize val="0"/>
            </c:dLbl>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FY14</c:v>
                </c:pt>
                <c:pt idx="1">
                  <c:v>FY15</c:v>
                </c:pt>
                <c:pt idx="2">
                  <c:v>FY16</c:v>
                </c:pt>
                <c:pt idx="3">
                  <c:v>FY17</c:v>
                </c:pt>
              </c:strCache>
            </c:strRef>
          </c:cat>
          <c:val>
            <c:numRef>
              <c:f>Sheet1!$B$2:$B$5</c:f>
              <c:numCache>
                <c:formatCode>"$"#,##0_);[Red]\("$"#,##0\)</c:formatCode>
                <c:ptCount val="4"/>
                <c:pt idx="0">
                  <c:v>3.5648025E7</c:v>
                </c:pt>
                <c:pt idx="1">
                  <c:v>3.854212E7</c:v>
                </c:pt>
                <c:pt idx="2">
                  <c:v>4.0815486E7</c:v>
                </c:pt>
                <c:pt idx="3">
                  <c:v>3.8562324E7</c:v>
                </c:pt>
              </c:numCache>
            </c:numRef>
          </c:val>
          <c:smooth val="0"/>
          <c:extLst xmlns:c16r2="http://schemas.microsoft.com/office/drawing/2015/06/chart">
            <c:ext xmlns:c16="http://schemas.microsoft.com/office/drawing/2014/chart" uri="{C3380CC4-5D6E-409C-BE32-E72D297353CC}">
              <c16:uniqueId val="{00000001-3A5F-4777-947B-32AD6B07E26A}"/>
            </c:ext>
          </c:extLst>
        </c:ser>
        <c:dLbls>
          <c:dLblPos val="ctr"/>
          <c:showLegendKey val="0"/>
          <c:showVal val="1"/>
          <c:showCatName val="0"/>
          <c:showSerName val="0"/>
          <c:showPercent val="0"/>
          <c:showBubbleSize val="0"/>
        </c:dLbls>
        <c:smooth val="0"/>
        <c:axId val="-1952366896"/>
        <c:axId val="-1952364576"/>
      </c:lineChart>
      <c:catAx>
        <c:axId val="-195236689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952364576"/>
        <c:crosses val="autoZero"/>
        <c:auto val="1"/>
        <c:lblAlgn val="ctr"/>
        <c:lblOffset val="100"/>
        <c:noMultiLvlLbl val="0"/>
      </c:catAx>
      <c:valAx>
        <c:axId val="-1952364576"/>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95236689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zero"/>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Total Contributions</c:v>
                </c:pt>
              </c:strCache>
            </c:strRef>
          </c:tx>
          <c:spPr>
            <a:ln w="22225" cap="rnd">
              <a:solidFill>
                <a:srgbClr val="C00000"/>
              </a:solidFill>
              <a:round/>
            </a:ln>
            <a:effectLst/>
          </c:spPr>
          <c:marker>
            <c:symbol val="circle"/>
            <c:size val="6"/>
            <c:spPr>
              <a:solidFill>
                <a:srgbClr val="C00000"/>
              </a:solidFill>
              <a:ln w="15875">
                <a:solidFill>
                  <a:srgbClr val="C00000"/>
                </a:solidFill>
                <a:round/>
              </a:ln>
              <a:effectLst/>
            </c:spPr>
          </c:marker>
          <c:dPt>
            <c:idx val="27"/>
            <c:marker>
              <c:symbol val="circle"/>
              <c:size val="10"/>
              <c:spPr>
                <a:pattFill prst="ltDnDiag">
                  <a:fgClr>
                    <a:schemeClr val="bg2"/>
                  </a:fgClr>
                  <a:bgClr>
                    <a:schemeClr val="bg1"/>
                  </a:bgClr>
                </a:pattFill>
                <a:ln w="25400">
                  <a:solidFill>
                    <a:srgbClr val="C00000"/>
                  </a:solidFill>
                  <a:round/>
                </a:ln>
                <a:effectLst/>
              </c:spPr>
            </c:marker>
            <c:bubble3D val="0"/>
            <c:spPr>
              <a:ln w="22225" cap="rnd">
                <a:solidFill>
                  <a:srgbClr val="C00000"/>
                </a:solidFill>
                <a:round/>
              </a:ln>
              <a:effectLst/>
            </c:spPr>
          </c:dPt>
          <c:dLbls>
            <c:dLbl>
              <c:idx val="27"/>
              <c:layout/>
              <c:dLblPos val="b"/>
              <c:showLegendKey val="0"/>
              <c:showVal val="1"/>
              <c:showCatName val="0"/>
              <c:showSerName val="0"/>
              <c:showPercent val="0"/>
              <c:showBubbleSize val="0"/>
              <c:extLst>
                <c:ext xmlns:c15="http://schemas.microsoft.com/office/drawing/2012/chart" uri="{CE6537A1-D6FC-4f65-9D91-7224C49458BB}">
                  <c15:layout/>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00000"/>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Sheet1!$A$2:$A$29</c:f>
              <c:numCache>
                <c:formatCode>General</c:formatCode>
                <c:ptCount val="28"/>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pt idx="27">
                  <c:v>2017.0</c:v>
                </c:pt>
              </c:numCache>
            </c:numRef>
          </c:cat>
          <c:val>
            <c:numRef>
              <c:f>Sheet1!$B$2:$B$29</c:f>
              <c:numCache>
                <c:formatCode>#,##0</c:formatCode>
                <c:ptCount val="28"/>
                <c:pt idx="0">
                  <c:v>4823.0</c:v>
                </c:pt>
                <c:pt idx="1">
                  <c:v>14103.0</c:v>
                </c:pt>
                <c:pt idx="2">
                  <c:v>14240.0</c:v>
                </c:pt>
                <c:pt idx="3">
                  <c:v>12182.0</c:v>
                </c:pt>
                <c:pt idx="4">
                  <c:v>45551.0</c:v>
                </c:pt>
                <c:pt idx="5">
                  <c:v>18836.0</c:v>
                </c:pt>
                <c:pt idx="6">
                  <c:v>255248.0</c:v>
                </c:pt>
                <c:pt idx="7">
                  <c:v>97359.0</c:v>
                </c:pt>
                <c:pt idx="8">
                  <c:v>405484.0</c:v>
                </c:pt>
                <c:pt idx="9">
                  <c:v>97625.0</c:v>
                </c:pt>
                <c:pt idx="10">
                  <c:v>79404.0</c:v>
                </c:pt>
                <c:pt idx="11">
                  <c:v>200357.0</c:v>
                </c:pt>
                <c:pt idx="12">
                  <c:v>54880.0</c:v>
                </c:pt>
                <c:pt idx="13">
                  <c:v>54880.0</c:v>
                </c:pt>
                <c:pt idx="14">
                  <c:v>543685.0</c:v>
                </c:pt>
                <c:pt idx="15">
                  <c:v>246747.0</c:v>
                </c:pt>
                <c:pt idx="16">
                  <c:v>49377.0</c:v>
                </c:pt>
                <c:pt idx="17">
                  <c:v>133976.0</c:v>
                </c:pt>
                <c:pt idx="18">
                  <c:v>280633.0</c:v>
                </c:pt>
                <c:pt idx="19">
                  <c:v>515449.0</c:v>
                </c:pt>
                <c:pt idx="20">
                  <c:v>452542.0</c:v>
                </c:pt>
                <c:pt idx="21">
                  <c:v>1.016047E6</c:v>
                </c:pt>
                <c:pt idx="22">
                  <c:v>205649.0</c:v>
                </c:pt>
                <c:pt idx="23">
                  <c:v>322426.0</c:v>
                </c:pt>
                <c:pt idx="24">
                  <c:v>336687.0</c:v>
                </c:pt>
                <c:pt idx="25">
                  <c:v>760193.0</c:v>
                </c:pt>
                <c:pt idx="26">
                  <c:v>1.755212E6</c:v>
                </c:pt>
                <c:pt idx="27">
                  <c:v>1.533878E6</c:v>
                </c:pt>
              </c:numCache>
            </c:numRef>
          </c:val>
          <c:smooth val="0"/>
        </c:ser>
        <c:ser>
          <c:idx val="1"/>
          <c:order val="1"/>
          <c:tx>
            <c:strRef>
              <c:f>Sheet1!$C$1</c:f>
              <c:strCache>
                <c:ptCount val="1"/>
                <c:pt idx="0">
                  <c:v>Scholarships Funded</c:v>
                </c:pt>
              </c:strCache>
            </c:strRef>
          </c:tx>
          <c:spPr>
            <a:ln w="22225" cap="rnd">
              <a:solidFill>
                <a:schemeClr val="bg1">
                  <a:lumMod val="50000"/>
                </a:schemeClr>
              </a:solidFill>
              <a:round/>
            </a:ln>
            <a:effectLst/>
          </c:spPr>
          <c:marker>
            <c:symbol val="circle"/>
            <c:size val="6"/>
            <c:spPr>
              <a:solidFill>
                <a:schemeClr val="bg1">
                  <a:lumMod val="50000"/>
                </a:schemeClr>
              </a:solidFill>
              <a:ln w="15875">
                <a:solidFill>
                  <a:schemeClr val="bg1">
                    <a:lumMod val="50000"/>
                  </a:schemeClr>
                </a:solidFill>
                <a:round/>
              </a:ln>
              <a:effectLst/>
            </c:spPr>
          </c:marker>
          <c:dPt>
            <c:idx val="27"/>
            <c:marker>
              <c:symbol val="circle"/>
              <c:size val="10"/>
              <c:spPr>
                <a:pattFill prst="ltDnDiag">
                  <a:fgClr>
                    <a:schemeClr val="bg2"/>
                  </a:fgClr>
                  <a:bgClr>
                    <a:schemeClr val="bg1"/>
                  </a:bgClr>
                </a:pattFill>
                <a:ln w="25400" cap="rnd">
                  <a:solidFill>
                    <a:schemeClr val="bg1">
                      <a:lumMod val="50000"/>
                    </a:schemeClr>
                  </a:solidFill>
                  <a:round/>
                </a:ln>
                <a:effectLst/>
              </c:spPr>
            </c:marker>
            <c:bubble3D val="0"/>
            <c:spPr>
              <a:ln w="22225" cap="rnd">
                <a:solidFill>
                  <a:schemeClr val="bg1">
                    <a:lumMod val="50000"/>
                  </a:schemeClr>
                </a:solidFill>
                <a:round/>
                <a:tailEnd w="sm" len="med"/>
              </a:ln>
              <a:effectLst/>
            </c:spPr>
          </c:dPt>
          <c:dLbls>
            <c:dLbl>
              <c:idx val="27"/>
              <c:layout/>
              <c:dLblPos val="b"/>
              <c:showLegendKey val="0"/>
              <c:showVal val="1"/>
              <c:showCatName val="0"/>
              <c:showSerName val="0"/>
              <c:showPercent val="0"/>
              <c:showBubbleSize val="0"/>
              <c:extLst>
                <c:ext xmlns:c15="http://schemas.microsoft.com/office/drawing/2012/chart" uri="{CE6537A1-D6FC-4f65-9D91-7224C49458BB}">
                  <c15:layout/>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Sheet1!$A$2:$A$29</c:f>
              <c:numCache>
                <c:formatCode>General</c:formatCode>
                <c:ptCount val="28"/>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pt idx="27">
                  <c:v>2017.0</c:v>
                </c:pt>
              </c:numCache>
            </c:numRef>
          </c:cat>
          <c:val>
            <c:numRef>
              <c:f>Sheet1!$C$2:$C$29</c:f>
              <c:numCache>
                <c:formatCode>#,##0</c:formatCode>
                <c:ptCount val="28"/>
                <c:pt idx="0">
                  <c:v>42369.0</c:v>
                </c:pt>
                <c:pt idx="1">
                  <c:v>27849.0</c:v>
                </c:pt>
                <c:pt idx="2">
                  <c:v>36500.0</c:v>
                </c:pt>
                <c:pt idx="3">
                  <c:v>24728.0</c:v>
                </c:pt>
                <c:pt idx="4">
                  <c:v>40889.0</c:v>
                </c:pt>
                <c:pt idx="5">
                  <c:v>21668.0</c:v>
                </c:pt>
                <c:pt idx="6">
                  <c:v>29209.0</c:v>
                </c:pt>
                <c:pt idx="7">
                  <c:v>31627.0</c:v>
                </c:pt>
                <c:pt idx="8">
                  <c:v>53658.0</c:v>
                </c:pt>
                <c:pt idx="9">
                  <c:v>34802.0</c:v>
                </c:pt>
                <c:pt idx="10">
                  <c:v>34655.0</c:v>
                </c:pt>
                <c:pt idx="11">
                  <c:v>63026.0</c:v>
                </c:pt>
                <c:pt idx="12">
                  <c:v>63673.0</c:v>
                </c:pt>
                <c:pt idx="13">
                  <c:v>63673.0</c:v>
                </c:pt>
                <c:pt idx="14">
                  <c:v>57735.0</c:v>
                </c:pt>
                <c:pt idx="15">
                  <c:v>77873.0</c:v>
                </c:pt>
                <c:pt idx="16">
                  <c:v>116025.0</c:v>
                </c:pt>
                <c:pt idx="17">
                  <c:v>40186.0</c:v>
                </c:pt>
                <c:pt idx="18">
                  <c:v>156489.0</c:v>
                </c:pt>
                <c:pt idx="19">
                  <c:v>554273.0</c:v>
                </c:pt>
                <c:pt idx="20">
                  <c:v>257316.0</c:v>
                </c:pt>
                <c:pt idx="21">
                  <c:v>438540.0</c:v>
                </c:pt>
                <c:pt idx="22">
                  <c:v>374812.0</c:v>
                </c:pt>
                <c:pt idx="23">
                  <c:v>300099.0</c:v>
                </c:pt>
                <c:pt idx="24">
                  <c:v>365010.0</c:v>
                </c:pt>
                <c:pt idx="25">
                  <c:v>429910.0</c:v>
                </c:pt>
                <c:pt idx="26">
                  <c:v>528688.0</c:v>
                </c:pt>
                <c:pt idx="27">
                  <c:v>651496.0</c:v>
                </c:pt>
              </c:numCache>
            </c:numRef>
          </c:val>
          <c:smooth val="0"/>
        </c:ser>
        <c:dLbls>
          <c:showLegendKey val="0"/>
          <c:showVal val="0"/>
          <c:showCatName val="0"/>
          <c:showSerName val="0"/>
          <c:showPercent val="0"/>
          <c:showBubbleSize val="0"/>
        </c:dLbls>
        <c:marker val="1"/>
        <c:smooth val="0"/>
        <c:axId val="-1953256016"/>
        <c:axId val="-2057434064"/>
      </c:lineChart>
      <c:catAx>
        <c:axId val="-1953256016"/>
        <c:scaling>
          <c:orientation val="minMax"/>
        </c:scaling>
        <c:delete val="0"/>
        <c:axPos val="b"/>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057434064"/>
        <c:crosses val="autoZero"/>
        <c:auto val="1"/>
        <c:lblAlgn val="ctr"/>
        <c:lblOffset val="100"/>
        <c:noMultiLvlLbl val="0"/>
      </c:catAx>
      <c:valAx>
        <c:axId val="-2057434064"/>
        <c:scaling>
          <c:orientation val="minMax"/>
        </c:scaling>
        <c:delete val="0"/>
        <c:axPos val="l"/>
        <c:majorGridlines>
          <c:spPr>
            <a:ln w="9525" cap="flat" cmpd="sng" algn="ctr">
              <a:solidFill>
                <a:schemeClr val="dk1">
                  <a:lumMod val="15000"/>
                  <a:lumOff val="85000"/>
                  <a:alpha val="54000"/>
                </a:schemeClr>
              </a:solidFill>
              <a:round/>
            </a:ln>
            <a:effectLst/>
          </c:spPr>
        </c:majorGridlines>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953256016"/>
        <c:crosses val="autoZero"/>
        <c:crossBetween val="between"/>
      </c:valAx>
      <c:spPr>
        <a:pattFill prst="ltDnDiag">
          <a:fgClr>
            <a:schemeClr val="dk1">
              <a:lumMod val="15000"/>
              <a:lumOff val="85000"/>
            </a:schemeClr>
          </a:fgClr>
          <a:bgClr>
            <a:schemeClr val="lt1"/>
          </a:bgClr>
        </a:patt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DF937-729A-C74A-8C06-DFA0BA203081}" type="datetimeFigureOut">
              <a:rPr lang="en-US" smtClean="0"/>
              <a:t>8/24/17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40EC6-E241-3C4F-AC05-66B530643663}" type="slidenum">
              <a:rPr lang="en-US" smtClean="0"/>
              <a:t>‹#›</a:t>
            </a:fld>
            <a:endParaRPr lang="en-US"/>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a:t>
            </a:fld>
            <a:endParaRPr lang="en-US"/>
          </a:p>
        </p:txBody>
      </p:sp>
    </p:spTree>
    <p:extLst>
      <p:ext uri="{BB962C8B-B14F-4D97-AF65-F5344CB8AC3E}">
        <p14:creationId xmlns:p14="http://schemas.microsoft.com/office/powerpoint/2010/main" val="173265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10</a:t>
            </a:fld>
            <a:endParaRPr lang="en-US"/>
          </a:p>
        </p:txBody>
      </p:sp>
    </p:spTree>
    <p:extLst>
      <p:ext uri="{BB962C8B-B14F-4D97-AF65-F5344CB8AC3E}">
        <p14:creationId xmlns:p14="http://schemas.microsoft.com/office/powerpoint/2010/main" val="553162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11</a:t>
            </a:fld>
            <a:endParaRPr lang="en-US"/>
          </a:p>
        </p:txBody>
      </p:sp>
    </p:spTree>
    <p:extLst>
      <p:ext uri="{BB962C8B-B14F-4D97-AF65-F5344CB8AC3E}">
        <p14:creationId xmlns:p14="http://schemas.microsoft.com/office/powerpoint/2010/main" val="921766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12</a:t>
            </a:fld>
            <a:endParaRPr lang="en-US"/>
          </a:p>
        </p:txBody>
      </p:sp>
    </p:spTree>
    <p:extLst>
      <p:ext uri="{BB962C8B-B14F-4D97-AF65-F5344CB8AC3E}">
        <p14:creationId xmlns:p14="http://schemas.microsoft.com/office/powerpoint/2010/main" val="2011147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13</a:t>
            </a:fld>
            <a:endParaRPr lang="en-US"/>
          </a:p>
        </p:txBody>
      </p:sp>
    </p:spTree>
    <p:extLst>
      <p:ext uri="{BB962C8B-B14F-4D97-AF65-F5344CB8AC3E}">
        <p14:creationId xmlns:p14="http://schemas.microsoft.com/office/powerpoint/2010/main" val="1581288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14</a:t>
            </a:fld>
            <a:endParaRPr lang="en-US"/>
          </a:p>
        </p:txBody>
      </p:sp>
    </p:spTree>
    <p:extLst>
      <p:ext uri="{BB962C8B-B14F-4D97-AF65-F5344CB8AC3E}">
        <p14:creationId xmlns:p14="http://schemas.microsoft.com/office/powerpoint/2010/main" val="612171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15</a:t>
            </a:fld>
            <a:endParaRPr lang="en-US"/>
          </a:p>
        </p:txBody>
      </p:sp>
    </p:spTree>
    <p:extLst>
      <p:ext uri="{BB962C8B-B14F-4D97-AF65-F5344CB8AC3E}">
        <p14:creationId xmlns:p14="http://schemas.microsoft.com/office/powerpoint/2010/main" val="1533911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16</a:t>
            </a:fld>
            <a:endParaRPr lang="en-US"/>
          </a:p>
        </p:txBody>
      </p:sp>
    </p:spTree>
    <p:extLst>
      <p:ext uri="{BB962C8B-B14F-4D97-AF65-F5344CB8AC3E}">
        <p14:creationId xmlns:p14="http://schemas.microsoft.com/office/powerpoint/2010/main" val="474555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17</a:t>
            </a:fld>
            <a:endParaRPr lang="en-US"/>
          </a:p>
        </p:txBody>
      </p:sp>
    </p:spTree>
    <p:extLst>
      <p:ext uri="{BB962C8B-B14F-4D97-AF65-F5344CB8AC3E}">
        <p14:creationId xmlns:p14="http://schemas.microsoft.com/office/powerpoint/2010/main" val="741232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18</a:t>
            </a:fld>
            <a:endParaRPr lang="en-US"/>
          </a:p>
        </p:txBody>
      </p:sp>
    </p:spTree>
    <p:extLst>
      <p:ext uri="{BB962C8B-B14F-4D97-AF65-F5344CB8AC3E}">
        <p14:creationId xmlns:p14="http://schemas.microsoft.com/office/powerpoint/2010/main" val="437869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19</a:t>
            </a:fld>
            <a:endParaRPr lang="en-US"/>
          </a:p>
        </p:txBody>
      </p:sp>
    </p:spTree>
    <p:extLst>
      <p:ext uri="{BB962C8B-B14F-4D97-AF65-F5344CB8AC3E}">
        <p14:creationId xmlns:p14="http://schemas.microsoft.com/office/powerpoint/2010/main" val="1116502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a:t>
            </a:fld>
            <a:endParaRPr lang="en-US"/>
          </a:p>
        </p:txBody>
      </p:sp>
    </p:spTree>
    <p:extLst>
      <p:ext uri="{BB962C8B-B14F-4D97-AF65-F5344CB8AC3E}">
        <p14:creationId xmlns:p14="http://schemas.microsoft.com/office/powerpoint/2010/main" val="179316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20</a:t>
            </a:fld>
            <a:endParaRPr lang="en-US"/>
          </a:p>
        </p:txBody>
      </p:sp>
    </p:spTree>
    <p:extLst>
      <p:ext uri="{BB962C8B-B14F-4D97-AF65-F5344CB8AC3E}">
        <p14:creationId xmlns:p14="http://schemas.microsoft.com/office/powerpoint/2010/main" val="1763457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21</a:t>
            </a:fld>
            <a:endParaRPr lang="en-US"/>
          </a:p>
        </p:txBody>
      </p:sp>
    </p:spTree>
    <p:extLst>
      <p:ext uri="{BB962C8B-B14F-4D97-AF65-F5344CB8AC3E}">
        <p14:creationId xmlns:p14="http://schemas.microsoft.com/office/powerpoint/2010/main" val="906014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22</a:t>
            </a:fld>
            <a:endParaRPr lang="en-US"/>
          </a:p>
        </p:txBody>
      </p:sp>
    </p:spTree>
    <p:extLst>
      <p:ext uri="{BB962C8B-B14F-4D97-AF65-F5344CB8AC3E}">
        <p14:creationId xmlns:p14="http://schemas.microsoft.com/office/powerpoint/2010/main" val="1589764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23</a:t>
            </a:fld>
            <a:endParaRPr lang="en-US"/>
          </a:p>
        </p:txBody>
      </p:sp>
    </p:spTree>
    <p:extLst>
      <p:ext uri="{BB962C8B-B14F-4D97-AF65-F5344CB8AC3E}">
        <p14:creationId xmlns:p14="http://schemas.microsoft.com/office/powerpoint/2010/main" val="2117626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24</a:t>
            </a:fld>
            <a:endParaRPr lang="en-US"/>
          </a:p>
        </p:txBody>
      </p:sp>
    </p:spTree>
    <p:extLst>
      <p:ext uri="{BB962C8B-B14F-4D97-AF65-F5344CB8AC3E}">
        <p14:creationId xmlns:p14="http://schemas.microsoft.com/office/powerpoint/2010/main" val="822065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25</a:t>
            </a:fld>
            <a:endParaRPr lang="en-US"/>
          </a:p>
        </p:txBody>
      </p:sp>
    </p:spTree>
    <p:extLst>
      <p:ext uri="{BB962C8B-B14F-4D97-AF65-F5344CB8AC3E}">
        <p14:creationId xmlns:p14="http://schemas.microsoft.com/office/powerpoint/2010/main" val="51878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26</a:t>
            </a:fld>
            <a:endParaRPr lang="en-US"/>
          </a:p>
        </p:txBody>
      </p:sp>
    </p:spTree>
    <p:extLst>
      <p:ext uri="{BB962C8B-B14F-4D97-AF65-F5344CB8AC3E}">
        <p14:creationId xmlns:p14="http://schemas.microsoft.com/office/powerpoint/2010/main" val="1932406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27</a:t>
            </a:fld>
            <a:endParaRPr lang="en-US"/>
          </a:p>
        </p:txBody>
      </p:sp>
    </p:spTree>
    <p:extLst>
      <p:ext uri="{BB962C8B-B14F-4D97-AF65-F5344CB8AC3E}">
        <p14:creationId xmlns:p14="http://schemas.microsoft.com/office/powerpoint/2010/main" val="32625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28</a:t>
            </a:fld>
            <a:endParaRPr lang="en-US"/>
          </a:p>
        </p:txBody>
      </p:sp>
    </p:spTree>
    <p:extLst>
      <p:ext uri="{BB962C8B-B14F-4D97-AF65-F5344CB8AC3E}">
        <p14:creationId xmlns:p14="http://schemas.microsoft.com/office/powerpoint/2010/main" val="189508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29</a:t>
            </a:fld>
            <a:endParaRPr lang="en-US"/>
          </a:p>
        </p:txBody>
      </p:sp>
    </p:spTree>
    <p:extLst>
      <p:ext uri="{BB962C8B-B14F-4D97-AF65-F5344CB8AC3E}">
        <p14:creationId xmlns:p14="http://schemas.microsoft.com/office/powerpoint/2010/main" val="369974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a:t>
            </a:fld>
            <a:endParaRPr lang="en-US"/>
          </a:p>
        </p:txBody>
      </p:sp>
    </p:spTree>
    <p:extLst>
      <p:ext uri="{BB962C8B-B14F-4D97-AF65-F5344CB8AC3E}">
        <p14:creationId xmlns:p14="http://schemas.microsoft.com/office/powerpoint/2010/main" val="831594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30</a:t>
            </a:fld>
            <a:endParaRPr lang="en-US"/>
          </a:p>
        </p:txBody>
      </p:sp>
    </p:spTree>
    <p:extLst>
      <p:ext uri="{BB962C8B-B14F-4D97-AF65-F5344CB8AC3E}">
        <p14:creationId xmlns:p14="http://schemas.microsoft.com/office/powerpoint/2010/main" val="1082285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31</a:t>
            </a:fld>
            <a:endParaRPr lang="en-US"/>
          </a:p>
        </p:txBody>
      </p:sp>
    </p:spTree>
    <p:extLst>
      <p:ext uri="{BB962C8B-B14F-4D97-AF65-F5344CB8AC3E}">
        <p14:creationId xmlns:p14="http://schemas.microsoft.com/office/powerpoint/2010/main" val="651560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32</a:t>
            </a:fld>
            <a:endParaRPr lang="en-US"/>
          </a:p>
        </p:txBody>
      </p:sp>
    </p:spTree>
    <p:extLst>
      <p:ext uri="{BB962C8B-B14F-4D97-AF65-F5344CB8AC3E}">
        <p14:creationId xmlns:p14="http://schemas.microsoft.com/office/powerpoint/2010/main" val="105950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33</a:t>
            </a:fld>
            <a:endParaRPr lang="en-US"/>
          </a:p>
        </p:txBody>
      </p:sp>
    </p:spTree>
    <p:extLst>
      <p:ext uri="{BB962C8B-B14F-4D97-AF65-F5344CB8AC3E}">
        <p14:creationId xmlns:p14="http://schemas.microsoft.com/office/powerpoint/2010/main" val="2127784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34</a:t>
            </a:fld>
            <a:endParaRPr lang="en-US"/>
          </a:p>
        </p:txBody>
      </p:sp>
    </p:spTree>
    <p:extLst>
      <p:ext uri="{BB962C8B-B14F-4D97-AF65-F5344CB8AC3E}">
        <p14:creationId xmlns:p14="http://schemas.microsoft.com/office/powerpoint/2010/main" val="316055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35</a:t>
            </a:fld>
            <a:endParaRPr lang="en-US"/>
          </a:p>
        </p:txBody>
      </p:sp>
    </p:spTree>
    <p:extLst>
      <p:ext uri="{BB962C8B-B14F-4D97-AF65-F5344CB8AC3E}">
        <p14:creationId xmlns:p14="http://schemas.microsoft.com/office/powerpoint/2010/main" val="1369701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36</a:t>
            </a:fld>
            <a:endParaRPr lang="en-US"/>
          </a:p>
        </p:txBody>
      </p:sp>
    </p:spTree>
    <p:extLst>
      <p:ext uri="{BB962C8B-B14F-4D97-AF65-F5344CB8AC3E}">
        <p14:creationId xmlns:p14="http://schemas.microsoft.com/office/powerpoint/2010/main" val="2088332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37</a:t>
            </a:fld>
            <a:endParaRPr lang="en-US"/>
          </a:p>
        </p:txBody>
      </p:sp>
    </p:spTree>
    <p:extLst>
      <p:ext uri="{BB962C8B-B14F-4D97-AF65-F5344CB8AC3E}">
        <p14:creationId xmlns:p14="http://schemas.microsoft.com/office/powerpoint/2010/main" val="506248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38</a:t>
            </a:fld>
            <a:endParaRPr lang="en-US"/>
          </a:p>
        </p:txBody>
      </p:sp>
    </p:spTree>
    <p:extLst>
      <p:ext uri="{BB962C8B-B14F-4D97-AF65-F5344CB8AC3E}">
        <p14:creationId xmlns:p14="http://schemas.microsoft.com/office/powerpoint/2010/main" val="1902493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39</a:t>
            </a:fld>
            <a:endParaRPr lang="en-US"/>
          </a:p>
        </p:txBody>
      </p:sp>
    </p:spTree>
    <p:extLst>
      <p:ext uri="{BB962C8B-B14F-4D97-AF65-F5344CB8AC3E}">
        <p14:creationId xmlns:p14="http://schemas.microsoft.com/office/powerpoint/2010/main" val="362531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4</a:t>
            </a:fld>
            <a:endParaRPr lang="en-US"/>
          </a:p>
        </p:txBody>
      </p:sp>
    </p:spTree>
    <p:extLst>
      <p:ext uri="{BB962C8B-B14F-4D97-AF65-F5344CB8AC3E}">
        <p14:creationId xmlns:p14="http://schemas.microsoft.com/office/powerpoint/2010/main" val="1557674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40</a:t>
            </a:fld>
            <a:endParaRPr lang="en-US"/>
          </a:p>
        </p:txBody>
      </p:sp>
    </p:spTree>
    <p:extLst>
      <p:ext uri="{BB962C8B-B14F-4D97-AF65-F5344CB8AC3E}">
        <p14:creationId xmlns:p14="http://schemas.microsoft.com/office/powerpoint/2010/main" val="888848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5</a:t>
            </a:fld>
            <a:endParaRPr lang="en-US"/>
          </a:p>
        </p:txBody>
      </p:sp>
    </p:spTree>
    <p:extLst>
      <p:ext uri="{BB962C8B-B14F-4D97-AF65-F5344CB8AC3E}">
        <p14:creationId xmlns:p14="http://schemas.microsoft.com/office/powerpoint/2010/main" val="1221801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6</a:t>
            </a:fld>
            <a:endParaRPr lang="en-US"/>
          </a:p>
        </p:txBody>
      </p:sp>
    </p:spTree>
    <p:extLst>
      <p:ext uri="{BB962C8B-B14F-4D97-AF65-F5344CB8AC3E}">
        <p14:creationId xmlns:p14="http://schemas.microsoft.com/office/powerpoint/2010/main" val="1249611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7</a:t>
            </a:fld>
            <a:endParaRPr lang="en-US"/>
          </a:p>
        </p:txBody>
      </p:sp>
    </p:spTree>
    <p:extLst>
      <p:ext uri="{BB962C8B-B14F-4D97-AF65-F5344CB8AC3E}">
        <p14:creationId xmlns:p14="http://schemas.microsoft.com/office/powerpoint/2010/main" val="296750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8</a:t>
            </a:fld>
            <a:endParaRPr lang="en-US"/>
          </a:p>
        </p:txBody>
      </p:sp>
    </p:spTree>
    <p:extLst>
      <p:ext uri="{BB962C8B-B14F-4D97-AF65-F5344CB8AC3E}">
        <p14:creationId xmlns:p14="http://schemas.microsoft.com/office/powerpoint/2010/main" val="330975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40EC6-E241-3C4F-AC05-66B530643663}" type="slidenum">
              <a:rPr lang="en-US" smtClean="0"/>
              <a:t>9</a:t>
            </a:fld>
            <a:endParaRPr lang="en-US"/>
          </a:p>
        </p:txBody>
      </p:sp>
    </p:spTree>
    <p:extLst>
      <p:ext uri="{BB962C8B-B14F-4D97-AF65-F5344CB8AC3E}">
        <p14:creationId xmlns:p14="http://schemas.microsoft.com/office/powerpoint/2010/main" val="182199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5269F3-0F0E-934C-99DF-E17EC88885A3}" type="datetimeFigureOut">
              <a:rPr lang="en-US" smtClean="0"/>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269F3-0F0E-934C-99DF-E17EC88885A3}" type="datetimeFigureOut">
              <a:rPr lang="en-US" smtClean="0"/>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269F3-0F0E-934C-99DF-E17EC88885A3}" type="datetimeFigureOut">
              <a:rPr lang="en-US" smtClean="0"/>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269F3-0F0E-934C-99DF-E17EC88885A3}" type="datetimeFigureOut">
              <a:rPr lang="en-US" smtClean="0"/>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5269F3-0F0E-934C-99DF-E17EC88885A3}" type="datetimeFigureOut">
              <a:rPr lang="en-US" smtClean="0"/>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5269F3-0F0E-934C-99DF-E17EC88885A3}" type="datetimeFigureOut">
              <a:rPr lang="en-US" smtClean="0"/>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5269F3-0F0E-934C-99DF-E17EC88885A3}" type="datetimeFigureOut">
              <a:rPr lang="en-US" smtClean="0"/>
              <a:t>8/24/17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5269F3-0F0E-934C-99DF-E17EC88885A3}" type="datetimeFigureOut">
              <a:rPr lang="en-US" smtClean="0"/>
              <a:t>8/24/17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269F3-0F0E-934C-99DF-E17EC88885A3}" type="datetimeFigureOut">
              <a:rPr lang="en-US" smtClean="0"/>
              <a:t>8/24/17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5269F3-0F0E-934C-99DF-E17EC88885A3}" type="datetimeFigureOut">
              <a:rPr lang="en-US" smtClean="0"/>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5269F3-0F0E-934C-99DF-E17EC88885A3}" type="datetimeFigureOut">
              <a:rPr lang="en-US" smtClean="0"/>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DE164-AA09-FE48-A110-5D9211E0B2C6}"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269F3-0F0E-934C-99DF-E17EC88885A3}" type="datetimeFigureOut">
              <a:rPr lang="en-US" smtClean="0"/>
              <a:t>8/24/17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DE164-AA09-FE48-A110-5D9211E0B2C6}"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4" name="Table 23" descr="1. Create opportunities to increase the pool of qualified employee applicants from underrepresented populations.&#13;2. Administer workforce diversity training sessions for all search committee members.&#13;3. Increase employee and student participation in cultural competence training sessions.&#13;4. Disaggregate all campus data by various diverse student populations and identify achievement gaps.&#13;5. Establish recruitment, enrollment, retention, and completion initiatives for underrepresented students in order to close achievement gaps. &#13;6. Sponsor programs and initiatives to increase underrepresented student engagement and student intergroup interaction.&#13;7. Increase external funding for campus diversity programs and initiatives.&#13;8. Administer assessment tools to measure the impact of campus diversity programs and events.&#13;9. Create more opportunities to recognize and reward PPCC stakeholders for their outstanding achievements and contributions to campus diversity programs and initiatives.&#13;10. Increase marketing and communication outlets to promote campus diversity programs, initiatives, and achievement.&#13;" title="Diversity and Inclusion Goals"/>
          <p:cNvGraphicFramePr>
            <a:graphicFrameLocks noGrp="1"/>
          </p:cNvGraphicFramePr>
          <p:nvPr>
            <p:extLst>
              <p:ext uri="{D42A27DB-BD31-4B8C-83A1-F6EECF244321}">
                <p14:modId xmlns:p14="http://schemas.microsoft.com/office/powerpoint/2010/main" val="893514918"/>
              </p:ext>
            </p:extLst>
          </p:nvPr>
        </p:nvGraphicFramePr>
        <p:xfrm>
          <a:off x="2020146" y="1436736"/>
          <a:ext cx="10171854" cy="5425440"/>
        </p:xfrm>
        <a:graphic>
          <a:graphicData uri="http://schemas.openxmlformats.org/drawingml/2006/table">
            <a:tbl>
              <a:tblPr firstRow="1" bandRow="1">
                <a:tableStyleId>{F5AB1C69-6EDB-4FF4-983F-18BD219EF322}</a:tableStyleId>
              </a:tblPr>
              <a:tblGrid>
                <a:gridCol w="2220230">
                  <a:extLst>
                    <a:ext uri="{9D8B030D-6E8A-4147-A177-3AD203B41FA5}">
                      <a16:colId xmlns="" xmlns:a16="http://schemas.microsoft.com/office/drawing/2014/main" val="20000"/>
                    </a:ext>
                  </a:extLst>
                </a:gridCol>
                <a:gridCol w="1987906"/>
                <a:gridCol w="1987906"/>
                <a:gridCol w="1987906"/>
                <a:gridCol w="1987906">
                  <a:extLst>
                    <a:ext uri="{9D8B030D-6E8A-4147-A177-3AD203B41FA5}">
                      <a16:colId xmlns="" xmlns:a16="http://schemas.microsoft.com/office/drawing/2014/main" val="20001"/>
                    </a:ext>
                  </a:extLst>
                </a:gridCol>
              </a:tblGrid>
              <a:tr h="517869">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600" b="1" i="0" u="none" kern="1200" dirty="0" smtClean="0">
                          <a:solidFill>
                            <a:schemeClr val="tx1">
                              <a:lumMod val="75000"/>
                              <a:lumOff val="25000"/>
                            </a:schemeClr>
                          </a:solidFill>
                          <a:effectLst/>
                          <a:latin typeface="+mn-lt"/>
                          <a:ea typeface="+mn-ea"/>
                          <a:cs typeface="+mn-cs"/>
                        </a:rPr>
                        <a:t>1</a:t>
                      </a:r>
                    </a:p>
                  </a:txBody>
                  <a:tcPr marL="137160" marR="137160" marT="137160" marB="13716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600" b="1" i="0" u="none" kern="1200" dirty="0" smtClean="0">
                          <a:solidFill>
                            <a:schemeClr val="tx1">
                              <a:lumMod val="75000"/>
                              <a:lumOff val="25000"/>
                            </a:schemeClr>
                          </a:solidFill>
                          <a:effectLst/>
                          <a:latin typeface="+mn-lt"/>
                          <a:ea typeface="+mn-ea"/>
                          <a:cs typeface="+mn-cs"/>
                        </a:rPr>
                        <a:t>2</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600" b="1" i="0" u="none" kern="1200" dirty="0" smtClean="0">
                          <a:solidFill>
                            <a:schemeClr val="tx1">
                              <a:lumMod val="75000"/>
                              <a:lumOff val="25000"/>
                            </a:schemeClr>
                          </a:solidFill>
                          <a:effectLst/>
                          <a:latin typeface="+mn-lt"/>
                          <a:ea typeface="+mn-ea"/>
                          <a:cs typeface="+mn-cs"/>
                        </a:rPr>
                        <a:t>3</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600" b="1" i="0" u="none" kern="1200" dirty="0" smtClean="0">
                          <a:solidFill>
                            <a:schemeClr val="tx1">
                              <a:lumMod val="75000"/>
                              <a:lumOff val="25000"/>
                            </a:schemeClr>
                          </a:solidFill>
                          <a:effectLst/>
                          <a:latin typeface="+mn-lt"/>
                          <a:ea typeface="+mn-ea"/>
                          <a:cs typeface="+mn-cs"/>
                        </a:rPr>
                        <a:t>4</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600" b="1" i="0" u="none" kern="1200" dirty="0" smtClean="0">
                          <a:solidFill>
                            <a:schemeClr val="tx1">
                              <a:lumMod val="75000"/>
                              <a:lumOff val="25000"/>
                            </a:schemeClr>
                          </a:solidFill>
                          <a:effectLst/>
                          <a:latin typeface="+mn-lt"/>
                          <a:ea typeface="+mn-ea"/>
                          <a:cs typeface="+mn-cs"/>
                        </a:rPr>
                        <a:t>5</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087">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400" b="0" i="0" kern="1200" dirty="0" smtClean="0">
                          <a:solidFill>
                            <a:schemeClr val="tx1">
                              <a:lumMod val="75000"/>
                              <a:lumOff val="25000"/>
                            </a:schemeClr>
                          </a:solidFill>
                          <a:effectLst/>
                          <a:latin typeface="+mn-lt"/>
                          <a:ea typeface="+mn-ea"/>
                          <a:cs typeface="+mn-cs"/>
                        </a:rPr>
                        <a:t>Create opportunities to increase the pool of qualified employee applicants from underrepresented populations.</a:t>
                      </a:r>
                    </a:p>
                  </a:txBody>
                  <a:tcPr marL="137160" marR="137160" marT="137160" marB="137160">
                    <a:lnL w="12700" cap="flat" cmpd="sng" algn="ctr">
                      <a:no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400" b="0" i="0" kern="1200" dirty="0" smtClean="0">
                          <a:solidFill>
                            <a:schemeClr val="tx1">
                              <a:lumMod val="75000"/>
                              <a:lumOff val="25000"/>
                            </a:schemeClr>
                          </a:solidFill>
                          <a:effectLst/>
                          <a:latin typeface="+mn-lt"/>
                          <a:ea typeface="+mn-ea"/>
                          <a:cs typeface="+mn-cs"/>
                        </a:rPr>
                        <a:t>Administer workforce diversity training sessions for all search committee members.</a:t>
                      </a:r>
                    </a:p>
                  </a:txBody>
                  <a:tcPr marL="137160" marR="137160" marT="137160" marB="137160">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400" b="0" i="0" kern="1200" dirty="0" smtClean="0">
                          <a:solidFill>
                            <a:schemeClr val="tx1">
                              <a:lumMod val="75000"/>
                              <a:lumOff val="25000"/>
                            </a:schemeClr>
                          </a:solidFill>
                          <a:effectLst/>
                          <a:latin typeface="+mn-lt"/>
                          <a:ea typeface="+mn-ea"/>
                          <a:cs typeface="+mn-cs"/>
                        </a:rPr>
                        <a:t>Increase employee and student participation in cultural competence training sessions.</a:t>
                      </a:r>
                    </a:p>
                  </a:txBody>
                  <a:tcPr marL="137160" marR="137160" marT="137160" marB="137160">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400" b="0" i="0" kern="1200" dirty="0" smtClean="0">
                          <a:solidFill>
                            <a:schemeClr val="tx1">
                              <a:lumMod val="75000"/>
                              <a:lumOff val="25000"/>
                            </a:schemeClr>
                          </a:solidFill>
                          <a:effectLst/>
                          <a:latin typeface="+mn-lt"/>
                          <a:ea typeface="+mn-ea"/>
                          <a:cs typeface="+mn-cs"/>
                        </a:rPr>
                        <a:t>Disaggregate all campus data by various diverse student populations and identify achievement gaps.</a:t>
                      </a:r>
                    </a:p>
                  </a:txBody>
                  <a:tcPr marL="137160" marR="137160" marT="137160" marB="137160">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400" b="0" i="0" kern="1200" dirty="0" smtClean="0">
                          <a:solidFill>
                            <a:schemeClr val="tx1">
                              <a:lumMod val="75000"/>
                              <a:lumOff val="25000"/>
                            </a:schemeClr>
                          </a:solidFill>
                          <a:effectLst/>
                          <a:latin typeface="+mn-lt"/>
                          <a:ea typeface="+mn-ea"/>
                          <a:cs typeface="+mn-cs"/>
                        </a:rPr>
                        <a:t>Establish recruitment, enrollment, retention, and completion initiatives for underrepresented students in order to close achievement gaps. </a:t>
                      </a:r>
                    </a:p>
                  </a:txBody>
                  <a:tcPr marL="137160" marR="137160" marT="137160" marB="137160">
                    <a:lnL w="12700" cap="flat" cmpd="sng" algn="ctr">
                      <a:solidFill>
                        <a:schemeClr val="bg1"/>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1" i="0" kern="1200" dirty="0" smtClean="0">
                          <a:solidFill>
                            <a:schemeClr val="tx1">
                              <a:lumMod val="75000"/>
                              <a:lumOff val="25000"/>
                            </a:schemeClr>
                          </a:solidFill>
                          <a:effectLst/>
                          <a:latin typeface="+mn-lt"/>
                          <a:ea typeface="+mn-ea"/>
                          <a:cs typeface="+mn-cs"/>
                        </a:rPr>
                        <a:t>6</a:t>
                      </a:r>
                    </a:p>
                  </a:txBody>
                  <a:tcPr marL="137160" marR="137160" marT="137160" marB="13716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smtClean="0">
                          <a:solidFill>
                            <a:schemeClr val="tx1">
                              <a:lumMod val="75000"/>
                              <a:lumOff val="25000"/>
                            </a:schemeClr>
                          </a:solidFill>
                          <a:effectLst/>
                          <a:latin typeface="+mn-lt"/>
                          <a:ea typeface="+mn-ea"/>
                          <a:cs typeface="+mn-cs"/>
                        </a:rPr>
                        <a:t>7</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smtClean="0">
                          <a:solidFill>
                            <a:schemeClr val="tx1">
                              <a:lumMod val="75000"/>
                              <a:lumOff val="25000"/>
                            </a:schemeClr>
                          </a:solidFill>
                          <a:effectLst/>
                          <a:latin typeface="+mn-lt"/>
                          <a:ea typeface="+mn-ea"/>
                          <a:cs typeface="+mn-cs"/>
                        </a:rPr>
                        <a:t>8</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smtClean="0">
                          <a:solidFill>
                            <a:schemeClr val="tx1">
                              <a:lumMod val="75000"/>
                              <a:lumOff val="25000"/>
                            </a:schemeClr>
                          </a:solidFill>
                          <a:effectLst/>
                          <a:latin typeface="+mn-lt"/>
                          <a:ea typeface="+mn-ea"/>
                          <a:cs typeface="+mn-cs"/>
                        </a:rPr>
                        <a:t>9</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smtClean="0">
                          <a:solidFill>
                            <a:schemeClr val="tx1">
                              <a:lumMod val="75000"/>
                              <a:lumOff val="25000"/>
                            </a:schemeClr>
                          </a:solidFill>
                          <a:effectLst/>
                          <a:latin typeface="+mn-lt"/>
                          <a:ea typeface="+mn-ea"/>
                          <a:cs typeface="+mn-cs"/>
                        </a:rPr>
                        <a:t>10</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06567">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400" b="0" i="0" kern="1200" dirty="0" smtClean="0">
                          <a:solidFill>
                            <a:schemeClr val="tx1">
                              <a:lumMod val="75000"/>
                              <a:lumOff val="25000"/>
                            </a:schemeClr>
                          </a:solidFill>
                          <a:effectLst/>
                          <a:latin typeface="+mn-lt"/>
                          <a:ea typeface="+mn-ea"/>
                          <a:cs typeface="+mn-cs"/>
                        </a:rPr>
                        <a:t>Sponsor programs and initiatives to increase underrepresented student engagement and student intergroup interaction.</a:t>
                      </a:r>
                    </a:p>
                  </a:txBody>
                  <a:tcPr marL="137160" marR="137160" marT="137160" marB="137160">
                    <a:lnL w="12700" cap="flat" cmpd="sng" algn="ctr">
                      <a:no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tx1">
                              <a:lumMod val="75000"/>
                              <a:lumOff val="25000"/>
                            </a:schemeClr>
                          </a:solidFill>
                          <a:effectLst/>
                          <a:latin typeface="+mn-lt"/>
                          <a:ea typeface="+mn-ea"/>
                          <a:cs typeface="+mn-cs"/>
                        </a:rPr>
                        <a:t>Increase external funding for campus diversity programs and initiatives.</a:t>
                      </a:r>
                    </a:p>
                  </a:txBody>
                  <a:tcPr marL="137160" marR="137160" marT="137160" marB="137160">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tx1">
                              <a:lumMod val="75000"/>
                              <a:lumOff val="25000"/>
                            </a:schemeClr>
                          </a:solidFill>
                          <a:effectLst/>
                          <a:latin typeface="+mn-lt"/>
                          <a:ea typeface="+mn-ea"/>
                          <a:cs typeface="+mn-cs"/>
                        </a:rPr>
                        <a:t>Administer assessment tools to measure the impact of campus diversity programs and events.</a:t>
                      </a:r>
                    </a:p>
                  </a:txBody>
                  <a:tcPr marL="137160" marR="137160" marT="137160" marB="137160">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tx1">
                              <a:lumMod val="75000"/>
                              <a:lumOff val="25000"/>
                            </a:schemeClr>
                          </a:solidFill>
                          <a:effectLst/>
                          <a:latin typeface="+mn-lt"/>
                          <a:ea typeface="+mn-ea"/>
                          <a:cs typeface="+mn-cs"/>
                        </a:rPr>
                        <a:t>Create more opportunities to recognize and reward PPCC stakeholders for their outstanding achievements and contributions to campus diversity programs and initiatives.</a:t>
                      </a:r>
                    </a:p>
                  </a:txBody>
                  <a:tcPr marL="137160" marR="137160" marT="137160" marB="137160">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tx1">
                              <a:lumMod val="75000"/>
                              <a:lumOff val="25000"/>
                            </a:schemeClr>
                          </a:solidFill>
                          <a:effectLst/>
                          <a:latin typeface="+mn-lt"/>
                          <a:ea typeface="+mn-ea"/>
                          <a:cs typeface="+mn-cs"/>
                        </a:rPr>
                        <a:t>Increase marketing and communication outlets to promote campus diversity programs, initiatives, and achievement.</a:t>
                      </a:r>
                    </a:p>
                  </a:txBody>
                  <a:tcPr marL="137160" marR="137160" marT="137160" marB="137160">
                    <a:lnL w="12700" cap="flat" cmpd="sng" algn="ctr">
                      <a:solidFill>
                        <a:schemeClr val="bg1"/>
                      </a:solidFill>
                      <a:prstDash val="sysDash"/>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10003"/>
                  </a:ext>
                </a:extLst>
              </a:tr>
            </a:tbl>
          </a:graphicData>
        </a:graphic>
      </p:graphicFrame>
      <p:sp>
        <p:nvSpPr>
          <p:cNvPr id="25"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Diversity &amp; </a:t>
            </a:r>
            <a:r>
              <a:rPr lang="en-US" dirty="0" smtClean="0">
                <a:solidFill>
                  <a:srgbClr val="C00000"/>
                </a:solidFill>
              </a:rPr>
              <a:t>Inclusion Goals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995594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itle 1"/>
          <p:cNvSpPr txBox="1">
            <a:spLocks/>
          </p:cNvSpPr>
          <p:nvPr/>
        </p:nvSpPr>
        <p:spPr>
          <a:xfrm>
            <a:off x="1938152" y="2469528"/>
            <a:ext cx="8542977" cy="3922128"/>
          </a:xfrm>
          <a:prstGeom prst="rect">
            <a:avLst/>
          </a:prstGeom>
        </p:spPr>
        <p:txBody>
          <a:bodyPr vert="horz" lIns="91440" tIns="45720" rIns="91440" bIns="45720" numCol="2" spcCol="45720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tx1">
                    <a:lumMod val="75000"/>
                    <a:lumOff val="25000"/>
                  </a:schemeClr>
                </a:solidFill>
              </a:rPr>
              <a:t>Multi-location Visit </a:t>
            </a:r>
            <a:endParaRPr lang="en-US" sz="2400" b="1" dirty="0" smtClean="0">
              <a:solidFill>
                <a:schemeClr val="tx1">
                  <a:lumMod val="75000"/>
                  <a:lumOff val="25000"/>
                </a:schemeClr>
              </a:solidFill>
            </a:endParaRPr>
          </a:p>
          <a:p>
            <a:endParaRPr lang="en-US" sz="2400" b="1" dirty="0" smtClean="0">
              <a:solidFill>
                <a:schemeClr val="tx1">
                  <a:lumMod val="75000"/>
                  <a:lumOff val="25000"/>
                </a:schemeClr>
              </a:solidFill>
            </a:endParaRPr>
          </a:p>
          <a:p>
            <a:pPr marL="571500" indent="-571500">
              <a:buClr>
                <a:schemeClr val="tx1">
                  <a:lumMod val="75000"/>
                  <a:lumOff val="25000"/>
                </a:schemeClr>
              </a:buClr>
              <a:buSzPct val="75000"/>
              <a:buFont typeface="Wingdings" charset="2"/>
              <a:buChar char="§"/>
            </a:pPr>
            <a:r>
              <a:rPr lang="en-US" sz="2000" i="1" dirty="0">
                <a:solidFill>
                  <a:schemeClr val="tx1">
                    <a:lumMod val="75000"/>
                    <a:lumOff val="25000"/>
                  </a:schemeClr>
                </a:solidFill>
              </a:rPr>
              <a:t>Three locations: </a:t>
            </a:r>
            <a:r>
              <a:rPr lang="en-US" sz="2000" dirty="0">
                <a:solidFill>
                  <a:schemeClr val="tx1">
                    <a:lumMod val="75000"/>
                    <a:lumOff val="25000"/>
                  </a:schemeClr>
                </a:solidFill>
              </a:rPr>
              <a:t>Aspen Valley Ranch, Downtown campus, and Early College High School</a:t>
            </a:r>
            <a:r>
              <a:rPr lang="en-US" sz="2000" dirty="0" smtClean="0">
                <a:solidFill>
                  <a:schemeClr val="tx1">
                    <a:lumMod val="75000"/>
                    <a:lumOff val="25000"/>
                  </a:schemeClr>
                </a:solidFill>
              </a:rPr>
              <a:t>.</a:t>
            </a:r>
          </a:p>
          <a:p>
            <a:pPr marL="571500" indent="-571500">
              <a:buClr>
                <a:schemeClr val="tx1">
                  <a:lumMod val="75000"/>
                  <a:lumOff val="25000"/>
                </a:schemeClr>
              </a:buClr>
              <a:buSzPct val="75000"/>
              <a:buFont typeface="Wingdings" charset="2"/>
              <a:buChar char="§"/>
            </a:pPr>
            <a:endParaRPr lang="en-US" sz="2000" dirty="0">
              <a:solidFill>
                <a:schemeClr val="tx1">
                  <a:lumMod val="75000"/>
                  <a:lumOff val="25000"/>
                </a:schemeClr>
              </a:solidFill>
            </a:endParaRPr>
          </a:p>
          <a:p>
            <a:pPr marL="571500" indent="-571500">
              <a:buClr>
                <a:schemeClr val="tx1">
                  <a:lumMod val="75000"/>
                  <a:lumOff val="25000"/>
                </a:schemeClr>
              </a:buClr>
              <a:buSzPct val="75000"/>
              <a:buFont typeface="Wingdings" charset="2"/>
              <a:buChar char="§"/>
            </a:pPr>
            <a:r>
              <a:rPr lang="en-US" sz="2000" i="1" dirty="0" smtClean="0">
                <a:solidFill>
                  <a:schemeClr val="tx1">
                    <a:lumMod val="75000"/>
                    <a:lumOff val="25000"/>
                  </a:schemeClr>
                </a:solidFill>
              </a:rPr>
              <a:t>Purpose: </a:t>
            </a:r>
            <a:r>
              <a:rPr lang="en-US" sz="2000" dirty="0" smtClean="0">
                <a:solidFill>
                  <a:schemeClr val="tx1">
                    <a:lumMod val="75000"/>
                    <a:lumOff val="25000"/>
                  </a:schemeClr>
                </a:solidFill>
              </a:rPr>
              <a:t>confirm the continuing effective oversight of HLC-</a:t>
            </a:r>
            <a:br>
              <a:rPr lang="en-US" sz="2000" dirty="0" smtClean="0">
                <a:solidFill>
                  <a:schemeClr val="tx1">
                    <a:lumMod val="75000"/>
                    <a:lumOff val="25000"/>
                  </a:schemeClr>
                </a:solidFill>
              </a:rPr>
            </a:br>
            <a:r>
              <a:rPr lang="en-US" sz="2000" dirty="0" smtClean="0">
                <a:solidFill>
                  <a:schemeClr val="tx1">
                    <a:lumMod val="75000"/>
                    <a:lumOff val="25000"/>
                  </a:schemeClr>
                </a:solidFill>
              </a:rPr>
              <a:t>approved additional locations </a:t>
            </a:r>
            <a:r>
              <a:rPr lang="en-US" sz="4600" dirty="0" smtClean="0">
                <a:solidFill>
                  <a:schemeClr val="tx1">
                    <a:lumMod val="75000"/>
                    <a:lumOff val="25000"/>
                  </a:schemeClr>
                </a:solidFill>
              </a:rPr>
              <a:t/>
            </a:r>
            <a:br>
              <a:rPr lang="en-US" sz="4600" dirty="0" smtClean="0">
                <a:solidFill>
                  <a:schemeClr val="tx1">
                    <a:lumMod val="75000"/>
                    <a:lumOff val="25000"/>
                  </a:schemeClr>
                </a:solidFill>
              </a:rPr>
            </a:br>
            <a:endParaRPr lang="en-US" sz="4600" dirty="0" smtClean="0">
              <a:solidFill>
                <a:schemeClr val="tx1">
                  <a:lumMod val="75000"/>
                  <a:lumOff val="25000"/>
                </a:schemeClr>
              </a:solidFill>
            </a:endParaRPr>
          </a:p>
          <a:p>
            <a:pPr marL="342900" indent="-342900">
              <a:buFont typeface="Arial" charset="0"/>
              <a:buChar char="•"/>
            </a:pPr>
            <a:endParaRPr lang="en-US" sz="2400" dirty="0" smtClean="0">
              <a:solidFill>
                <a:schemeClr val="tx1">
                  <a:lumMod val="75000"/>
                  <a:lumOff val="25000"/>
                </a:schemeClr>
              </a:solidFill>
            </a:endParaRPr>
          </a:p>
          <a:p>
            <a:pPr marL="342900" indent="-342900">
              <a:buFont typeface="Arial" charset="0"/>
              <a:buChar char="•"/>
            </a:pPr>
            <a:endParaRPr lang="en-US" sz="2400" dirty="0" smtClean="0">
              <a:solidFill>
                <a:schemeClr val="tx1">
                  <a:lumMod val="75000"/>
                  <a:lumOff val="25000"/>
                </a:schemeClr>
              </a:solidFill>
            </a:endParaRPr>
          </a:p>
          <a:p>
            <a:r>
              <a:rPr lang="en-US" sz="2400" b="1" dirty="0" smtClean="0">
                <a:solidFill>
                  <a:schemeClr val="tx1">
                    <a:lumMod val="75000"/>
                    <a:lumOff val="25000"/>
                  </a:schemeClr>
                </a:solidFill>
              </a:rPr>
              <a:t>Mid-cycle </a:t>
            </a:r>
            <a:r>
              <a:rPr lang="en-US" sz="2400" b="1" dirty="0">
                <a:solidFill>
                  <a:schemeClr val="tx1">
                    <a:lumMod val="75000"/>
                    <a:lumOff val="25000"/>
                  </a:schemeClr>
                </a:solidFill>
              </a:rPr>
              <a:t>Review </a:t>
            </a:r>
            <a:endParaRPr lang="en-US" sz="2400" b="1" dirty="0" smtClean="0">
              <a:solidFill>
                <a:schemeClr val="tx1">
                  <a:lumMod val="75000"/>
                  <a:lumOff val="25000"/>
                </a:schemeClr>
              </a:solidFill>
            </a:endParaRPr>
          </a:p>
          <a:p>
            <a:endParaRPr lang="en-US" sz="2400" b="1" dirty="0" smtClean="0">
              <a:solidFill>
                <a:schemeClr val="tx1">
                  <a:lumMod val="75000"/>
                  <a:lumOff val="25000"/>
                </a:schemeClr>
              </a:solidFill>
            </a:endParaRPr>
          </a:p>
          <a:p>
            <a:pPr marL="571500" indent="-571500">
              <a:buClr>
                <a:schemeClr val="tx1">
                  <a:lumMod val="75000"/>
                  <a:lumOff val="25000"/>
                </a:schemeClr>
              </a:buClr>
              <a:buSzPct val="75000"/>
              <a:buFont typeface="Wingdings" charset="2"/>
              <a:buChar char="§"/>
            </a:pPr>
            <a:r>
              <a:rPr lang="en-US" sz="2000" dirty="0">
                <a:solidFill>
                  <a:schemeClr val="tx1">
                    <a:lumMod val="75000"/>
                    <a:lumOff val="25000"/>
                  </a:schemeClr>
                </a:solidFill>
              </a:rPr>
              <a:t>Scheduled July 29, 2019 </a:t>
            </a:r>
            <a:r>
              <a:rPr lang="en-US" sz="2000" dirty="0" smtClean="0">
                <a:solidFill>
                  <a:schemeClr val="tx1">
                    <a:lumMod val="75000"/>
                    <a:lumOff val="25000"/>
                  </a:schemeClr>
                </a:solidFill>
              </a:rPr>
              <a:t/>
            </a:r>
            <a:br>
              <a:rPr lang="en-US" sz="2000" dirty="0" smtClean="0">
                <a:solidFill>
                  <a:schemeClr val="tx1">
                    <a:lumMod val="75000"/>
                    <a:lumOff val="25000"/>
                  </a:schemeClr>
                </a:solidFill>
              </a:rPr>
            </a:br>
            <a:r>
              <a:rPr lang="en-US" sz="2000" dirty="0" smtClean="0">
                <a:solidFill>
                  <a:schemeClr val="tx1">
                    <a:lumMod val="75000"/>
                    <a:lumOff val="25000"/>
                  </a:schemeClr>
                </a:solidFill>
              </a:rPr>
              <a:t>(</a:t>
            </a:r>
            <a:r>
              <a:rPr lang="en-US" sz="2000" dirty="0">
                <a:solidFill>
                  <a:schemeClr val="tx1">
                    <a:lumMod val="75000"/>
                    <a:lumOff val="25000"/>
                  </a:schemeClr>
                </a:solidFill>
              </a:rPr>
              <a:t>virtual visit</a:t>
            </a:r>
            <a:r>
              <a:rPr lang="en-US" sz="2000" dirty="0" smtClean="0">
                <a:solidFill>
                  <a:schemeClr val="tx1">
                    <a:lumMod val="75000"/>
                    <a:lumOff val="25000"/>
                  </a:schemeClr>
                </a:solidFill>
              </a:rPr>
              <a:t>)</a:t>
            </a:r>
          </a:p>
          <a:p>
            <a:pPr marL="571500" indent="-571500">
              <a:buClr>
                <a:schemeClr val="tx1">
                  <a:lumMod val="75000"/>
                  <a:lumOff val="25000"/>
                </a:schemeClr>
              </a:buClr>
              <a:buSzPct val="75000"/>
              <a:buFont typeface="Wingdings" charset="2"/>
              <a:buChar char="§"/>
            </a:pPr>
            <a:endParaRPr lang="en-US" sz="2000" dirty="0">
              <a:solidFill>
                <a:schemeClr val="tx1">
                  <a:lumMod val="75000"/>
                  <a:lumOff val="25000"/>
                </a:schemeClr>
              </a:solidFill>
            </a:endParaRPr>
          </a:p>
          <a:p>
            <a:pPr marL="571500" indent="-571500">
              <a:buClr>
                <a:schemeClr val="tx1">
                  <a:lumMod val="75000"/>
                  <a:lumOff val="25000"/>
                </a:schemeClr>
              </a:buClr>
              <a:buSzPct val="75000"/>
              <a:buFont typeface="Wingdings" charset="2"/>
              <a:buChar char="§"/>
            </a:pPr>
            <a:r>
              <a:rPr lang="en-US" sz="2000" dirty="0">
                <a:solidFill>
                  <a:schemeClr val="tx1">
                    <a:lumMod val="75000"/>
                    <a:lumOff val="25000"/>
                  </a:schemeClr>
                </a:solidFill>
              </a:rPr>
              <a:t>Will include a monitoring report on Program Review and Assessment </a:t>
            </a:r>
            <a:r>
              <a:rPr lang="en-US" sz="2000" i="1" dirty="0">
                <a:solidFill>
                  <a:schemeClr val="tx1">
                    <a:lumMod val="75000"/>
                    <a:lumOff val="25000"/>
                  </a:schemeClr>
                </a:solidFill>
              </a:rPr>
              <a:t>(in both instructional and support services</a:t>
            </a:r>
            <a:r>
              <a:rPr lang="en-US" sz="2000" i="1" dirty="0" smtClean="0">
                <a:solidFill>
                  <a:schemeClr val="tx1">
                    <a:lumMod val="75000"/>
                    <a:lumOff val="25000"/>
                  </a:schemeClr>
                </a:solidFill>
              </a:rPr>
              <a:t>)</a:t>
            </a:r>
          </a:p>
          <a:p>
            <a:pPr marL="571500" indent="-571500">
              <a:buClr>
                <a:schemeClr val="tx1">
                  <a:lumMod val="75000"/>
                  <a:lumOff val="25000"/>
                </a:schemeClr>
              </a:buClr>
              <a:buSzPct val="75000"/>
              <a:buFont typeface="Wingdings" charset="2"/>
              <a:buChar char="§"/>
            </a:pPr>
            <a:endParaRPr lang="en-US" sz="2000" dirty="0">
              <a:solidFill>
                <a:schemeClr val="tx1">
                  <a:lumMod val="75000"/>
                  <a:lumOff val="25000"/>
                </a:schemeClr>
              </a:solidFill>
            </a:endParaRPr>
          </a:p>
          <a:p>
            <a:pPr marL="571500" indent="-571500">
              <a:buClr>
                <a:schemeClr val="tx1">
                  <a:lumMod val="75000"/>
                  <a:lumOff val="25000"/>
                </a:schemeClr>
              </a:buClr>
              <a:buSzPct val="75000"/>
              <a:buFont typeface="Wingdings" charset="2"/>
              <a:buChar char="§"/>
            </a:pPr>
            <a:r>
              <a:rPr lang="en-US" sz="2000" dirty="0" smtClean="0">
                <a:solidFill>
                  <a:schemeClr val="tx1">
                    <a:lumMod val="75000"/>
                    <a:lumOff val="25000"/>
                  </a:schemeClr>
                </a:solidFill>
              </a:rPr>
              <a:t>Rewrite </a:t>
            </a:r>
            <a:r>
              <a:rPr lang="en-US" sz="2000" dirty="0">
                <a:solidFill>
                  <a:schemeClr val="tx1">
                    <a:lumMod val="75000"/>
                    <a:lumOff val="25000"/>
                  </a:schemeClr>
                </a:solidFill>
              </a:rPr>
              <a:t>of our 2014 self-study report started over the summer </a:t>
            </a:r>
            <a:r>
              <a:rPr lang="en-US" sz="2000" i="1" dirty="0">
                <a:solidFill>
                  <a:schemeClr val="tx1">
                    <a:lumMod val="75000"/>
                    <a:lumOff val="25000"/>
                  </a:schemeClr>
                </a:solidFill>
              </a:rPr>
              <a:t>(Criteria 1, 2 and 5)</a:t>
            </a:r>
          </a:p>
        </p:txBody>
      </p:sp>
      <p:sp>
        <p:nvSpPr>
          <p:cNvPr id="23" name="Title 1"/>
          <p:cNvSpPr txBox="1">
            <a:spLocks/>
          </p:cNvSpPr>
          <p:nvPr/>
        </p:nvSpPr>
        <p:spPr>
          <a:xfrm>
            <a:off x="1929008" y="1492635"/>
            <a:ext cx="9244960" cy="6329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tx1">
                    <a:lumMod val="75000"/>
                    <a:lumOff val="25000"/>
                  </a:schemeClr>
                </a:solidFill>
              </a:rPr>
              <a:t>PPCC will be hosting two site visits in fall 2017 (dates TBD</a:t>
            </a:r>
            <a:r>
              <a:rPr lang="en-US" sz="2400" b="1" dirty="0" smtClean="0">
                <a:solidFill>
                  <a:schemeClr val="tx1">
                    <a:lumMod val="75000"/>
                    <a:lumOff val="25000"/>
                  </a:schemeClr>
                </a:solidFill>
              </a:rPr>
              <a:t>)</a:t>
            </a:r>
            <a:endParaRPr lang="en-US" sz="2400" b="1" dirty="0">
              <a:solidFill>
                <a:schemeClr val="tx1">
                  <a:lumMod val="75000"/>
                  <a:lumOff val="25000"/>
                </a:schemeClr>
              </a:solidFill>
            </a:endParaRPr>
          </a:p>
        </p:txBody>
      </p:sp>
      <p:sp>
        <p:nvSpPr>
          <p:cNvPr id="2" name="Title 1"/>
          <p:cNvSpPr>
            <a:spLocks noGrp="1"/>
          </p:cNvSpPr>
          <p:nvPr>
            <p:ph type="title"/>
          </p:nvPr>
        </p:nvSpPr>
        <p:spPr>
          <a:xfrm>
            <a:off x="1929008" y="382880"/>
            <a:ext cx="10515600" cy="1325563"/>
          </a:xfrm>
        </p:spPr>
        <p:txBody>
          <a:bodyPr/>
          <a:lstStyle/>
          <a:p>
            <a:pPr>
              <a:lnSpc>
                <a:spcPts val="4080"/>
              </a:lnSpc>
            </a:pPr>
            <a:r>
              <a:rPr lang="en-US" dirty="0">
                <a:solidFill>
                  <a:srgbClr val="C00000"/>
                </a:solidFill>
              </a:rPr>
              <a:t>Accreditation</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653695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itle 1"/>
          <p:cNvSpPr txBox="1">
            <a:spLocks/>
          </p:cNvSpPr>
          <p:nvPr/>
        </p:nvSpPr>
        <p:spPr>
          <a:xfrm>
            <a:off x="1929008" y="2321751"/>
            <a:ext cx="8218022" cy="4179633"/>
          </a:xfrm>
          <a:prstGeom prst="rect">
            <a:avLst/>
          </a:prstGeom>
        </p:spPr>
        <p:txBody>
          <a:bodyPr vert="horz" lIns="91440" tIns="45720" rIns="91440" bIns="45720" numCol="2" spcCol="2743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tx1">
                    <a:lumMod val="75000"/>
                    <a:lumOff val="25000"/>
                  </a:schemeClr>
                </a:solidFill>
              </a:rPr>
              <a:t>AY17/18 Focus </a:t>
            </a:r>
            <a:r>
              <a:rPr lang="en-US" sz="2400" b="1" dirty="0" smtClean="0">
                <a:solidFill>
                  <a:schemeClr val="tx1">
                    <a:lumMod val="75000"/>
                    <a:lumOff val="25000"/>
                  </a:schemeClr>
                </a:solidFill>
              </a:rPr>
              <a:t>areas</a:t>
            </a:r>
          </a:p>
          <a:p>
            <a:endParaRPr lang="en-US" sz="2400" b="1" dirty="0" smtClean="0">
              <a:solidFill>
                <a:schemeClr val="tx1">
                  <a:lumMod val="75000"/>
                  <a:lumOff val="25000"/>
                </a:schemeClr>
              </a:solidFill>
            </a:endParaRPr>
          </a:p>
          <a:p>
            <a:pPr marL="342900" indent="-342900">
              <a:buFont typeface="Wingdings" charset="2"/>
              <a:buChar char="§"/>
            </a:pPr>
            <a:r>
              <a:rPr lang="en-US" sz="2000" dirty="0" smtClean="0">
                <a:solidFill>
                  <a:schemeClr val="tx1">
                    <a:lumMod val="75000"/>
                    <a:lumOff val="25000"/>
                  </a:schemeClr>
                </a:solidFill>
              </a:rPr>
              <a:t>Aligning signature </a:t>
            </a:r>
            <a:br>
              <a:rPr lang="en-US" sz="2000" dirty="0" smtClean="0">
                <a:solidFill>
                  <a:schemeClr val="tx1">
                    <a:lumMod val="75000"/>
                    <a:lumOff val="25000"/>
                  </a:schemeClr>
                </a:solidFill>
              </a:rPr>
            </a:br>
            <a:r>
              <a:rPr lang="en-US" sz="2000" dirty="0" smtClean="0">
                <a:solidFill>
                  <a:schemeClr val="tx1">
                    <a:lumMod val="75000"/>
                    <a:lumOff val="25000"/>
                  </a:schemeClr>
                </a:solidFill>
              </a:rPr>
              <a:t>assignments with general education outcomes</a:t>
            </a:r>
          </a:p>
          <a:p>
            <a:pPr marL="342900" indent="-342900">
              <a:buFont typeface="Wingdings" charset="2"/>
              <a:buChar char="§"/>
            </a:pPr>
            <a:endParaRPr lang="en-US" sz="2000" dirty="0" smtClean="0">
              <a:solidFill>
                <a:schemeClr val="tx1">
                  <a:lumMod val="75000"/>
                  <a:lumOff val="25000"/>
                </a:schemeClr>
              </a:solidFill>
            </a:endParaRPr>
          </a:p>
          <a:p>
            <a:pPr marL="342900" indent="-342900">
              <a:buFont typeface="Wingdings" charset="2"/>
              <a:buChar char="§"/>
            </a:pPr>
            <a:r>
              <a:rPr lang="en-US" sz="2000" dirty="0" smtClean="0">
                <a:solidFill>
                  <a:schemeClr val="tx1">
                    <a:lumMod val="75000"/>
                    <a:lumOff val="25000"/>
                  </a:schemeClr>
                </a:solidFill>
              </a:rPr>
              <a:t>Using assessment results to improve student learning </a:t>
            </a:r>
            <a:br>
              <a:rPr lang="en-US" sz="2000" dirty="0" smtClean="0">
                <a:solidFill>
                  <a:schemeClr val="tx1">
                    <a:lumMod val="75000"/>
                    <a:lumOff val="25000"/>
                  </a:schemeClr>
                </a:solidFill>
              </a:rPr>
            </a:br>
            <a:r>
              <a:rPr lang="en-US" sz="2000" dirty="0" smtClean="0">
                <a:solidFill>
                  <a:schemeClr val="tx1">
                    <a:lumMod val="75000"/>
                    <a:lumOff val="25000"/>
                  </a:schemeClr>
                </a:solidFill>
              </a:rPr>
              <a:t>(closing the loop)</a:t>
            </a:r>
            <a:endParaRPr lang="en-US" sz="2400" b="1" dirty="0" smtClean="0">
              <a:solidFill>
                <a:schemeClr val="tx1">
                  <a:lumMod val="75000"/>
                  <a:lumOff val="25000"/>
                </a:schemeClr>
              </a:solidFill>
            </a:endParaRPr>
          </a:p>
          <a:p>
            <a:endParaRPr lang="en-US" sz="2400" dirty="0" smtClean="0">
              <a:solidFill>
                <a:schemeClr val="tx1">
                  <a:lumMod val="75000"/>
                  <a:lumOff val="25000"/>
                </a:schemeClr>
              </a:solidFill>
            </a:endParaRPr>
          </a:p>
          <a:p>
            <a:endParaRPr lang="en-US" sz="2400" dirty="0">
              <a:solidFill>
                <a:schemeClr val="tx1">
                  <a:lumMod val="75000"/>
                  <a:lumOff val="25000"/>
                </a:schemeClr>
              </a:solidFill>
            </a:endParaRPr>
          </a:p>
          <a:p>
            <a:endParaRPr lang="en-US" sz="2400" dirty="0" smtClean="0">
              <a:solidFill>
                <a:schemeClr val="tx1">
                  <a:lumMod val="75000"/>
                  <a:lumOff val="25000"/>
                </a:schemeClr>
              </a:solidFill>
            </a:endParaRPr>
          </a:p>
          <a:p>
            <a:endParaRPr lang="en-US" sz="2400" dirty="0">
              <a:solidFill>
                <a:schemeClr val="tx1">
                  <a:lumMod val="75000"/>
                  <a:lumOff val="25000"/>
                </a:schemeClr>
              </a:solidFill>
            </a:endParaRPr>
          </a:p>
          <a:p>
            <a:endParaRPr lang="en-US" sz="2400" dirty="0" smtClean="0">
              <a:solidFill>
                <a:schemeClr val="tx1">
                  <a:lumMod val="75000"/>
                  <a:lumOff val="25000"/>
                </a:schemeClr>
              </a:solidFill>
            </a:endParaRPr>
          </a:p>
          <a:p>
            <a:endParaRPr lang="en-US" sz="2400" dirty="0">
              <a:solidFill>
                <a:schemeClr val="tx1">
                  <a:lumMod val="75000"/>
                  <a:lumOff val="25000"/>
                </a:schemeClr>
              </a:solidFill>
            </a:endParaRPr>
          </a:p>
          <a:p>
            <a:r>
              <a:rPr lang="en-US" sz="2400" b="1" dirty="0" smtClean="0">
                <a:solidFill>
                  <a:schemeClr val="tx1">
                    <a:lumMod val="75000"/>
                    <a:lumOff val="25000"/>
                  </a:schemeClr>
                </a:solidFill>
              </a:rPr>
              <a:t>Upcoming workshops</a:t>
            </a:r>
          </a:p>
          <a:p>
            <a:pPr marL="342900" lvl="0" indent="-342900">
              <a:lnSpc>
                <a:spcPct val="100000"/>
              </a:lnSpc>
              <a:spcBef>
                <a:spcPts val="0"/>
              </a:spcBef>
              <a:buFont typeface="Wingdings" charset="2"/>
              <a:buChar char="§"/>
            </a:pPr>
            <a:endParaRPr lang="en-US" sz="2000" dirty="0" smtClean="0">
              <a:solidFill>
                <a:schemeClr val="tx1">
                  <a:lumMod val="75000"/>
                  <a:lumOff val="25000"/>
                </a:schemeClr>
              </a:solidFill>
            </a:endParaRPr>
          </a:p>
          <a:p>
            <a:pPr marL="342900" lvl="0" indent="-342900">
              <a:lnSpc>
                <a:spcPct val="100000"/>
              </a:lnSpc>
              <a:spcBef>
                <a:spcPts val="0"/>
              </a:spcBef>
              <a:buFont typeface="Wingdings" charset="2"/>
              <a:buChar char="§"/>
            </a:pPr>
            <a:r>
              <a:rPr lang="en-US" sz="2000" i="1" dirty="0">
                <a:solidFill>
                  <a:schemeClr val="tx1">
                    <a:lumMod val="75000"/>
                    <a:lumOff val="25000"/>
                  </a:schemeClr>
                </a:solidFill>
              </a:rPr>
              <a:t>Fall PDW: </a:t>
            </a:r>
            <a:r>
              <a:rPr lang="en-US" sz="2000" dirty="0">
                <a:solidFill>
                  <a:schemeClr val="tx1">
                    <a:lumMod val="75000"/>
                    <a:lumOff val="25000"/>
                  </a:schemeClr>
                </a:solidFill>
              </a:rPr>
              <a:t>5 workshops facilitated by Assessment Coaches (rubrics, alignment, and closing the loop)</a:t>
            </a:r>
          </a:p>
          <a:p>
            <a:pPr marL="342900" lvl="0" indent="-342900">
              <a:lnSpc>
                <a:spcPct val="100000"/>
              </a:lnSpc>
              <a:spcBef>
                <a:spcPts val="0"/>
              </a:spcBef>
              <a:buFont typeface="Wingdings" charset="2"/>
              <a:buChar char="§"/>
            </a:pPr>
            <a:endParaRPr lang="en-US" sz="2000" dirty="0">
              <a:solidFill>
                <a:schemeClr val="tx1">
                  <a:lumMod val="75000"/>
                  <a:lumOff val="25000"/>
                </a:schemeClr>
              </a:solidFill>
            </a:endParaRPr>
          </a:p>
          <a:p>
            <a:pPr marL="342900" lvl="0" indent="-342900">
              <a:lnSpc>
                <a:spcPct val="100000"/>
              </a:lnSpc>
              <a:spcBef>
                <a:spcPts val="0"/>
              </a:spcBef>
              <a:buFont typeface="Wingdings" charset="2"/>
              <a:buChar char="§"/>
            </a:pPr>
            <a:r>
              <a:rPr lang="en-US" sz="2000" i="1" dirty="0">
                <a:solidFill>
                  <a:schemeClr val="tx1">
                    <a:lumMod val="75000"/>
                    <a:lumOff val="25000"/>
                  </a:schemeClr>
                </a:solidFill>
              </a:rPr>
              <a:t>September: </a:t>
            </a:r>
            <a:r>
              <a:rPr lang="en-US" sz="2000" dirty="0">
                <a:solidFill>
                  <a:schemeClr val="tx1">
                    <a:lumMod val="75000"/>
                    <a:lumOff val="25000"/>
                  </a:schemeClr>
                </a:solidFill>
              </a:rPr>
              <a:t>2 workshops on aligning signature assignments with general education outcomes  </a:t>
            </a:r>
          </a:p>
          <a:p>
            <a:pPr marL="342900" lvl="0" indent="-342900">
              <a:lnSpc>
                <a:spcPct val="100000"/>
              </a:lnSpc>
              <a:spcBef>
                <a:spcPts val="0"/>
              </a:spcBef>
              <a:buFont typeface="Wingdings" charset="2"/>
              <a:buChar char="§"/>
            </a:pPr>
            <a:endParaRPr lang="en-US" sz="2000" dirty="0">
              <a:solidFill>
                <a:schemeClr val="tx1">
                  <a:lumMod val="75000"/>
                  <a:lumOff val="25000"/>
                </a:schemeClr>
              </a:solidFill>
            </a:endParaRPr>
          </a:p>
          <a:p>
            <a:pPr marL="342900" lvl="0" indent="-342900">
              <a:lnSpc>
                <a:spcPct val="100000"/>
              </a:lnSpc>
              <a:spcBef>
                <a:spcPts val="0"/>
              </a:spcBef>
              <a:buFont typeface="Wingdings" charset="2"/>
              <a:buChar char="§"/>
            </a:pPr>
            <a:r>
              <a:rPr lang="en-US" sz="2000" i="1" dirty="0">
                <a:solidFill>
                  <a:schemeClr val="tx1">
                    <a:lumMod val="75000"/>
                    <a:lumOff val="25000"/>
                  </a:schemeClr>
                </a:solidFill>
              </a:rPr>
              <a:t>October 20: </a:t>
            </a:r>
            <a:r>
              <a:rPr lang="en-US" sz="2000" dirty="0">
                <a:solidFill>
                  <a:schemeClr val="tx1">
                    <a:lumMod val="75000"/>
                    <a:lumOff val="25000"/>
                  </a:schemeClr>
                </a:solidFill>
              </a:rPr>
              <a:t>PD Day facilitated by Elizabeth Barkley (signature assignments and rubrics) </a:t>
            </a:r>
          </a:p>
          <a:p>
            <a:endParaRPr lang="en-US" sz="2400" b="1" dirty="0">
              <a:solidFill>
                <a:schemeClr val="tx1">
                  <a:lumMod val="75000"/>
                  <a:lumOff val="25000"/>
                </a:schemeClr>
              </a:solidFill>
            </a:endParaRPr>
          </a:p>
        </p:txBody>
      </p:sp>
      <p:sp>
        <p:nvSpPr>
          <p:cNvPr id="2" name="Title 1"/>
          <p:cNvSpPr>
            <a:spLocks noGrp="1"/>
          </p:cNvSpPr>
          <p:nvPr>
            <p:ph type="title"/>
          </p:nvPr>
        </p:nvSpPr>
        <p:spPr>
          <a:xfrm>
            <a:off x="1929008" y="702476"/>
            <a:ext cx="10515600" cy="1325563"/>
          </a:xfrm>
        </p:spPr>
        <p:txBody>
          <a:bodyPr>
            <a:normAutofit fontScale="90000"/>
          </a:bodyPr>
          <a:lstStyle/>
          <a:p>
            <a:r>
              <a:rPr lang="en-US" dirty="0">
                <a:solidFill>
                  <a:srgbClr val="C00000"/>
                </a:solidFill>
              </a:rPr>
              <a:t>Assessment of </a:t>
            </a:r>
            <a:br>
              <a:rPr lang="en-US" dirty="0">
                <a:solidFill>
                  <a:srgbClr val="C00000"/>
                </a:solidFill>
              </a:rPr>
            </a:br>
            <a:r>
              <a:rPr lang="en-US" dirty="0">
                <a:solidFill>
                  <a:srgbClr val="C00000"/>
                </a:solidFill>
              </a:rPr>
              <a:t>Student Learning</a:t>
            </a:r>
            <a:r>
              <a:rPr lang="en-US" dirty="0">
                <a:solidFill>
                  <a:srgbClr val="C00000"/>
                </a:solidFill>
                <a:latin typeface="Open Sans Light" charset="0"/>
                <a:ea typeface="Open Sans Light" charset="0"/>
                <a:cs typeface="Open Sans Light" charset="0"/>
              </a:rPr>
              <a:t/>
            </a:r>
            <a:br>
              <a:rPr lang="en-US" dirty="0">
                <a:solidFill>
                  <a:srgbClr val="C00000"/>
                </a:solidFill>
                <a:latin typeface="Open Sans Light" charset="0"/>
                <a:ea typeface="Open Sans Light" charset="0"/>
                <a:cs typeface="Open Sans Light" charset="0"/>
              </a:rPr>
            </a:br>
            <a:endParaRPr lang="en-US" dirty="0"/>
          </a:p>
        </p:txBody>
      </p:sp>
    </p:spTree>
    <p:extLst>
      <p:ext uri="{BB962C8B-B14F-4D97-AF65-F5344CB8AC3E}">
        <p14:creationId xmlns:p14="http://schemas.microsoft.com/office/powerpoint/2010/main" val="55189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34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Content Placeholder 3" descr="A photo of the Learning Commons on Centennial Campus." title="Learning Commons"/>
          <p:cNvPicPr>
            <a:picLocks noGrp="1" noChangeAspect="1"/>
          </p:cNvPicPr>
          <p:nvPr>
            <p:ph idx="1"/>
          </p:nvPr>
        </p:nvPicPr>
        <p:blipFill rotWithShape="1">
          <a:blip r:embed="rId4">
            <a:extLst>
              <a:ext uri="{28A0092B-C50C-407E-A947-70E740481C1C}">
                <a14:useLocalDpi xmlns:a14="http://schemas.microsoft.com/office/drawing/2010/main" val="0"/>
              </a:ext>
            </a:extLst>
          </a:blip>
          <a:srcRect l="19301"/>
          <a:stretch/>
        </p:blipFill>
        <p:spPr>
          <a:xfrm>
            <a:off x="7376160" y="1931485"/>
            <a:ext cx="4832197" cy="3303470"/>
          </a:xfrm>
        </p:spPr>
      </p:pic>
      <p:sp>
        <p:nvSpPr>
          <p:cNvPr id="16" name="Title 1"/>
          <p:cNvSpPr txBox="1">
            <a:spLocks/>
          </p:cNvSpPr>
          <p:nvPr/>
        </p:nvSpPr>
        <p:spPr>
          <a:xfrm>
            <a:off x="1929008" y="1085237"/>
            <a:ext cx="4583552" cy="4954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The former Centennial Campus library space has been transformed into a </a:t>
            </a:r>
            <a:r>
              <a:rPr lang="en-US" sz="2400" b="1" dirty="0">
                <a:solidFill>
                  <a:schemeClr val="tx1">
                    <a:lumMod val="75000"/>
                    <a:lumOff val="25000"/>
                  </a:schemeClr>
                </a:solidFill>
              </a:rPr>
              <a:t>16,000-square-feet integrated learning center</a:t>
            </a:r>
            <a:r>
              <a:rPr lang="en-US" sz="2400" dirty="0">
                <a:solidFill>
                  <a:schemeClr val="tx1">
                    <a:lumMod val="75000"/>
                    <a:lumOff val="25000"/>
                  </a:schemeClr>
                </a:solidFill>
              </a:rPr>
              <a:t>.</a:t>
            </a:r>
            <a:br>
              <a:rPr lang="en-US" sz="2400" dirty="0">
                <a:solidFill>
                  <a:schemeClr val="tx1">
                    <a:lumMod val="75000"/>
                    <a:lumOff val="25000"/>
                  </a:schemeClr>
                </a:solidFill>
              </a:rPr>
            </a:br>
            <a:r>
              <a:rPr lang="en-US" sz="2400" dirty="0">
                <a:solidFill>
                  <a:schemeClr val="tx1">
                    <a:lumMod val="75000"/>
                    <a:lumOff val="25000"/>
                  </a:schemeClr>
                </a:solidFill>
              </a:rPr>
              <a:t/>
            </a:r>
            <a:br>
              <a:rPr lang="en-US" sz="2400" dirty="0">
                <a:solidFill>
                  <a:schemeClr val="tx1">
                    <a:lumMod val="75000"/>
                    <a:lumOff val="25000"/>
                  </a:schemeClr>
                </a:solidFill>
              </a:rPr>
            </a:br>
            <a:r>
              <a:rPr lang="en-US" sz="2400" dirty="0">
                <a:solidFill>
                  <a:schemeClr val="tx1">
                    <a:lumMod val="75000"/>
                    <a:lumOff val="25000"/>
                  </a:schemeClr>
                </a:solidFill>
              </a:rPr>
              <a:t>In the Learning Commons, students will be able to access in one place:</a:t>
            </a:r>
          </a:p>
          <a:p>
            <a:pPr marL="1028700" lvl="1" indent="-571500">
              <a:buClr>
                <a:schemeClr val="tx1">
                  <a:lumMod val="75000"/>
                  <a:lumOff val="25000"/>
                </a:schemeClr>
              </a:buClr>
              <a:buSzPct val="75000"/>
              <a:buFont typeface="Wingdings" charset="2"/>
              <a:buChar char="§"/>
            </a:pPr>
            <a:r>
              <a:rPr lang="en-US" sz="2400" dirty="0">
                <a:solidFill>
                  <a:schemeClr val="tx1">
                    <a:lumMod val="75000"/>
                    <a:lumOff val="25000"/>
                  </a:schemeClr>
                </a:solidFill>
                <a:latin typeface="+mj-lt"/>
              </a:rPr>
              <a:t>Tutoring</a:t>
            </a:r>
          </a:p>
          <a:p>
            <a:pPr marL="1028700" lvl="1" indent="-571500">
              <a:buClr>
                <a:schemeClr val="tx1">
                  <a:lumMod val="75000"/>
                  <a:lumOff val="25000"/>
                </a:schemeClr>
              </a:buClr>
              <a:buSzPct val="75000"/>
              <a:buFont typeface="Wingdings" charset="2"/>
              <a:buChar char="§"/>
            </a:pPr>
            <a:r>
              <a:rPr lang="en-US" sz="2400" dirty="0">
                <a:solidFill>
                  <a:schemeClr val="tx1">
                    <a:lumMod val="75000"/>
                    <a:lumOff val="25000"/>
                  </a:schemeClr>
                </a:solidFill>
                <a:latin typeface="+mj-lt"/>
              </a:rPr>
              <a:t>Technology support</a:t>
            </a:r>
          </a:p>
          <a:p>
            <a:pPr marL="1028700" lvl="1" indent="-571500">
              <a:buClr>
                <a:schemeClr val="tx1">
                  <a:lumMod val="75000"/>
                  <a:lumOff val="25000"/>
                </a:schemeClr>
              </a:buClr>
              <a:buSzPct val="75000"/>
              <a:buFont typeface="Wingdings" charset="2"/>
              <a:buChar char="§"/>
            </a:pPr>
            <a:r>
              <a:rPr lang="en-US" sz="2400" dirty="0">
                <a:solidFill>
                  <a:schemeClr val="tx1">
                    <a:lumMod val="75000"/>
                    <a:lumOff val="25000"/>
                  </a:schemeClr>
                </a:solidFill>
                <a:latin typeface="+mj-lt"/>
              </a:rPr>
              <a:t>Library services </a:t>
            </a:r>
          </a:p>
        </p:txBody>
      </p:sp>
      <p:sp>
        <p:nvSpPr>
          <p:cNvPr id="14" name="Title 1"/>
          <p:cNvSpPr>
            <a:spLocks noGrp="1"/>
          </p:cNvSpPr>
          <p:nvPr>
            <p:ph type="title"/>
          </p:nvPr>
        </p:nvSpPr>
        <p:spPr>
          <a:xfrm>
            <a:off x="1929008" y="659811"/>
            <a:ext cx="10297241" cy="957852"/>
          </a:xfrm>
        </p:spPr>
        <p:txBody>
          <a:bodyPr anchor="t"/>
          <a:lstStyle/>
          <a:p>
            <a:r>
              <a:rPr lang="en-US" dirty="0">
                <a:solidFill>
                  <a:srgbClr val="C00000"/>
                </a:solidFill>
              </a:rPr>
              <a:t>Learning Commons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413765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Content Placeholder 3" descr="A phone open to the learning commons application." title="Learning Commons A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518" y="1085237"/>
            <a:ext cx="3198480" cy="4954114"/>
          </a:xfrm>
          <a:prstGeom prst="rect">
            <a:avLst/>
          </a:prstGeom>
        </p:spPr>
      </p:pic>
      <p:sp>
        <p:nvSpPr>
          <p:cNvPr id="12" name="Title 1"/>
          <p:cNvSpPr txBox="1">
            <a:spLocks/>
          </p:cNvSpPr>
          <p:nvPr/>
        </p:nvSpPr>
        <p:spPr>
          <a:xfrm>
            <a:off x="1929008" y="1085237"/>
            <a:ext cx="6401478" cy="4954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This innovative app, developed with our ITSS and Learning Commons staff, enables students to request tutoring services no matter where they are within the new Learning Commons.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b="1" dirty="0">
                <a:solidFill>
                  <a:schemeClr val="tx1">
                    <a:lumMod val="75000"/>
                    <a:lumOff val="25000"/>
                  </a:schemeClr>
                </a:solidFill>
              </a:rPr>
              <a:t>This technology </a:t>
            </a:r>
            <a:r>
              <a:rPr lang="en-US" sz="2400" b="1" dirty="0" smtClean="0">
                <a:solidFill>
                  <a:schemeClr val="tx1">
                    <a:lumMod val="75000"/>
                    <a:lumOff val="25000"/>
                  </a:schemeClr>
                </a:solidFill>
              </a:rPr>
              <a:t>was developed by ITSS for PPCC</a:t>
            </a:r>
            <a:r>
              <a:rPr lang="en-US" sz="2400" b="1" dirty="0">
                <a:solidFill>
                  <a:schemeClr val="tx1">
                    <a:lumMod val="75000"/>
                    <a:lumOff val="25000"/>
                  </a:schemeClr>
                </a:solidFill>
              </a:rPr>
              <a:t>. No one else in Colorado is using </a:t>
            </a:r>
            <a:r>
              <a:rPr lang="en-US" sz="2400" b="1" dirty="0" smtClean="0">
                <a:solidFill>
                  <a:schemeClr val="tx1">
                    <a:lumMod val="75000"/>
                    <a:lumOff val="25000"/>
                  </a:schemeClr>
                </a:solidFill>
              </a:rPr>
              <a:t>it, and we’re exploring licensing the technology.</a:t>
            </a:r>
            <a:endParaRPr lang="en-US" sz="2400" dirty="0">
              <a:solidFill>
                <a:schemeClr val="tx1">
                  <a:lumMod val="75000"/>
                  <a:lumOff val="25000"/>
                </a:schemeClr>
              </a:solidFill>
            </a:endParaRPr>
          </a:p>
        </p:txBody>
      </p:sp>
      <p:sp>
        <p:nvSpPr>
          <p:cNvPr id="2" name="Title 1"/>
          <p:cNvSpPr>
            <a:spLocks noGrp="1"/>
          </p:cNvSpPr>
          <p:nvPr>
            <p:ph type="title"/>
          </p:nvPr>
        </p:nvSpPr>
        <p:spPr>
          <a:xfrm>
            <a:off x="1929008" y="508512"/>
            <a:ext cx="10515600" cy="1325563"/>
          </a:xfrm>
        </p:spPr>
        <p:txBody>
          <a:bodyPr/>
          <a:lstStyle/>
          <a:p>
            <a:r>
              <a:rPr lang="en-US">
                <a:solidFill>
                  <a:srgbClr val="C00000"/>
                </a:solidFill>
              </a:rPr>
              <a:t>Learning </a:t>
            </a:r>
            <a:r>
              <a:rPr lang="en-US">
                <a:solidFill>
                  <a:srgbClr val="C00000"/>
                </a:solidFill>
              </a:rPr>
              <a:t>Commons </a:t>
            </a:r>
            <a:r>
              <a:rPr lang="en-US" smtClean="0">
                <a:solidFill>
                  <a:srgbClr val="C00000"/>
                </a:solidFill>
              </a:rPr>
              <a:t>App</a:t>
            </a:r>
            <a:endParaRPr lang="en-US"/>
          </a:p>
        </p:txBody>
      </p:sp>
    </p:spTree>
    <p:extLst>
      <p:ext uri="{BB962C8B-B14F-4D97-AF65-F5344CB8AC3E}">
        <p14:creationId xmlns:p14="http://schemas.microsoft.com/office/powerpoint/2010/main" val="929148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Content Placeholder 3" descr="An atist's rendering of the doors to the Marie Walsh Sharpe Creative Commons." title="Marie Walsh Sharpe Creative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517" y="1082733"/>
            <a:ext cx="3198480" cy="4954112"/>
          </a:xfrm>
          <a:prstGeom prst="rect">
            <a:avLst/>
          </a:prstGeom>
        </p:spPr>
      </p:pic>
      <p:sp>
        <p:nvSpPr>
          <p:cNvPr id="18" name="Title 1"/>
          <p:cNvSpPr txBox="1">
            <a:spLocks/>
          </p:cNvSpPr>
          <p:nvPr/>
        </p:nvSpPr>
        <p:spPr>
          <a:xfrm>
            <a:off x="1929008" y="1617664"/>
            <a:ext cx="6401478" cy="48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Thanks to a record-breaking </a:t>
            </a:r>
            <a:r>
              <a:rPr lang="en-US" sz="2400" b="1" dirty="0">
                <a:solidFill>
                  <a:schemeClr val="tx1">
                    <a:lumMod val="75000"/>
                    <a:lumOff val="25000"/>
                  </a:schemeClr>
                </a:solidFill>
              </a:rPr>
              <a:t>$1 million gift from the Marie Walsh Sharpe </a:t>
            </a:r>
            <a:r>
              <a:rPr lang="en-US" sz="2400" b="1" dirty="0" smtClean="0">
                <a:solidFill>
                  <a:schemeClr val="tx1">
                    <a:lumMod val="75000"/>
                    <a:lumOff val="25000"/>
                  </a:schemeClr>
                </a:solidFill>
              </a:rPr>
              <a:t>Art Foundation</a:t>
            </a:r>
            <a:r>
              <a:rPr lang="en-US" sz="2400" dirty="0">
                <a:solidFill>
                  <a:schemeClr val="tx1">
                    <a:lumMod val="75000"/>
                    <a:lumOff val="25000"/>
                  </a:schemeClr>
                </a:solidFill>
              </a:rPr>
              <a:t>, we're developing the Downtown Studio Campus into a cornerstone for regional arts education as well as a major destination for cultural events in downtown Colorado Springs.</a:t>
            </a:r>
            <a:br>
              <a:rPr lang="en-US" sz="2400" dirty="0">
                <a:solidFill>
                  <a:schemeClr val="tx1">
                    <a:lumMod val="75000"/>
                    <a:lumOff val="25000"/>
                  </a:schemeClr>
                </a:solidFill>
              </a:rPr>
            </a:br>
            <a:endParaRPr lang="en-US" sz="2400" dirty="0">
              <a:solidFill>
                <a:schemeClr val="tx1">
                  <a:lumMod val="75000"/>
                  <a:lumOff val="25000"/>
                </a:schemeClr>
              </a:solidFill>
            </a:endParaRPr>
          </a:p>
          <a:p>
            <a:r>
              <a:rPr lang="en-US" sz="2000" b="1" dirty="0">
                <a:solidFill>
                  <a:schemeClr val="tx1">
                    <a:lumMod val="75000"/>
                    <a:lumOff val="25000"/>
                  </a:schemeClr>
                </a:solidFill>
              </a:rPr>
              <a:t>The centerpiece of the project is the Marie Walsh Sharpe Creative Commons</a:t>
            </a:r>
            <a:r>
              <a:rPr lang="en-US" sz="2000" dirty="0">
                <a:solidFill>
                  <a:schemeClr val="tx1">
                    <a:lumMod val="75000"/>
                    <a:lumOff val="25000"/>
                  </a:schemeClr>
                </a:solidFill>
              </a:rPr>
              <a:t>, a 2-D studio with state-of-the-art digital as well as traditional art tools. It will be accompanied by a garden/outdoor studio, a 3-D sculpture studio and a jewelry studio. Large garage doors will open to Pikes Peak, taking full advantage of the view.</a:t>
            </a:r>
          </a:p>
        </p:txBody>
      </p:sp>
      <p:sp>
        <p:nvSpPr>
          <p:cNvPr id="15"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Marie Walsh Sharpe </a:t>
            </a:r>
            <a:br>
              <a:rPr lang="en-US" dirty="0" smtClean="0">
                <a:solidFill>
                  <a:srgbClr val="C00000"/>
                </a:solidFill>
              </a:rPr>
            </a:br>
            <a:r>
              <a:rPr lang="en-US" dirty="0" smtClean="0">
                <a:solidFill>
                  <a:srgbClr val="C00000"/>
                </a:solidFill>
              </a:rPr>
              <a:t>Creative Commons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313072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7" name="Table 16" descr="Centennial Campus projects include: Aspen Remodel scheduled for completion in Fall Semester 2017. Enrollment/Student opened in Spring 2017. North Entrance dropoff to be completed end of Septemebr 2017 (weather permitting), Classroom improvements B302 &amp; B304 Cyber Classrooms to be completed in January 2018 for a spring semester start, and Aspen Café All-hours access vending area (former coffee area) for a fall semester start. On Rampart Range Campus, capital projects include: Range Café New coffee/front counter to be completed January 2018 ready for a spring semester start. At the downtown Studio Campus, capital projects include a Black Box collaboration with PPLD to be ready Spring 2018. College-wide capital improvements include: signage and wayfinding with ongoing completion showing significant progress inside and out planned for FY 2018." title="Capital Projects"/>
          <p:cNvGraphicFramePr>
            <a:graphicFrameLocks noGrp="1"/>
          </p:cNvGraphicFramePr>
          <p:nvPr>
            <p:extLst>
              <p:ext uri="{D42A27DB-BD31-4B8C-83A1-F6EECF244321}">
                <p14:modId xmlns:p14="http://schemas.microsoft.com/office/powerpoint/2010/main" val="69511337"/>
              </p:ext>
            </p:extLst>
          </p:nvPr>
        </p:nvGraphicFramePr>
        <p:xfrm>
          <a:off x="2094853" y="1424160"/>
          <a:ext cx="10115037" cy="5444939"/>
        </p:xfrm>
        <a:graphic>
          <a:graphicData uri="http://schemas.openxmlformats.org/drawingml/2006/table">
            <a:tbl>
              <a:tblPr firstRow="1" bandRow="1">
                <a:tableStyleId>{1FECB4D8-DB02-4DC6-A0A2-4F2EBAE1DC90}</a:tableStyleId>
              </a:tblPr>
              <a:tblGrid>
                <a:gridCol w="518912">
                  <a:extLst>
                    <a:ext uri="{9D8B030D-6E8A-4147-A177-3AD203B41FA5}">
                      <a16:colId xmlns="" xmlns:a16="http://schemas.microsoft.com/office/drawing/2014/main" val="20000"/>
                    </a:ext>
                  </a:extLst>
                </a:gridCol>
                <a:gridCol w="4829118">
                  <a:extLst>
                    <a:ext uri="{9D8B030D-6E8A-4147-A177-3AD203B41FA5}">
                      <a16:colId xmlns="" xmlns:a16="http://schemas.microsoft.com/office/drawing/2014/main" val="20001"/>
                    </a:ext>
                  </a:extLst>
                </a:gridCol>
                <a:gridCol w="416606">
                  <a:extLst>
                    <a:ext uri="{9D8B030D-6E8A-4147-A177-3AD203B41FA5}">
                      <a16:colId xmlns="" xmlns:a16="http://schemas.microsoft.com/office/drawing/2014/main" val="20002"/>
                    </a:ext>
                  </a:extLst>
                </a:gridCol>
                <a:gridCol w="4350401">
                  <a:extLst>
                    <a:ext uri="{9D8B030D-6E8A-4147-A177-3AD203B41FA5}">
                      <a16:colId xmlns="" xmlns:a16="http://schemas.microsoft.com/office/drawing/2014/main" val="20003"/>
                    </a:ext>
                  </a:extLst>
                </a:gridCol>
              </a:tblGrid>
              <a:tr h="484782">
                <a:tc gridSpan="2">
                  <a:txBody>
                    <a:bodyPr/>
                    <a:lstStyle/>
                    <a:p>
                      <a:pPr algn="l"/>
                      <a:r>
                        <a:rPr lang="en-US" dirty="0" smtClean="0"/>
                        <a:t>Projects</a:t>
                      </a:r>
                      <a:endParaRPr lang="en-US" dirty="0"/>
                    </a:p>
                  </a:txBody>
                  <a:tcPr anchor="ctr">
                    <a:lnL w="12700" cmpd="sng">
                      <a:noFill/>
                    </a:lnL>
                    <a:lnT w="12700" cmpd="sng">
                      <a:noFill/>
                    </a:lnT>
                    <a:solidFill>
                      <a:srgbClr val="C00000"/>
                    </a:solidFill>
                  </a:tcPr>
                </a:tc>
                <a:tc hMerge="1">
                  <a:txBody>
                    <a:bodyPr/>
                    <a:lstStyle/>
                    <a:p>
                      <a:endParaRPr lang="en-US"/>
                    </a:p>
                  </a:txBody>
                  <a:tcPr/>
                </a:tc>
                <a:tc>
                  <a:txBody>
                    <a:bodyPr/>
                    <a:lstStyle/>
                    <a:p>
                      <a:endParaRPr lang="en-US" dirty="0"/>
                    </a:p>
                  </a:txBody>
                  <a:tcPr anchor="ctr">
                    <a:lnT w="12700" cmpd="sng">
                      <a:noFill/>
                    </a:lnT>
                    <a:lnB w="12700" cap="flat" cmpd="sng" algn="ctr">
                      <a:solidFill>
                        <a:schemeClr val="bg1">
                          <a:lumMod val="6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Completion</a:t>
                      </a:r>
                    </a:p>
                  </a:txBody>
                  <a:tcPr anchor="ctr">
                    <a:lnT w="12700" cmpd="sng">
                      <a:noFill/>
                    </a:lnT>
                    <a:solidFill>
                      <a:srgbClr val="C00000"/>
                    </a:solidFill>
                  </a:tcPr>
                </a:tc>
                <a:extLst>
                  <a:ext uri="{0D108BD9-81ED-4DB2-BD59-A6C34878D82A}">
                    <a16:rowId xmlns="" xmlns:a16="http://schemas.microsoft.com/office/drawing/2014/main" val="10000"/>
                  </a:ext>
                </a:extLst>
              </a:tr>
              <a:tr h="376387">
                <a:tc gridSpan="4">
                  <a:txBody>
                    <a:bodyPr/>
                    <a:lstStyle/>
                    <a:p>
                      <a:pPr algn="l"/>
                      <a:r>
                        <a:rPr lang="en-US" sz="1800" b="1" i="0" kern="1200" dirty="0" smtClean="0">
                          <a:solidFill>
                            <a:schemeClr val="lt1"/>
                          </a:solidFill>
                          <a:effectLst/>
                          <a:latin typeface="+mn-lt"/>
                          <a:ea typeface="+mn-ea"/>
                          <a:cs typeface="+mn-cs"/>
                        </a:rPr>
                        <a:t>Centennial Campus</a:t>
                      </a:r>
                      <a:endParaRPr lang="en-US" dirty="0"/>
                    </a:p>
                  </a:txBody>
                  <a:tcPr anchor="ctr">
                    <a:lnL w="12700" cmpd="sng">
                      <a:noFill/>
                    </a:lnL>
                    <a:solidFill>
                      <a:schemeClr val="bg1">
                        <a:lumMod val="65000"/>
                      </a:schemeClr>
                    </a:solidFill>
                  </a:tcPr>
                </a:tc>
                <a:tc hMerge="1">
                  <a:txBody>
                    <a:bodyPr/>
                    <a:lstStyle/>
                    <a:p>
                      <a:pPr algn="ctr"/>
                      <a:endParaRPr lang="en-US" dirty="0"/>
                    </a:p>
                  </a:txBody>
                  <a:tcPr anchor="ctr">
                    <a:solidFill>
                      <a:schemeClr val="bg1">
                        <a:lumMod val="65000"/>
                      </a:schemeClr>
                    </a:solidFill>
                  </a:tcPr>
                </a:tc>
                <a:tc hMerge="1">
                  <a:txBody>
                    <a:bodyPr/>
                    <a:lstStyle/>
                    <a:p>
                      <a:endParaRPr lang="en-US"/>
                    </a:p>
                  </a:txBody>
                  <a:tcPr/>
                </a:tc>
                <a:tc hMerge="1">
                  <a:txBody>
                    <a:bodyPr/>
                    <a:lstStyle/>
                    <a:p>
                      <a:endParaRPr lang="en-US" dirty="0"/>
                    </a:p>
                  </a:txBody>
                  <a:tcPr anchor="ctr">
                    <a:solidFill>
                      <a:schemeClr val="bg1">
                        <a:lumMod val="65000"/>
                      </a:schemeClr>
                    </a:solidFill>
                  </a:tcPr>
                </a:tc>
                <a:extLst>
                  <a:ext uri="{0D108BD9-81ED-4DB2-BD59-A6C34878D82A}">
                    <a16:rowId xmlns="" xmlns:a16="http://schemas.microsoft.com/office/drawing/2014/main" val="10001"/>
                  </a:ext>
                </a:extLst>
              </a:tr>
              <a:tr h="318028">
                <a:tc rowSpan="2">
                  <a:txBody>
                    <a:bodyPr/>
                    <a:lstStyle/>
                    <a:p>
                      <a:pPr algn="ctr"/>
                      <a:endParaRPr lang="en-US" sz="1800" b="0" i="0" kern="1200" dirty="0" smtClean="0">
                        <a:solidFill>
                          <a:schemeClr val="dk1"/>
                        </a:solidFill>
                        <a:effectLst/>
                        <a:latin typeface="+mn-lt"/>
                        <a:ea typeface="+mn-ea"/>
                        <a:cs typeface="+mn-cs"/>
                      </a:endParaRPr>
                    </a:p>
                  </a:txBody>
                  <a:tcPr anchor="ctr">
                    <a:lnL w="12700" cmpd="sng">
                      <a:noFill/>
                    </a:lnL>
                    <a:lnR w="12700" cap="flat" cmpd="sng" algn="ctr">
                      <a:solidFill>
                        <a:schemeClr val="bg1">
                          <a:lumMod val="65000"/>
                        </a:schemeClr>
                      </a:solidFill>
                      <a:prstDash val="solid"/>
                      <a:round/>
                      <a:headEnd type="none" w="med" len="med"/>
                      <a:tailEnd type="none" w="med" len="med"/>
                    </a:lnR>
                    <a:lnB w="12700" cmpd="sng">
                      <a:noFill/>
                    </a:lnB>
                    <a:noFill/>
                  </a:tcPr>
                </a:tc>
                <a:tc>
                  <a:txBody>
                    <a:bodyPr/>
                    <a:lstStyle/>
                    <a:p>
                      <a:pPr algn="l"/>
                      <a:r>
                        <a:rPr lang="en-US" sz="1400" b="0" i="0" kern="1200" dirty="0" smtClean="0">
                          <a:solidFill>
                            <a:schemeClr val="dk1"/>
                          </a:solidFill>
                          <a:effectLst/>
                          <a:latin typeface="+mn-lt"/>
                          <a:ea typeface="+mn-ea"/>
                          <a:cs typeface="+mn-cs"/>
                        </a:rPr>
                        <a:t>Aspen Remodel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pattFill prst="ltDnDiag">
                      <a:fgClr>
                        <a:schemeClr val="bg2"/>
                      </a:fgClr>
                      <a:bgClr>
                        <a:schemeClr val="bg1"/>
                      </a:bgClr>
                    </a:pattFill>
                  </a:tcPr>
                </a:tc>
                <a:tc>
                  <a:txBody>
                    <a:bodyPr/>
                    <a:lstStyle/>
                    <a:p>
                      <a:pPr algn="ctr"/>
                      <a:r>
                        <a:rPr lang="en-US" sz="1400" b="0" i="0" kern="1200" dirty="0" smtClean="0">
                          <a:solidFill>
                            <a:srgbClr val="C00000"/>
                          </a:solidFill>
                          <a:effectLst/>
                          <a:latin typeface="+mn-lt"/>
                          <a:ea typeface="+mn-ea"/>
                          <a:cs typeface="+mn-cs"/>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lang="en-US" sz="1400" b="0" i="0" kern="1200" dirty="0" smtClean="0">
                          <a:solidFill>
                            <a:schemeClr val="dk1"/>
                          </a:solidFill>
                          <a:effectLst/>
                          <a:latin typeface="+mn-lt"/>
                          <a:ea typeface="+mn-ea"/>
                          <a:cs typeface="+mn-cs"/>
                        </a:rPr>
                        <a:t>Fall Semester 2017 </a:t>
                      </a:r>
                    </a:p>
                  </a:txBody>
                  <a:tcPr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pattFill prst="ltDnDiag">
                      <a:fgClr>
                        <a:schemeClr val="bg2"/>
                      </a:fgClr>
                      <a:bgClr>
                        <a:schemeClr val="bg1"/>
                      </a:bgClr>
                    </a:pattFill>
                  </a:tcPr>
                </a:tc>
                <a:extLst>
                  <a:ext uri="{0D108BD9-81ED-4DB2-BD59-A6C34878D82A}">
                    <a16:rowId xmlns="" xmlns:a16="http://schemas.microsoft.com/office/drawing/2014/main" val="10002"/>
                  </a:ext>
                </a:extLst>
              </a:tr>
              <a:tr h="379683">
                <a:tc vMerge="1">
                  <a:txBody>
                    <a:bodyPr/>
                    <a:lstStyle/>
                    <a:p>
                      <a:endParaRPr lang="en-US"/>
                    </a:p>
                  </a:txBody>
                  <a:tcPr/>
                </a:tc>
                <a:tc>
                  <a:txBody>
                    <a:bodyPr/>
                    <a:lstStyle/>
                    <a:p>
                      <a:pPr algn="l"/>
                      <a:r>
                        <a:rPr lang="en-US" sz="1400" b="0" i="0" kern="1200" dirty="0" smtClean="0">
                          <a:solidFill>
                            <a:schemeClr val="dk1"/>
                          </a:solidFill>
                          <a:effectLst/>
                          <a:latin typeface="+mn-lt"/>
                          <a:ea typeface="+mn-ea"/>
                          <a:cs typeface="+mn-cs"/>
                        </a:rPr>
                        <a:t>Enrollment/Student: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pattFill prst="ltDnDiag">
                      <a:fgClr>
                        <a:schemeClr val="bg2"/>
                      </a:fgClr>
                      <a:bgClr>
                        <a:schemeClr val="bg1"/>
                      </a:bgClr>
                    </a:pattFill>
                  </a:tcPr>
                </a:tc>
                <a:tc>
                  <a:txBody>
                    <a:bodyPr/>
                    <a:lstStyle/>
                    <a:p>
                      <a:pPr algn="ctr"/>
                      <a:r>
                        <a:rPr lang="en-US" sz="1400" b="0" i="0" kern="1200" dirty="0" smtClean="0">
                          <a:solidFill>
                            <a:srgbClr val="C00000"/>
                          </a:solidFill>
                          <a:effectLst/>
                          <a:latin typeface="+mn-lt"/>
                          <a:ea typeface="+mn-ea"/>
                          <a:cs typeface="+mn-cs"/>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dk1"/>
                          </a:solidFill>
                          <a:effectLst/>
                          <a:latin typeface="+mn-lt"/>
                          <a:ea typeface="+mn-ea"/>
                          <a:cs typeface="+mn-cs"/>
                        </a:rPr>
                        <a:t>Opened Spring 2017</a:t>
                      </a: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pattFill prst="ltDnDiag">
                      <a:fgClr>
                        <a:schemeClr val="bg2"/>
                      </a:fgClr>
                      <a:bgClr>
                        <a:schemeClr val="bg1"/>
                      </a:bgClr>
                    </a:pattFill>
                  </a:tcPr>
                </a:tc>
                <a:extLst>
                  <a:ext uri="{0D108BD9-81ED-4DB2-BD59-A6C34878D82A}">
                    <a16:rowId xmlns="" xmlns:a16="http://schemas.microsoft.com/office/drawing/2014/main" val="10003"/>
                  </a:ext>
                </a:extLst>
              </a:tr>
              <a:tr h="425826">
                <a:tc>
                  <a:txBody>
                    <a:bodyPr/>
                    <a:lstStyle/>
                    <a:p>
                      <a:pPr algn="ctr"/>
                      <a:endParaRPr lang="en-US" dirty="0"/>
                    </a:p>
                  </a:txBody>
                  <a:tcPr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noFill/>
                  </a:tcPr>
                </a:tc>
                <a:tc>
                  <a:txBody>
                    <a:bodyPr/>
                    <a:lstStyle/>
                    <a:p>
                      <a:pPr algn="l"/>
                      <a:r>
                        <a:rPr lang="en-US" sz="1400" b="0" i="0" kern="1200" dirty="0" smtClean="0">
                          <a:solidFill>
                            <a:schemeClr val="dk1"/>
                          </a:solidFill>
                          <a:effectLst/>
                          <a:latin typeface="+mn-lt"/>
                          <a:ea typeface="+mn-ea"/>
                          <a:cs typeface="+mn-cs"/>
                        </a:rPr>
                        <a:t>North Entrance Drop Off </a:t>
                      </a:r>
                      <a:endParaRPr lang="en-US" sz="1400" b="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pattFill prst="ltDnDiag">
                      <a:fgClr>
                        <a:schemeClr val="bg2"/>
                      </a:fgClr>
                      <a:bgClr>
                        <a:schemeClr val="bg1"/>
                      </a:bgClr>
                    </a:pattFill>
                  </a:tcPr>
                </a:tc>
                <a:tc>
                  <a:txBody>
                    <a:bodyPr/>
                    <a:lstStyle/>
                    <a:p>
                      <a:pPr algn="ctr"/>
                      <a:r>
                        <a:rPr lang="en-US" sz="1400" b="0" i="0" kern="1200" dirty="0" smtClean="0">
                          <a:solidFill>
                            <a:srgbClr val="C00000"/>
                          </a:solidFill>
                          <a:effectLst/>
                          <a:latin typeface="+mn-lt"/>
                          <a:ea typeface="+mn-ea"/>
                          <a:cs typeface="+mn-cs"/>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a:r>
                        <a:rPr lang="en-US" sz="1400" b="0" i="0" kern="1200" dirty="0" smtClean="0">
                          <a:solidFill>
                            <a:schemeClr val="dk1"/>
                          </a:solidFill>
                          <a:effectLst/>
                          <a:latin typeface="+mn-lt"/>
                          <a:ea typeface="+mn-ea"/>
                          <a:cs typeface="+mn-cs"/>
                        </a:rPr>
                        <a:t>End of September 2017 (weather permitting)</a:t>
                      </a:r>
                      <a:endParaRPr lang="en-US" sz="1400" dirty="0"/>
                    </a:p>
                  </a:txBody>
                  <a:tcPr anchor="ctr">
                    <a:lnL w="12700" cap="flat" cmpd="sng" algn="ctr">
                      <a:solidFill>
                        <a:schemeClr val="bg1">
                          <a:lumMod val="65000"/>
                        </a:schemeClr>
                      </a:solidFill>
                      <a:prstDash val="solid"/>
                      <a:round/>
                      <a:headEnd type="none" w="med" len="med"/>
                      <a:tailEnd type="none" w="med" len="med"/>
                    </a:lnL>
                    <a:pattFill prst="ltDnDiag">
                      <a:fgClr>
                        <a:schemeClr val="bg2"/>
                      </a:fgClr>
                      <a:bgClr>
                        <a:schemeClr val="bg1"/>
                      </a:bgClr>
                    </a:pattFill>
                  </a:tcPr>
                </a:tc>
                <a:extLst>
                  <a:ext uri="{0D108BD9-81ED-4DB2-BD59-A6C34878D82A}">
                    <a16:rowId xmlns="" xmlns:a16="http://schemas.microsoft.com/office/drawing/2014/main" val="10004"/>
                  </a:ext>
                </a:extLst>
              </a:tr>
              <a:tr h="425826">
                <a:tc>
                  <a:txBody>
                    <a:bodyPr/>
                    <a:lstStyle/>
                    <a:p>
                      <a:pPr algn="ctr"/>
                      <a:endParaRPr lang="en-US" dirty="0"/>
                    </a:p>
                  </a:txBody>
                  <a:tcPr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dk1"/>
                          </a:solidFill>
                          <a:effectLst/>
                          <a:latin typeface="+mn-lt"/>
                          <a:ea typeface="+mn-ea"/>
                          <a:cs typeface="+mn-cs"/>
                        </a:rPr>
                        <a:t>Classroom Improvements:</a:t>
                      </a:r>
                      <a:r>
                        <a:rPr lang="en-US" sz="1400" b="0" i="0" kern="1200" baseline="0" dirty="0" smtClean="0">
                          <a:solidFill>
                            <a:schemeClr val="dk1"/>
                          </a:solidFill>
                          <a:effectLst/>
                          <a:latin typeface="+mn-lt"/>
                          <a:ea typeface="+mn-ea"/>
                          <a:cs typeface="+mn-cs"/>
                        </a:rPr>
                        <a:t> </a:t>
                      </a:r>
                      <a:r>
                        <a:rPr lang="en-US" sz="1400" b="0" i="0" kern="1200" dirty="0" smtClean="0">
                          <a:solidFill>
                            <a:schemeClr val="dk1"/>
                          </a:solidFill>
                          <a:effectLst/>
                          <a:latin typeface="+mn-lt"/>
                          <a:ea typeface="+mn-ea"/>
                          <a:cs typeface="+mn-cs"/>
                        </a:rPr>
                        <a:t>B302 &amp; B304</a:t>
                      </a:r>
                      <a:r>
                        <a:rPr lang="en-US" sz="1400" b="0" i="0" kern="1200" baseline="0" dirty="0" smtClean="0">
                          <a:solidFill>
                            <a:schemeClr val="dk1"/>
                          </a:solidFill>
                          <a:effectLst/>
                          <a:latin typeface="+mn-lt"/>
                          <a:ea typeface="+mn-ea"/>
                          <a:cs typeface="+mn-cs"/>
                        </a:rPr>
                        <a:t> - </a:t>
                      </a:r>
                      <a:r>
                        <a:rPr lang="en-US" sz="1400" b="0" i="0" kern="1200" dirty="0" smtClean="0">
                          <a:solidFill>
                            <a:schemeClr val="dk1"/>
                          </a:solidFill>
                          <a:effectLst/>
                          <a:latin typeface="+mn-lt"/>
                          <a:ea typeface="+mn-ea"/>
                          <a:cs typeface="+mn-cs"/>
                        </a:rPr>
                        <a:t>Cyber Classrooms</a:t>
                      </a:r>
                      <a:endParaRPr lang="en-US" sz="1400" b="0" dirty="0" smtClean="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pattFill prst="ltDnDiag">
                      <a:fgClr>
                        <a:schemeClr val="bg2"/>
                      </a:fgClr>
                      <a:bgClr>
                        <a:schemeClr val="bg1"/>
                      </a:bgClr>
                    </a:pattFill>
                  </a:tcPr>
                </a:tc>
                <a:tc>
                  <a:txBody>
                    <a:bodyPr/>
                    <a:lstStyle/>
                    <a:p>
                      <a:pPr algn="ctr"/>
                      <a:r>
                        <a:rPr lang="en-US" sz="1400" b="0" i="0" kern="1200" dirty="0" smtClean="0">
                          <a:solidFill>
                            <a:srgbClr val="C00000"/>
                          </a:solidFill>
                          <a:effectLst/>
                          <a:latin typeface="+mn-lt"/>
                          <a:ea typeface="+mn-ea"/>
                          <a:cs typeface="+mn-cs"/>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dk1"/>
                          </a:solidFill>
                          <a:effectLst/>
                          <a:latin typeface="+mn-lt"/>
                          <a:ea typeface="+mn-ea"/>
                          <a:cs typeface="+mn-cs"/>
                        </a:rPr>
                        <a:t>January, 2018 - Ready for spring semester start</a:t>
                      </a:r>
                      <a:endParaRPr lang="en-US" sz="1400" dirty="0" smtClean="0"/>
                    </a:p>
                  </a:txBody>
                  <a:tcPr anchor="ctr">
                    <a:lnL w="12700" cap="flat" cmpd="sng" algn="ctr">
                      <a:solidFill>
                        <a:schemeClr val="bg1">
                          <a:lumMod val="65000"/>
                        </a:schemeClr>
                      </a:solidFill>
                      <a:prstDash val="solid"/>
                      <a:round/>
                      <a:headEnd type="none" w="med" len="med"/>
                      <a:tailEnd type="none" w="med" len="med"/>
                    </a:lnL>
                    <a:pattFill prst="ltDnDiag">
                      <a:fgClr>
                        <a:schemeClr val="bg2"/>
                      </a:fgClr>
                      <a:bgClr>
                        <a:schemeClr val="bg1"/>
                      </a:bgClr>
                    </a:pattFill>
                  </a:tcPr>
                </a:tc>
                <a:extLst>
                  <a:ext uri="{0D108BD9-81ED-4DB2-BD59-A6C34878D82A}">
                    <a16:rowId xmlns="" xmlns:a16="http://schemas.microsoft.com/office/drawing/2014/main" val="10005"/>
                  </a:ext>
                </a:extLst>
              </a:tr>
              <a:tr h="392498">
                <a:tc>
                  <a:txBody>
                    <a:bodyPr/>
                    <a:lstStyle/>
                    <a:p>
                      <a:pPr algn="ctr"/>
                      <a:endParaRPr lang="en-US" dirty="0"/>
                    </a:p>
                  </a:txBody>
                  <a:tcPr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noFill/>
                  </a:tcPr>
                </a:tc>
                <a:tc>
                  <a:txBody>
                    <a:bodyPr/>
                    <a:lstStyle/>
                    <a:p>
                      <a:pPr algn="l"/>
                      <a:r>
                        <a:rPr lang="en-US" sz="1400" b="0" i="0" kern="1200" dirty="0" smtClean="0">
                          <a:solidFill>
                            <a:schemeClr val="dk1"/>
                          </a:solidFill>
                          <a:effectLst/>
                          <a:latin typeface="+mn-lt"/>
                          <a:ea typeface="+mn-ea"/>
                          <a:cs typeface="+mn-cs"/>
                        </a:rPr>
                        <a:t>Aspen Café:</a:t>
                      </a:r>
                      <a:r>
                        <a:rPr lang="en-US" sz="1400" b="0" i="0" kern="1200" baseline="0" dirty="0" smtClean="0">
                          <a:solidFill>
                            <a:schemeClr val="dk1"/>
                          </a:solidFill>
                          <a:effectLst/>
                          <a:latin typeface="+mn-lt"/>
                          <a:ea typeface="+mn-ea"/>
                          <a:cs typeface="+mn-cs"/>
                        </a:rPr>
                        <a:t> </a:t>
                      </a:r>
                      <a:r>
                        <a:rPr lang="en-US" sz="1400" b="0" dirty="0" smtClean="0"/>
                        <a:t>All-hours access Vending Area (former coffee area)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pattFill prst="ltDnDiag">
                      <a:fgClr>
                        <a:schemeClr val="bg2"/>
                      </a:fgClr>
                      <a:bgClr>
                        <a:schemeClr val="bg1"/>
                      </a:bgClr>
                    </a:pattFill>
                  </a:tcPr>
                </a:tc>
                <a:tc>
                  <a:txBody>
                    <a:bodyPr/>
                    <a:lstStyle/>
                    <a:p>
                      <a:pPr algn="ctr"/>
                      <a:r>
                        <a:rPr lang="en-US" sz="1400" b="0" i="0" kern="1200" dirty="0" smtClean="0">
                          <a:solidFill>
                            <a:srgbClr val="C00000"/>
                          </a:solidFill>
                          <a:effectLst/>
                          <a:latin typeface="+mn-lt"/>
                          <a:ea typeface="+mn-ea"/>
                          <a:cs typeface="+mn-cs"/>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Fall semester start</a:t>
                      </a:r>
                    </a:p>
                  </a:txBody>
                  <a:tcPr anchor="ctr">
                    <a:lnL w="12700" cap="flat" cmpd="sng" algn="ctr">
                      <a:solidFill>
                        <a:schemeClr val="bg1">
                          <a:lumMod val="65000"/>
                        </a:schemeClr>
                      </a:solidFill>
                      <a:prstDash val="solid"/>
                      <a:round/>
                      <a:headEnd type="none" w="med" len="med"/>
                      <a:tailEnd type="none" w="med" len="med"/>
                    </a:lnL>
                    <a:pattFill prst="ltDnDiag">
                      <a:fgClr>
                        <a:schemeClr val="bg2"/>
                      </a:fgClr>
                      <a:bgClr>
                        <a:schemeClr val="bg1"/>
                      </a:bgClr>
                    </a:pattFill>
                  </a:tcPr>
                </a:tc>
                <a:extLst>
                  <a:ext uri="{0D108BD9-81ED-4DB2-BD59-A6C34878D82A}">
                    <a16:rowId xmlns="" xmlns:a16="http://schemas.microsoft.com/office/drawing/2014/main" val="10006"/>
                  </a:ext>
                </a:extLst>
              </a:tr>
              <a:tr h="381633">
                <a:tc gridSpan="4">
                  <a:txBody>
                    <a:bodyPr/>
                    <a:lstStyle/>
                    <a:p>
                      <a:pPr algn="l"/>
                      <a:r>
                        <a:rPr lang="en-US" sz="1800" b="1" i="0" kern="1200" dirty="0" smtClean="0">
                          <a:solidFill>
                            <a:schemeClr val="lt1"/>
                          </a:solidFill>
                          <a:effectLst/>
                          <a:latin typeface="+mn-lt"/>
                          <a:ea typeface="+mn-ea"/>
                          <a:cs typeface="+mn-cs"/>
                        </a:rPr>
                        <a:t>Rampart</a:t>
                      </a:r>
                      <a:r>
                        <a:rPr lang="en-US" sz="1800" b="1" i="0" kern="1200" baseline="0" dirty="0" smtClean="0">
                          <a:solidFill>
                            <a:schemeClr val="lt1"/>
                          </a:solidFill>
                          <a:effectLst/>
                          <a:latin typeface="+mn-lt"/>
                          <a:ea typeface="+mn-ea"/>
                          <a:cs typeface="+mn-cs"/>
                        </a:rPr>
                        <a:t> Range </a:t>
                      </a:r>
                      <a:r>
                        <a:rPr lang="en-US" sz="1800" b="1" i="0" kern="1200" dirty="0" smtClean="0">
                          <a:solidFill>
                            <a:schemeClr val="lt1"/>
                          </a:solidFill>
                          <a:effectLst/>
                          <a:latin typeface="+mn-lt"/>
                          <a:ea typeface="+mn-ea"/>
                          <a:cs typeface="+mn-cs"/>
                        </a:rPr>
                        <a:t>Campus</a:t>
                      </a:r>
                      <a:endParaRPr lang="en-US" dirty="0"/>
                    </a:p>
                  </a:txBody>
                  <a:tcPr anchor="ctr">
                    <a:lnL w="12700" cmpd="sng">
                      <a:noFill/>
                    </a:lnL>
                    <a:lnR w="12700" cap="flat" cmpd="sng" algn="ctr">
                      <a:noFill/>
                      <a:prstDash val="solid"/>
                      <a:round/>
                      <a:headEnd type="none" w="med" len="med"/>
                      <a:tailEnd type="none" w="med" len="med"/>
                    </a:lnR>
                    <a:lnT w="12700" cmpd="sng">
                      <a:noFill/>
                    </a:lnT>
                    <a:lnB w="12700" cmpd="sng">
                      <a:noFill/>
                    </a:lnB>
                    <a:solidFill>
                      <a:schemeClr val="bg1">
                        <a:lumMod val="65000"/>
                      </a:schemeClr>
                    </a:solidFill>
                  </a:tcPr>
                </a:tc>
                <a:tc hMerge="1">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tcPr>
                </a:tc>
                <a:tc hMerge="1">
                  <a:txBody>
                    <a:bodyPr/>
                    <a:lstStyle/>
                    <a:p>
                      <a:endParaRPr lang="en-US"/>
                    </a:p>
                  </a:txBody>
                  <a:tcPr/>
                </a:tc>
                <a:tc hMerge="1">
                  <a:txBody>
                    <a:bodyPr/>
                    <a:lstStyle/>
                    <a:p>
                      <a:endParaRPr lang="en-US" b="1" dirty="0">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7"/>
                  </a:ext>
                </a:extLst>
              </a:tr>
              <a:tr h="425826">
                <a:tc>
                  <a:txBody>
                    <a:bodyPr/>
                    <a:lstStyle/>
                    <a:p>
                      <a:pPr algn="ctr"/>
                      <a:endParaRPr lang="en-US" dirty="0"/>
                    </a:p>
                  </a:txBody>
                  <a:tcPr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dk1"/>
                          </a:solidFill>
                          <a:effectLst/>
                          <a:latin typeface="+mn-lt"/>
                          <a:ea typeface="+mn-ea"/>
                          <a:cs typeface="+mn-cs"/>
                        </a:rPr>
                        <a:t>Range Café:</a:t>
                      </a:r>
                      <a:r>
                        <a:rPr lang="en-US" sz="1400" b="0" i="0" kern="1200" baseline="0" dirty="0" smtClean="0">
                          <a:solidFill>
                            <a:schemeClr val="dk1"/>
                          </a:solidFill>
                          <a:effectLst/>
                          <a:latin typeface="+mn-lt"/>
                          <a:ea typeface="+mn-ea"/>
                          <a:cs typeface="+mn-cs"/>
                        </a:rPr>
                        <a:t> </a:t>
                      </a:r>
                      <a:r>
                        <a:rPr lang="en-US" sz="1400" b="0" i="0" kern="1200" dirty="0" smtClean="0">
                          <a:solidFill>
                            <a:schemeClr val="dk1"/>
                          </a:solidFill>
                          <a:effectLst/>
                          <a:latin typeface="+mn-lt"/>
                          <a:ea typeface="+mn-ea"/>
                          <a:cs typeface="+mn-cs"/>
                        </a:rPr>
                        <a:t>New Coffee/Front Counter</a:t>
                      </a:r>
                      <a:endParaRPr lang="en-US" sz="1400" dirty="0" smtClean="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pattFill prst="ltDnDiag">
                      <a:fgClr>
                        <a:schemeClr val="bg2"/>
                      </a:fgClr>
                      <a:bgClr>
                        <a:schemeClr val="bg1"/>
                      </a:bgClr>
                    </a:pattFill>
                  </a:tcPr>
                </a:tc>
                <a:tc>
                  <a:txBody>
                    <a:bodyPr/>
                    <a:lstStyle/>
                    <a:p>
                      <a:pPr algn="ctr"/>
                      <a:r>
                        <a:rPr lang="en-US" sz="1400" b="0" i="0" kern="1200" dirty="0" smtClean="0">
                          <a:solidFill>
                            <a:srgbClr val="C00000"/>
                          </a:solidFill>
                          <a:effectLst/>
                          <a:latin typeface="+mn-lt"/>
                          <a:ea typeface="+mn-ea"/>
                          <a:cs typeface="+mn-cs"/>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dk1"/>
                          </a:solidFill>
                          <a:effectLst/>
                          <a:latin typeface="+mn-lt"/>
                          <a:ea typeface="+mn-ea"/>
                          <a:cs typeface="+mn-cs"/>
                        </a:rPr>
                        <a:t>January, 2018 - Ready for spring semester start</a:t>
                      </a:r>
                      <a:endParaRPr lang="en-US" sz="1400" dirty="0" smtClean="0"/>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pattFill prst="ltDnDiag">
                      <a:fgClr>
                        <a:schemeClr val="bg2"/>
                      </a:fgClr>
                      <a:bgClr>
                        <a:schemeClr val="bg1"/>
                      </a:bgClr>
                    </a:pattFill>
                  </a:tcPr>
                </a:tc>
                <a:extLst>
                  <a:ext uri="{0D108BD9-81ED-4DB2-BD59-A6C34878D82A}">
                    <a16:rowId xmlns="" xmlns:a16="http://schemas.microsoft.com/office/drawing/2014/main" val="10008"/>
                  </a:ext>
                </a:extLst>
              </a:tr>
              <a:tr h="425826">
                <a:tc gridSpan="4">
                  <a:txBody>
                    <a:bodyPr/>
                    <a:lstStyle/>
                    <a:p>
                      <a:pPr algn="l"/>
                      <a:r>
                        <a:rPr lang="en-US" sz="1800" b="1" i="0" kern="1200" dirty="0" smtClean="0">
                          <a:solidFill>
                            <a:schemeClr val="lt1"/>
                          </a:solidFill>
                          <a:effectLst/>
                          <a:latin typeface="+mn-lt"/>
                          <a:ea typeface="+mn-ea"/>
                          <a:cs typeface="+mn-cs"/>
                        </a:rPr>
                        <a:t>Downtown Studio Campus</a:t>
                      </a:r>
                      <a:endParaRPr lang="en-US" dirty="0"/>
                    </a:p>
                  </a:txBody>
                  <a:tcPr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lumMod val="65000"/>
                      </a:schemeClr>
                    </a:solidFill>
                  </a:tcPr>
                </a:tc>
                <a:tc hMerge="1">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solidFill>
                      <a:schemeClr val="bg2"/>
                    </a:solidFill>
                  </a:tcPr>
                </a:tc>
                <a:tc hMerge="1">
                  <a:txBody>
                    <a:bodyPr/>
                    <a:lstStyle/>
                    <a:p>
                      <a:endParaRPr lang="en-US"/>
                    </a:p>
                  </a:txBody>
                  <a:tcPr/>
                </a:tc>
                <a:tc hMerge="1">
                  <a:txBody>
                    <a:bodyPr/>
                    <a:lstStyle/>
                    <a:p>
                      <a:endParaRPr lang="en-US" b="1" dirty="0">
                        <a:solidFill>
                          <a:schemeClr val="bg1"/>
                        </a:solidFill>
                      </a:endParaRPr>
                    </a:p>
                  </a:txBody>
                  <a:tcPr anchor="ctr">
                    <a:lnL w="12700" cap="flat" cmpd="sng" algn="ctr">
                      <a:solidFill>
                        <a:schemeClr val="bg1">
                          <a:lumMod val="65000"/>
                        </a:schemeClr>
                      </a:solidFill>
                      <a:prstDash val="solid"/>
                      <a:round/>
                      <a:headEnd type="none" w="med" len="med"/>
                      <a:tailEnd type="none" w="med" len="med"/>
                    </a:lnL>
                    <a:solidFill>
                      <a:schemeClr val="bg2"/>
                    </a:solidFill>
                  </a:tcPr>
                </a:tc>
                <a:extLst>
                  <a:ext uri="{0D108BD9-81ED-4DB2-BD59-A6C34878D82A}">
                    <a16:rowId xmlns="" xmlns:a16="http://schemas.microsoft.com/office/drawing/2014/main" val="10009"/>
                  </a:ext>
                </a:extLst>
              </a:tr>
              <a:tr h="425826">
                <a:tc>
                  <a:txBody>
                    <a:bodyPr/>
                    <a:lstStyle/>
                    <a:p>
                      <a:pPr algn="ctr"/>
                      <a:endParaRPr lang="en-US" dirty="0"/>
                    </a:p>
                  </a:txBody>
                  <a:tcPr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noFill/>
                  </a:tcPr>
                </a:tc>
                <a:tc>
                  <a:txBody>
                    <a:bodyPr/>
                    <a:lstStyle/>
                    <a:p>
                      <a:r>
                        <a:rPr lang="en-US" sz="1400" dirty="0" smtClean="0"/>
                        <a:t>Black Box Collaboration with PPLD</a:t>
                      </a:r>
                      <a:endParaRPr lang="en-US" sz="1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pattFill prst="ltDnDiag">
                      <a:fgClr>
                        <a:schemeClr val="bg2"/>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C00000"/>
                          </a:solidFill>
                          <a:effectLst/>
                          <a:uLnTx/>
                          <a:uFillTx/>
                          <a:latin typeface="+mn-lt"/>
                          <a:ea typeface="+mn-ea"/>
                          <a:cs typeface="+mn-cs"/>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1400" dirty="0" smtClean="0"/>
                        <a:t>Spring</a:t>
                      </a:r>
                      <a:r>
                        <a:rPr lang="en-US" sz="1400" baseline="0" dirty="0" smtClean="0"/>
                        <a:t> 2018</a:t>
                      </a:r>
                      <a:endParaRPr lang="en-US" sz="1400" dirty="0"/>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pattFill prst="ltDnDiag">
                      <a:fgClr>
                        <a:schemeClr val="bg2"/>
                      </a:fgClr>
                      <a:bgClr>
                        <a:schemeClr val="bg1"/>
                      </a:bgClr>
                    </a:pattFill>
                  </a:tcPr>
                </a:tc>
                <a:extLst>
                  <a:ext uri="{0D108BD9-81ED-4DB2-BD59-A6C34878D82A}">
                    <a16:rowId xmlns="" xmlns:a16="http://schemas.microsoft.com/office/drawing/2014/main" val="10010"/>
                  </a:ext>
                </a:extLst>
              </a:tr>
              <a:tr h="381633">
                <a:tc gridSpan="4">
                  <a:txBody>
                    <a:bodyPr/>
                    <a:lstStyle/>
                    <a:p>
                      <a:pPr algn="l"/>
                      <a:r>
                        <a:rPr lang="en-US" sz="1800" b="1" i="0" kern="1200" dirty="0" smtClean="0">
                          <a:solidFill>
                            <a:schemeClr val="bg1"/>
                          </a:solidFill>
                          <a:effectLst/>
                          <a:latin typeface="+mn-lt"/>
                          <a:ea typeface="+mn-ea"/>
                          <a:cs typeface="+mn-cs"/>
                        </a:rPr>
                        <a:t>College-wide</a:t>
                      </a:r>
                      <a:endParaRPr lang="en-US" dirty="0">
                        <a:solidFill>
                          <a:schemeClr val="bg1"/>
                        </a:solidFill>
                      </a:endParaRPr>
                    </a:p>
                  </a:txBody>
                  <a:tcPr anchor="ctr">
                    <a:lnL w="12700" cmpd="sng">
                      <a:noFill/>
                    </a:lnL>
                    <a:lnR w="12700" cap="flat" cmpd="sng" algn="ctr">
                      <a:noFill/>
                      <a:prstDash val="solid"/>
                      <a:round/>
                      <a:headEnd type="none" w="med" len="med"/>
                      <a:tailEnd type="none" w="med" len="med"/>
                    </a:lnR>
                    <a:lnT w="12700" cmpd="sng">
                      <a:noFill/>
                    </a:lnT>
                    <a:lnB w="12700" cmpd="sng">
                      <a:noFill/>
                    </a:lnB>
                    <a:solidFill>
                      <a:schemeClr val="bg1">
                        <a:lumMod val="65000"/>
                      </a:schemeClr>
                    </a:solidFill>
                  </a:tcPr>
                </a:tc>
                <a:tc hMerge="1">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tcPr>
                </a:tc>
                <a:tc hMerge="1">
                  <a:txBody>
                    <a:bodyPr/>
                    <a:lstStyle/>
                    <a:p>
                      <a:endParaRPr lang="en-US"/>
                    </a:p>
                  </a:txBody>
                  <a:tcPr/>
                </a:tc>
                <a:tc hMerge="1">
                  <a:txBody>
                    <a:bodyPr/>
                    <a:lstStyle/>
                    <a:p>
                      <a:endParaRPr lang="en-US" b="1" dirty="0">
                        <a:solidFill>
                          <a:schemeClr val="bg1"/>
                        </a:solidFill>
                      </a:endParaRPr>
                    </a:p>
                  </a:txBody>
                  <a:tcPr anchor="ctr">
                    <a:lnL w="12700" cap="flat" cmpd="sng" algn="ctr">
                      <a:solidFill>
                        <a:schemeClr val="bg1">
                          <a:lumMod val="65000"/>
                        </a:schemeClr>
                      </a:solidFill>
                      <a:prstDash val="solid"/>
                      <a:round/>
                      <a:headEnd type="none" w="med" len="med"/>
                      <a:tailEnd type="none" w="med" len="med"/>
                    </a:lnL>
                    <a:noFill/>
                  </a:tcPr>
                </a:tc>
                <a:extLst>
                  <a:ext uri="{0D108BD9-81ED-4DB2-BD59-A6C34878D82A}">
                    <a16:rowId xmlns="" xmlns:a16="http://schemas.microsoft.com/office/drawing/2014/main" val="10011"/>
                  </a:ext>
                </a:extLst>
              </a:tr>
              <a:tr h="601165">
                <a:tc>
                  <a:txBody>
                    <a:bodyPr/>
                    <a:lstStyle/>
                    <a:p>
                      <a:pPr algn="ctr"/>
                      <a:endParaRPr lang="en-US" dirty="0"/>
                    </a:p>
                  </a:txBody>
                  <a:tcPr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dk1"/>
                          </a:solidFill>
                          <a:effectLst/>
                          <a:latin typeface="+mn-lt"/>
                          <a:ea typeface="+mn-ea"/>
                          <a:cs typeface="+mn-cs"/>
                        </a:rPr>
                        <a:t>Signage &amp; Wayfinding</a:t>
                      </a:r>
                      <a:endParaRPr lang="en-US" sz="1400" dirty="0" smtClean="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pattFill prst="ltDnDiag">
                      <a:fgClr>
                        <a:schemeClr val="bg2"/>
                      </a:fgClr>
                      <a:bgClr>
                        <a:schemeClr val="bg1"/>
                      </a:bgClr>
                    </a:pattFill>
                  </a:tcPr>
                </a:tc>
                <a:tc>
                  <a:txBody>
                    <a:bodyPr/>
                    <a:lstStyle/>
                    <a:p>
                      <a:pPr algn="ctr"/>
                      <a:r>
                        <a:rPr lang="en-US" sz="1400" b="0" i="0" kern="1200" dirty="0" smtClean="0">
                          <a:solidFill>
                            <a:srgbClr val="C00000"/>
                          </a:solidFill>
                          <a:effectLst/>
                          <a:latin typeface="+mn-lt"/>
                          <a:ea typeface="+mn-ea"/>
                          <a:cs typeface="+mn-cs"/>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dk1"/>
                          </a:solidFill>
                          <a:effectLst/>
                          <a:latin typeface="+mn-lt"/>
                          <a:ea typeface="+mn-ea"/>
                          <a:cs typeface="+mn-cs"/>
                        </a:rPr>
                        <a:t>Ongoing. Significant progress (inside/outside) planned throughout FY2018</a:t>
                      </a:r>
                      <a:endParaRPr lang="en-US" sz="1400" dirty="0" smtClean="0"/>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pattFill prst="ltDnDiag">
                      <a:fgClr>
                        <a:schemeClr val="bg2"/>
                      </a:fgClr>
                      <a:bgClr>
                        <a:schemeClr val="bg1"/>
                      </a:bgClr>
                    </a:pattFill>
                  </a:tcPr>
                </a:tc>
                <a:extLst>
                  <a:ext uri="{0D108BD9-81ED-4DB2-BD59-A6C34878D82A}">
                    <a16:rowId xmlns="" xmlns:a16="http://schemas.microsoft.com/office/drawing/2014/main" val="10012"/>
                  </a:ext>
                </a:extLst>
              </a:tr>
            </a:tbl>
          </a:graphicData>
        </a:graphic>
      </p:graphicFrame>
      <p:sp>
        <p:nvSpPr>
          <p:cNvPr id="14"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Other Capital Projects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010474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descr="A photo of the exterior of Rampart Range Campus." title="Rampart Range Campus"/>
          <p:cNvPicPr>
            <a:picLocks noChangeAspect="1"/>
          </p:cNvPicPr>
          <p:nvPr/>
        </p:nvPicPr>
        <p:blipFill rotWithShape="1">
          <a:blip r:embed="rId4">
            <a:extLst>
              <a:ext uri="{28A0092B-C50C-407E-A947-70E740481C1C}">
                <a14:useLocalDpi xmlns:a14="http://schemas.microsoft.com/office/drawing/2010/main" val="0"/>
              </a:ext>
            </a:extLst>
          </a:blip>
          <a:srcRect b="6003"/>
          <a:stretch/>
        </p:blipFill>
        <p:spPr>
          <a:xfrm>
            <a:off x="2086654" y="1617663"/>
            <a:ext cx="10105346" cy="5240337"/>
          </a:xfrm>
          <a:prstGeom prst="rect">
            <a:avLst/>
          </a:prstGeom>
        </p:spPr>
      </p:pic>
      <p:sp>
        <p:nvSpPr>
          <p:cNvPr id="2" name="Title 1"/>
          <p:cNvSpPr>
            <a:spLocks noGrp="1"/>
          </p:cNvSpPr>
          <p:nvPr>
            <p:ph type="title"/>
          </p:nvPr>
        </p:nvSpPr>
        <p:spPr>
          <a:xfrm>
            <a:off x="2086654" y="302905"/>
            <a:ext cx="10515600" cy="1325563"/>
          </a:xfrm>
        </p:spPr>
        <p:txBody>
          <a:bodyPr/>
          <a:lstStyle/>
          <a:p>
            <a:r>
              <a:rPr lang="en-US" dirty="0">
                <a:solidFill>
                  <a:srgbClr val="C00000"/>
                </a:solidFill>
              </a:rPr>
              <a:t>Facilities Master </a:t>
            </a:r>
            <a:r>
              <a:rPr lang="en-US" dirty="0" smtClean="0">
                <a:solidFill>
                  <a:srgbClr val="C00000"/>
                </a:solidFill>
              </a:rPr>
              <a:t>Planning</a:t>
            </a:r>
            <a:endParaRPr lang="en-US" dirty="0"/>
          </a:p>
        </p:txBody>
      </p:sp>
    </p:spTree>
    <p:extLst>
      <p:ext uri="{BB962C8B-B14F-4D97-AF65-F5344CB8AC3E}">
        <p14:creationId xmlns:p14="http://schemas.microsoft.com/office/powerpoint/2010/main" val="822803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3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402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7" name="Table 26" descr="This year we are piloting an online student newspaper, online catalog database, flipped science classroom, hidden figures project, Rampart Range Camous Auto Door Opener, and passport to completion." title="Pilot Program Selections"/>
          <p:cNvGraphicFramePr>
            <a:graphicFrameLocks noGrp="1"/>
          </p:cNvGraphicFramePr>
          <p:nvPr>
            <p:extLst>
              <p:ext uri="{D42A27DB-BD31-4B8C-83A1-F6EECF244321}">
                <p14:modId xmlns:p14="http://schemas.microsoft.com/office/powerpoint/2010/main" val="45936991"/>
              </p:ext>
            </p:extLst>
          </p:nvPr>
        </p:nvGraphicFramePr>
        <p:xfrm>
          <a:off x="2042160" y="2832411"/>
          <a:ext cx="10145386" cy="3142488"/>
        </p:xfrm>
        <a:graphic>
          <a:graphicData uri="http://schemas.openxmlformats.org/drawingml/2006/table">
            <a:tbl>
              <a:tblPr firstRow="1" bandRow="1">
                <a:tableStyleId>{F5AB1C69-6EDB-4FF4-983F-18BD219EF322}</a:tableStyleId>
              </a:tblPr>
              <a:tblGrid>
                <a:gridCol w="3151820">
                  <a:extLst>
                    <a:ext uri="{9D8B030D-6E8A-4147-A177-3AD203B41FA5}">
                      <a16:colId xmlns="" xmlns:a16="http://schemas.microsoft.com/office/drawing/2014/main" val="20000"/>
                    </a:ext>
                  </a:extLst>
                </a:gridCol>
                <a:gridCol w="2407296">
                  <a:extLst>
                    <a:ext uri="{9D8B030D-6E8A-4147-A177-3AD203B41FA5}">
                      <a16:colId xmlns="" xmlns:a16="http://schemas.microsoft.com/office/drawing/2014/main" val="20001"/>
                    </a:ext>
                  </a:extLst>
                </a:gridCol>
                <a:gridCol w="2385992">
                  <a:extLst>
                    <a:ext uri="{9D8B030D-6E8A-4147-A177-3AD203B41FA5}">
                      <a16:colId xmlns="" xmlns:a16="http://schemas.microsoft.com/office/drawing/2014/main" val="20002"/>
                    </a:ext>
                  </a:extLst>
                </a:gridCol>
                <a:gridCol w="2200278">
                  <a:extLst>
                    <a:ext uri="{9D8B030D-6E8A-4147-A177-3AD203B41FA5}">
                      <a16:colId xmlns="" xmlns:a16="http://schemas.microsoft.com/office/drawing/2014/main" val="20003"/>
                    </a:ext>
                  </a:extLst>
                </a:gridCol>
              </a:tblGrid>
              <a:tr h="1571244">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i="1" dirty="0" smtClean="0">
                          <a:latin typeface="+mj-lt"/>
                          <a:ea typeface="Caecilia LT Std 56" charset="0"/>
                          <a:cs typeface="Caecilia LT Std 56" charset="0"/>
                        </a:rPr>
                        <a:t>This Year's</a:t>
                      </a:r>
                    </a:p>
                    <a:p>
                      <a:pPr marL="0" marR="0" indent="0" algn="ctr" defTabSz="914400" rtl="0" eaLnBrk="1" fontAlgn="auto" latinLnBrk="0" hangingPunct="1">
                        <a:lnSpc>
                          <a:spcPct val="100000"/>
                        </a:lnSpc>
                        <a:spcBef>
                          <a:spcPts val="0"/>
                        </a:spcBef>
                        <a:spcAft>
                          <a:spcPts val="0"/>
                        </a:spcAft>
                        <a:buClrTx/>
                        <a:buSzTx/>
                        <a:buFontTx/>
                        <a:buNone/>
                        <a:tabLst/>
                        <a:defRPr/>
                      </a:pPr>
                      <a:r>
                        <a:rPr lang="en-US" sz="3600" b="0" i="1" dirty="0" smtClean="0">
                          <a:latin typeface="+mj-lt"/>
                          <a:ea typeface="Caecilia LT Std 56" charset="0"/>
                          <a:cs typeface="Caecilia LT Std 56" charset="0"/>
                        </a:rPr>
                        <a:t>Selections:</a:t>
                      </a:r>
                      <a:endParaRPr lang="en-US" sz="3600" b="0" i="1" dirty="0">
                        <a:solidFill>
                          <a:schemeClr val="bg1"/>
                        </a:solidFill>
                        <a:latin typeface="+mj-lt"/>
                        <a:ea typeface="Caecilia LT Std 56" charset="0"/>
                        <a:cs typeface="Caecilia LT Std 56" charset="0"/>
                      </a:endParaRPr>
                    </a:p>
                  </a:txBody>
                  <a:tcPr marL="45720" marR="45720" anchor="ctr">
                    <a:lnR w="38100" cap="flat" cmpd="sng" algn="ctr">
                      <a:solidFill>
                        <a:schemeClr val="bg1"/>
                      </a:solidFill>
                      <a:prstDash val="solid"/>
                      <a:round/>
                      <a:headEnd type="none" w="med" len="med"/>
                      <a:tailEnd type="none" w="med" len="med"/>
                    </a:lnR>
                    <a:solidFill>
                      <a:srgbClr val="C0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Online Student Newspaper</a:t>
                      </a:r>
                      <a:endParaRPr lang="en-US" sz="1800" b="1" i="0" dirty="0">
                        <a:solidFill>
                          <a:schemeClr val="tx1">
                            <a:lumMod val="85000"/>
                            <a:lumOff val="15000"/>
                          </a:schemeClr>
                        </a:solidFill>
                        <a:latin typeface="Helvetica Light" charset="0"/>
                        <a:ea typeface="Helvetica Light" charset="0"/>
                        <a:cs typeface="Helvetica Light" charset="0"/>
                      </a:endParaRP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lt1"/>
                          </a:solidFill>
                          <a:effectLst/>
                          <a:latin typeface="+mn-lt"/>
                          <a:ea typeface="+mn-ea"/>
                          <a:cs typeface="+mn-cs"/>
                        </a:rPr>
                        <a:t>Online </a:t>
                      </a:r>
                      <a:br>
                        <a:rPr lang="en-US" sz="1800" b="1" i="0" kern="1200" dirty="0" smtClean="0">
                          <a:solidFill>
                            <a:schemeClr val="lt1"/>
                          </a:solidFill>
                          <a:effectLst/>
                          <a:latin typeface="+mn-lt"/>
                          <a:ea typeface="+mn-ea"/>
                          <a:cs typeface="+mn-cs"/>
                        </a:rPr>
                      </a:br>
                      <a:r>
                        <a:rPr lang="en-US" sz="1800" b="1" i="0" kern="1200" dirty="0" smtClean="0">
                          <a:solidFill>
                            <a:schemeClr val="lt1"/>
                          </a:solidFill>
                          <a:effectLst/>
                          <a:latin typeface="+mn-lt"/>
                          <a:ea typeface="+mn-ea"/>
                          <a:cs typeface="+mn-cs"/>
                        </a:rPr>
                        <a:t>Catalog Database</a:t>
                      </a:r>
                      <a:endParaRPr lang="en-US" sz="1400" b="1" i="1" dirty="0">
                        <a:solidFill>
                          <a:schemeClr val="tx1">
                            <a:lumMod val="85000"/>
                            <a:lumOff val="15000"/>
                          </a:schemeClr>
                        </a:solidFill>
                        <a:latin typeface="Helvetica Light" charset="0"/>
                        <a:ea typeface="Helvetica Light" charset="0"/>
                        <a:cs typeface="Helvetica Light" charset="0"/>
                      </a:endParaRP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lt1"/>
                          </a:solidFill>
                          <a:effectLst/>
                          <a:latin typeface="+mn-lt"/>
                          <a:ea typeface="+mn-ea"/>
                          <a:cs typeface="+mn-cs"/>
                        </a:rPr>
                        <a:t>Flipped Science </a:t>
                      </a:r>
                      <a:br>
                        <a:rPr lang="en-US" sz="1800" b="1" i="0" kern="1200" dirty="0" smtClean="0">
                          <a:solidFill>
                            <a:schemeClr val="lt1"/>
                          </a:solidFill>
                          <a:effectLst/>
                          <a:latin typeface="+mn-lt"/>
                          <a:ea typeface="+mn-ea"/>
                          <a:cs typeface="+mn-cs"/>
                        </a:rPr>
                      </a:br>
                      <a:r>
                        <a:rPr lang="en-US" sz="1800" b="1" i="0" kern="1200" dirty="0" smtClean="0">
                          <a:solidFill>
                            <a:schemeClr val="lt1"/>
                          </a:solidFill>
                          <a:effectLst/>
                          <a:latin typeface="+mn-lt"/>
                          <a:ea typeface="+mn-ea"/>
                          <a:cs typeface="+mn-cs"/>
                        </a:rPr>
                        <a:t>Classroom</a:t>
                      </a:r>
                      <a:endParaRPr lang="en-US" sz="1800" b="1" i="0" dirty="0">
                        <a:solidFill>
                          <a:schemeClr val="tx1">
                            <a:lumMod val="85000"/>
                            <a:lumOff val="15000"/>
                          </a:schemeClr>
                        </a:solidFill>
                        <a:latin typeface="Helvetica Light" charset="0"/>
                        <a:ea typeface="Helvetica Light" charset="0"/>
                        <a:cs typeface="Helvetica Light" charset="0"/>
                      </a:endParaRPr>
                    </a:p>
                  </a:txBody>
                  <a:tcPr marL="45720" marR="45720" anchor="ctr">
                    <a:lnL w="38100" cap="flat" cmpd="sng" algn="ctr">
                      <a:solidFill>
                        <a:schemeClr val="bg1"/>
                      </a:solidFill>
                      <a:prstDash val="solid"/>
                      <a:round/>
                      <a:headEnd type="none" w="med" len="med"/>
                      <a:tailEnd type="none" w="med" len="med"/>
                    </a:lnL>
                    <a:solidFill>
                      <a:schemeClr val="bg1">
                        <a:lumMod val="65000"/>
                      </a:schemeClr>
                    </a:solidFill>
                  </a:tcPr>
                </a:tc>
                <a:extLst>
                  <a:ext uri="{0D108BD9-81ED-4DB2-BD59-A6C34878D82A}">
                    <a16:rowId xmlns="" xmlns:a16="http://schemas.microsoft.com/office/drawing/2014/main" val="10000"/>
                  </a:ext>
                </a:extLst>
              </a:tr>
              <a:tr h="1571244">
                <a:tc vMerge="1">
                  <a:txBody>
                    <a:bodyPr/>
                    <a:lstStyle/>
                    <a:p>
                      <a:pPr marL="0" marR="0" indent="0" algn="ctr" defTabSz="914400" rtl="0" eaLnBrk="1" fontAlgn="auto" latinLnBrk="0" hangingPunct="1">
                        <a:lnSpc>
                          <a:spcPts val="2600"/>
                        </a:lnSpc>
                        <a:spcBef>
                          <a:spcPts val="0"/>
                        </a:spcBef>
                        <a:spcAft>
                          <a:spcPts val="0"/>
                        </a:spcAft>
                        <a:buClrTx/>
                        <a:buSzTx/>
                        <a:buFont typeface="+mj-lt"/>
                        <a:buNone/>
                        <a:tabLst/>
                        <a:defRPr/>
                      </a:pPr>
                      <a:endParaRPr lang="en-US" sz="1800" b="1" i="0" dirty="0">
                        <a:solidFill>
                          <a:schemeClr val="bg1"/>
                        </a:solidFill>
                        <a:latin typeface="Helvetica" charset="0"/>
                        <a:ea typeface="Helvetica" charset="0"/>
                        <a:cs typeface="Helvetica" charset="0"/>
                      </a:endParaRPr>
                    </a:p>
                  </a:txBody>
                  <a:tcPr marL="45720" marR="4572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US" sz="1800" b="1" dirty="0" smtClean="0">
                          <a:solidFill>
                            <a:schemeClr val="bg1"/>
                          </a:solidFill>
                        </a:rPr>
                        <a:t>Hidden Figures </a:t>
                      </a:r>
                    </a:p>
                    <a:p>
                      <a:pPr marL="0" marR="0" indent="0" algn="ctr" defTabSz="914400" rtl="0" eaLnBrk="1" fontAlgn="auto" latinLnBrk="0" hangingPunct="1">
                        <a:lnSpc>
                          <a:spcPct val="100000"/>
                        </a:lnSpc>
                        <a:spcBef>
                          <a:spcPts val="0"/>
                        </a:spcBef>
                        <a:spcAft>
                          <a:spcPts val="0"/>
                        </a:spcAft>
                        <a:buClrTx/>
                        <a:buSzTx/>
                        <a:buFont typeface="+mj-lt"/>
                        <a:buNone/>
                        <a:tabLst/>
                        <a:defRPr/>
                      </a:pPr>
                      <a:r>
                        <a:rPr lang="en-US" sz="1800" b="1" dirty="0" smtClean="0">
                          <a:solidFill>
                            <a:schemeClr val="bg1"/>
                          </a:solidFill>
                        </a:rPr>
                        <a:t>Project  </a:t>
                      </a:r>
                      <a:endParaRPr lang="en-US" sz="1800" b="1" i="0" dirty="0">
                        <a:solidFill>
                          <a:schemeClr val="bg1"/>
                        </a:solidFill>
                        <a:latin typeface="Helvetica" charset="0"/>
                        <a:ea typeface="Helvetica" charset="0"/>
                        <a:cs typeface="Helvetica" charset="0"/>
                      </a:endParaRP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lt1"/>
                          </a:solidFill>
                          <a:effectLst/>
                          <a:latin typeface="+mn-lt"/>
                          <a:ea typeface="+mn-ea"/>
                          <a:cs typeface="+mn-cs"/>
                        </a:rPr>
                        <a:t>RRC Auto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lt1"/>
                          </a:solidFill>
                          <a:effectLst/>
                          <a:latin typeface="+mn-lt"/>
                          <a:ea typeface="+mn-ea"/>
                          <a:cs typeface="+mn-cs"/>
                        </a:rPr>
                        <a:t>Door Opener </a:t>
                      </a:r>
                      <a:endParaRPr lang="en-US" sz="1400" b="1" i="1" dirty="0">
                        <a:solidFill>
                          <a:schemeClr val="tx1">
                            <a:lumMod val="85000"/>
                            <a:lumOff val="15000"/>
                          </a:schemeClr>
                        </a:solidFill>
                        <a:latin typeface="Helvetica Light" charset="0"/>
                        <a:ea typeface="Helvetica Light" charset="0"/>
                        <a:cs typeface="Helvetica Light" charset="0"/>
                      </a:endParaRP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lt1"/>
                          </a:solidFill>
                          <a:effectLst/>
                          <a:latin typeface="+mn-lt"/>
                          <a:ea typeface="+mn-ea"/>
                          <a:cs typeface="+mn-cs"/>
                        </a:rPr>
                        <a:t>Passport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lt1"/>
                          </a:solidFill>
                          <a:effectLst/>
                          <a:latin typeface="+mn-lt"/>
                          <a:ea typeface="+mn-ea"/>
                          <a:cs typeface="+mn-cs"/>
                        </a:rPr>
                        <a:t>to Completion</a:t>
                      </a:r>
                      <a:endParaRPr lang="en-US" sz="1400" b="1" i="1" dirty="0">
                        <a:solidFill>
                          <a:schemeClr val="tx1">
                            <a:lumMod val="85000"/>
                            <a:lumOff val="15000"/>
                          </a:schemeClr>
                        </a:solidFill>
                        <a:latin typeface="Helvetica Light" charset="0"/>
                        <a:ea typeface="Helvetica Light" charset="0"/>
                        <a:cs typeface="Helvetica Light" charset="0"/>
                      </a:endParaRPr>
                    </a:p>
                  </a:txBody>
                  <a:tcPr marL="45720" marR="45720" anchor="ctr">
                    <a:lnL w="38100" cap="flat" cmpd="sng" algn="ctr">
                      <a:solidFill>
                        <a:schemeClr val="bg1"/>
                      </a:solidFill>
                      <a:prstDash val="solid"/>
                      <a:round/>
                      <a:headEnd type="none" w="med" len="med"/>
                      <a:tailEnd type="none" w="med" len="med"/>
                    </a:lnL>
                    <a:solidFill>
                      <a:schemeClr val="bg1">
                        <a:lumMod val="65000"/>
                      </a:schemeClr>
                    </a:solidFill>
                  </a:tcPr>
                </a:tc>
                <a:extLst>
                  <a:ext uri="{0D108BD9-81ED-4DB2-BD59-A6C34878D82A}">
                    <a16:rowId xmlns="" xmlns:a16="http://schemas.microsoft.com/office/drawing/2014/main" val="10001"/>
                  </a:ext>
                </a:extLst>
              </a:tr>
            </a:tbl>
          </a:graphicData>
        </a:graphic>
      </p:graphicFrame>
      <p:sp>
        <p:nvSpPr>
          <p:cNvPr id="24" name="Title 1"/>
          <p:cNvSpPr txBox="1">
            <a:spLocks/>
          </p:cNvSpPr>
          <p:nvPr/>
        </p:nvSpPr>
        <p:spPr>
          <a:xfrm>
            <a:off x="1929008" y="1882138"/>
            <a:ext cx="6401478" cy="7741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tx1">
                    <a:lumMod val="75000"/>
                    <a:lumOff val="25000"/>
                  </a:schemeClr>
                </a:solidFill>
              </a:rPr>
              <a:t>Extraordinary </a:t>
            </a:r>
            <a:r>
              <a:rPr lang="en-US" sz="2400" dirty="0">
                <a:solidFill>
                  <a:schemeClr val="tx1">
                    <a:lumMod val="75000"/>
                    <a:lumOff val="25000"/>
                  </a:schemeClr>
                </a:solidFill>
              </a:rPr>
              <a:t>ideas </a:t>
            </a:r>
            <a:r>
              <a:rPr lang="en-US" sz="2400" b="1" dirty="0">
                <a:solidFill>
                  <a:schemeClr val="tx1">
                    <a:lumMod val="75000"/>
                    <a:lumOff val="25000"/>
                  </a:schemeClr>
                </a:solidFill>
              </a:rPr>
              <a:t>we make happen</a:t>
            </a:r>
            <a:r>
              <a:rPr lang="en-US" sz="2400" dirty="0">
                <a:solidFill>
                  <a:schemeClr val="tx1">
                    <a:lumMod val="75000"/>
                    <a:lumOff val="25000"/>
                  </a:schemeClr>
                </a:solidFill>
              </a:rPr>
              <a:t>.</a:t>
            </a:r>
          </a:p>
        </p:txBody>
      </p:sp>
      <p:sp>
        <p:nvSpPr>
          <p:cNvPr id="22" name="Title 1"/>
          <p:cNvSpPr>
            <a:spLocks noGrp="1"/>
          </p:cNvSpPr>
          <p:nvPr>
            <p:ph type="title"/>
          </p:nvPr>
        </p:nvSpPr>
        <p:spPr>
          <a:xfrm>
            <a:off x="1929008" y="617409"/>
            <a:ext cx="10297241" cy="1237200"/>
          </a:xfrm>
        </p:spPr>
        <p:txBody>
          <a:bodyPr anchor="t">
            <a:noAutofit/>
          </a:bodyPr>
          <a:lstStyle/>
          <a:p>
            <a:pPr>
              <a:lnSpc>
                <a:spcPts val="4080"/>
              </a:lnSpc>
            </a:pPr>
            <a:r>
              <a:rPr lang="en-US" dirty="0" smtClean="0">
                <a:solidFill>
                  <a:srgbClr val="C00000"/>
                </a:solidFill>
              </a:rPr>
              <a:t>Pilot Programs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339342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descr="Photos of the quad program show the entrance doors and some interior spaces." title="Quad"/>
          <p:cNvPicPr>
            <a:picLocks noChangeAspect="1"/>
          </p:cNvPicPr>
          <p:nvPr/>
        </p:nvPicPr>
        <p:blipFill rotWithShape="1">
          <a:blip r:embed="rId4">
            <a:extLst>
              <a:ext uri="{28A0092B-C50C-407E-A947-70E740481C1C}">
                <a14:useLocalDpi xmlns:a14="http://schemas.microsoft.com/office/drawing/2010/main" val="0"/>
              </a:ext>
            </a:extLst>
          </a:blip>
          <a:srcRect b="5596"/>
          <a:stretch/>
        </p:blipFill>
        <p:spPr>
          <a:xfrm>
            <a:off x="2136588" y="1617663"/>
            <a:ext cx="10061891" cy="5240338"/>
          </a:xfrm>
          <a:prstGeom prst="rect">
            <a:avLst/>
          </a:prstGeom>
        </p:spPr>
      </p:pic>
      <p:sp>
        <p:nvSpPr>
          <p:cNvPr id="3" name="Title 2"/>
          <p:cNvSpPr>
            <a:spLocks noGrp="1"/>
          </p:cNvSpPr>
          <p:nvPr>
            <p:ph type="title"/>
          </p:nvPr>
        </p:nvSpPr>
        <p:spPr>
          <a:xfrm>
            <a:off x="2136588" y="292100"/>
            <a:ext cx="10515600" cy="1325563"/>
          </a:xfrm>
        </p:spPr>
        <p:txBody>
          <a:bodyPr/>
          <a:lstStyle/>
          <a:p>
            <a:r>
              <a:rPr lang="en-US">
                <a:solidFill>
                  <a:srgbClr val="C00000"/>
                </a:solidFill>
              </a:rPr>
              <a:t>The </a:t>
            </a:r>
            <a:r>
              <a:rPr lang="en-US" smtClean="0">
                <a:solidFill>
                  <a:srgbClr val="C00000"/>
                </a:solidFill>
              </a:rPr>
              <a:t>QUAD</a:t>
            </a:r>
            <a:endParaRPr lang="en-US"/>
          </a:p>
        </p:txBody>
      </p:sp>
    </p:spTree>
    <p:extLst>
      <p:ext uri="{BB962C8B-B14F-4D97-AF65-F5344CB8AC3E}">
        <p14:creationId xmlns:p14="http://schemas.microsoft.com/office/powerpoint/2010/main" val="174975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835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Rectangle 18" descr="A construction worker smiles at work completed. A cybersecurity expert works on a touch screen." title="Construction"/>
          <p:cNvSpPr/>
          <p:nvPr/>
        </p:nvSpPr>
        <p:spPr>
          <a:xfrm>
            <a:off x="2042160" y="2062392"/>
            <a:ext cx="9983387" cy="4787257"/>
          </a:xfrm>
          <a:prstGeom prst="rect">
            <a:avLst/>
          </a:prstGeom>
          <a:blipFill>
            <a:blip r:embed="rId4"/>
            <a:srcRect/>
            <a:stretch>
              <a:fillRect t="1" b="-2282"/>
            </a:stretch>
          </a:blipFill>
          <a:ln w="857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txBox="1">
            <a:spLocks/>
          </p:cNvSpPr>
          <p:nvPr/>
        </p:nvSpPr>
        <p:spPr>
          <a:xfrm>
            <a:off x="7077689" y="3117007"/>
            <a:ext cx="5023695" cy="27376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Calibri" charset="0"/>
                <a:ea typeface="Calibri" charset="0"/>
                <a:cs typeface="Calibri" charset="0"/>
              </a:rPr>
              <a:t>Cybersecurity</a:t>
            </a:r>
            <a:endParaRPr lang="en-US" sz="3200" b="1" dirty="0">
              <a:solidFill>
                <a:schemeClr val="bg1"/>
              </a:solidFill>
              <a:latin typeface="Calibri" charset="0"/>
              <a:ea typeface="Calibri" charset="0"/>
              <a:cs typeface="Calibri" charset="0"/>
            </a:endParaRPr>
          </a:p>
        </p:txBody>
      </p:sp>
      <p:sp>
        <p:nvSpPr>
          <p:cNvPr id="27" name="Title 1"/>
          <p:cNvSpPr txBox="1">
            <a:spLocks/>
          </p:cNvSpPr>
          <p:nvPr/>
        </p:nvSpPr>
        <p:spPr>
          <a:xfrm>
            <a:off x="2059674" y="3467345"/>
            <a:ext cx="4981617" cy="20568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Calibri" charset="0"/>
                <a:ea typeface="Calibri" charset="0"/>
                <a:cs typeface="Calibri" charset="0"/>
              </a:rPr>
              <a:t>Construction</a:t>
            </a:r>
            <a:endParaRPr lang="en-US" sz="3200" b="1" dirty="0">
              <a:solidFill>
                <a:schemeClr val="bg1"/>
              </a:solidFill>
              <a:latin typeface="Calibri" charset="0"/>
              <a:ea typeface="Calibri" charset="0"/>
              <a:cs typeface="Calibri" charset="0"/>
            </a:endParaRPr>
          </a:p>
        </p:txBody>
      </p:sp>
      <p:sp>
        <p:nvSpPr>
          <p:cNvPr id="18" name="Title 1"/>
          <p:cNvSpPr>
            <a:spLocks noGrp="1"/>
          </p:cNvSpPr>
          <p:nvPr>
            <p:ph type="title"/>
          </p:nvPr>
        </p:nvSpPr>
        <p:spPr>
          <a:xfrm>
            <a:off x="1929008" y="666756"/>
            <a:ext cx="10297241" cy="1237200"/>
          </a:xfrm>
        </p:spPr>
        <p:txBody>
          <a:bodyPr anchor="t">
            <a:noAutofit/>
          </a:bodyPr>
          <a:lstStyle/>
          <a:p>
            <a:pPr>
              <a:lnSpc>
                <a:spcPts val="4080"/>
              </a:lnSpc>
            </a:pPr>
            <a:r>
              <a:rPr lang="en-US" dirty="0">
                <a:solidFill>
                  <a:srgbClr val="C00000"/>
                </a:solidFill>
              </a:rPr>
              <a:t>New Programs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695467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1"/>
          <p:cNvSpPr txBox="1">
            <a:spLocks/>
          </p:cNvSpPr>
          <p:nvPr/>
        </p:nvSpPr>
        <p:spPr>
          <a:xfrm>
            <a:off x="1929008" y="1118275"/>
            <a:ext cx="8218022" cy="30513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Building and Construction </a:t>
            </a:r>
            <a:r>
              <a:rPr lang="en-US" sz="2400" dirty="0" smtClean="0">
                <a:solidFill>
                  <a:schemeClr val="tx1">
                    <a:lumMod val="75000"/>
                    <a:lumOff val="25000"/>
                  </a:schemeClr>
                </a:solidFill>
              </a:rPr>
              <a:t>Technology - </a:t>
            </a:r>
            <a:r>
              <a:rPr lang="en-US" sz="2400" dirty="0">
                <a:solidFill>
                  <a:schemeClr val="tx1">
                    <a:lumMod val="75000"/>
                    <a:lumOff val="25000"/>
                  </a:schemeClr>
                </a:solidFill>
              </a:rPr>
              <a:t>AAS degree</a:t>
            </a:r>
            <a:br>
              <a:rPr lang="en-US" sz="2400" dirty="0">
                <a:solidFill>
                  <a:schemeClr val="tx1">
                    <a:lumMod val="75000"/>
                    <a:lumOff val="25000"/>
                  </a:schemeClr>
                </a:solidFill>
              </a:rPr>
            </a:br>
            <a:r>
              <a:rPr lang="en-US" sz="2400" dirty="0">
                <a:solidFill>
                  <a:schemeClr val="tx1">
                    <a:lumMod val="75000"/>
                    <a:lumOff val="25000"/>
                  </a:schemeClr>
                </a:solidFill>
              </a:rPr>
              <a:t> </a:t>
            </a:r>
            <a:br>
              <a:rPr lang="en-US" sz="2400" dirty="0">
                <a:solidFill>
                  <a:schemeClr val="tx1">
                    <a:lumMod val="75000"/>
                    <a:lumOff val="25000"/>
                  </a:schemeClr>
                </a:solidFill>
              </a:rPr>
            </a:br>
            <a:r>
              <a:rPr lang="en-US" sz="2400" dirty="0">
                <a:solidFill>
                  <a:schemeClr val="tx1">
                    <a:lumMod val="75000"/>
                    <a:lumOff val="25000"/>
                  </a:schemeClr>
                </a:solidFill>
              </a:rPr>
              <a:t>2 certificates: </a:t>
            </a:r>
            <a:br>
              <a:rPr lang="en-US" sz="2400" dirty="0">
                <a:solidFill>
                  <a:schemeClr val="tx1">
                    <a:lumMod val="75000"/>
                    <a:lumOff val="25000"/>
                  </a:schemeClr>
                </a:solidFill>
              </a:rPr>
            </a:br>
            <a:r>
              <a:rPr lang="en-US" sz="2400" dirty="0">
                <a:solidFill>
                  <a:schemeClr val="tx1">
                    <a:lumMod val="75000"/>
                    <a:lumOff val="25000"/>
                  </a:schemeClr>
                </a:solidFill>
              </a:rPr>
              <a:t>Building and Construction Advanced Applications Certificate   </a:t>
            </a:r>
            <a:br>
              <a:rPr lang="en-US" sz="2400" dirty="0">
                <a:solidFill>
                  <a:schemeClr val="tx1">
                    <a:lumMod val="75000"/>
                    <a:lumOff val="25000"/>
                  </a:schemeClr>
                </a:solidFill>
              </a:rPr>
            </a:br>
            <a:r>
              <a:rPr lang="en-US" sz="2400" dirty="0">
                <a:solidFill>
                  <a:schemeClr val="tx1">
                    <a:lumMod val="75000"/>
                    <a:lumOff val="25000"/>
                  </a:schemeClr>
                </a:solidFill>
              </a:rPr>
              <a:t>Building and Construction Fundamentals Certificate</a:t>
            </a:r>
            <a:endParaRPr lang="en-US" sz="2400" dirty="0" smtClean="0">
              <a:solidFill>
                <a:schemeClr val="tx1">
                  <a:lumMod val="75000"/>
                  <a:lumOff val="25000"/>
                </a:schemeClr>
              </a:solidFill>
            </a:endParaRPr>
          </a:p>
        </p:txBody>
      </p:sp>
      <p:sp>
        <p:nvSpPr>
          <p:cNvPr id="12" name="Title 1"/>
          <p:cNvSpPr>
            <a:spLocks noGrp="1"/>
          </p:cNvSpPr>
          <p:nvPr>
            <p:ph type="title"/>
          </p:nvPr>
        </p:nvSpPr>
        <p:spPr>
          <a:xfrm>
            <a:off x="1929008" y="666756"/>
            <a:ext cx="10297241" cy="1237200"/>
          </a:xfrm>
        </p:spPr>
        <p:txBody>
          <a:bodyPr anchor="t">
            <a:noAutofit/>
          </a:bodyPr>
          <a:lstStyle/>
          <a:p>
            <a:pPr>
              <a:lnSpc>
                <a:spcPts val="4080"/>
              </a:lnSpc>
            </a:pPr>
            <a:r>
              <a:rPr lang="en-US" dirty="0">
                <a:solidFill>
                  <a:srgbClr val="C00000"/>
                </a:solidFill>
              </a:rPr>
              <a:t>Construction</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8438157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1"/>
          <p:cNvSpPr txBox="1">
            <a:spLocks/>
          </p:cNvSpPr>
          <p:nvPr/>
        </p:nvSpPr>
        <p:spPr>
          <a:xfrm>
            <a:off x="1929008" y="1118275"/>
            <a:ext cx="8367136" cy="5731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tx1">
                    <a:lumMod val="75000"/>
                    <a:lumOff val="25000"/>
                  </a:schemeClr>
                </a:solidFill>
              </a:rPr>
              <a:t>Here are the totals for our Cybersecurity grants so far:</a:t>
            </a:r>
          </a:p>
          <a:p>
            <a:r>
              <a:rPr lang="en-US" sz="2400" dirty="0">
                <a:solidFill>
                  <a:schemeClr val="tx1">
                    <a:lumMod val="75000"/>
                    <a:lumOff val="25000"/>
                  </a:schemeClr>
                </a:solidFill>
              </a:rPr>
              <a:t> </a:t>
            </a:r>
          </a:p>
          <a:p>
            <a:pPr marL="457200" indent="-457200">
              <a:buFont typeface="+mj-lt"/>
              <a:buAutoNum type="arabicPeriod"/>
            </a:pPr>
            <a:r>
              <a:rPr lang="en-US" sz="2400" dirty="0" smtClean="0">
                <a:solidFill>
                  <a:schemeClr val="tx1">
                    <a:lumMod val="75000"/>
                    <a:lumOff val="25000"/>
                  </a:schemeClr>
                </a:solidFill>
              </a:rPr>
              <a:t>RAMPS </a:t>
            </a:r>
            <a:r>
              <a:rPr lang="en-US" sz="2400" dirty="0">
                <a:solidFill>
                  <a:schemeClr val="tx1">
                    <a:lumMod val="75000"/>
                    <a:lumOff val="25000"/>
                  </a:schemeClr>
                </a:solidFill>
              </a:rPr>
              <a:t>Cyber Prep grant (to get high school students into cyber careers): $</a:t>
            </a:r>
            <a:r>
              <a:rPr lang="en-US" sz="2400" dirty="0" smtClean="0">
                <a:solidFill>
                  <a:schemeClr val="tx1">
                    <a:lumMod val="75000"/>
                    <a:lumOff val="25000"/>
                  </a:schemeClr>
                </a:solidFill>
              </a:rPr>
              <a:t>199,681</a:t>
            </a:r>
          </a:p>
          <a:p>
            <a:pPr marL="457200" indent="-457200">
              <a:buFont typeface="+mj-lt"/>
              <a:buAutoNum type="arabicPeriod"/>
            </a:pPr>
            <a:endParaRPr lang="en-US" sz="2400" dirty="0">
              <a:solidFill>
                <a:schemeClr val="tx1">
                  <a:lumMod val="75000"/>
                  <a:lumOff val="25000"/>
                </a:schemeClr>
              </a:solidFill>
            </a:endParaRPr>
          </a:p>
          <a:p>
            <a:pPr marL="457200" indent="-457200">
              <a:buFont typeface="+mj-lt"/>
              <a:buAutoNum type="arabicPeriod"/>
            </a:pPr>
            <a:r>
              <a:rPr lang="en-US" sz="2400" dirty="0" smtClean="0">
                <a:solidFill>
                  <a:schemeClr val="tx1">
                    <a:lumMod val="75000"/>
                    <a:lumOff val="25000"/>
                  </a:schemeClr>
                </a:solidFill>
              </a:rPr>
              <a:t>Department </a:t>
            </a:r>
            <a:r>
              <a:rPr lang="en-US" sz="2400" dirty="0">
                <a:solidFill>
                  <a:schemeClr val="tx1">
                    <a:lumMod val="75000"/>
                    <a:lumOff val="25000"/>
                  </a:schemeClr>
                </a:solidFill>
              </a:rPr>
              <a:t>of Defense OEA Grant: $891,935 of which $303,174 is for PPCC and $588,761 goes to the Chamber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and </a:t>
            </a:r>
            <a:r>
              <a:rPr lang="en-US" sz="2400" dirty="0">
                <a:solidFill>
                  <a:schemeClr val="tx1">
                    <a:lumMod val="75000"/>
                    <a:lumOff val="25000"/>
                  </a:schemeClr>
                </a:solidFill>
              </a:rPr>
              <a:t>EDC</a:t>
            </a:r>
          </a:p>
          <a:p>
            <a:r>
              <a:rPr lang="en-US" sz="2400" dirty="0">
                <a:solidFill>
                  <a:schemeClr val="tx1">
                    <a:lumMod val="75000"/>
                    <a:lumOff val="25000"/>
                  </a:schemeClr>
                </a:solidFill>
              </a:rPr>
              <a:t> </a:t>
            </a:r>
          </a:p>
          <a:p>
            <a:r>
              <a:rPr lang="en-US" sz="2400" i="1" dirty="0">
                <a:solidFill>
                  <a:schemeClr val="tx1">
                    <a:lumMod val="75000"/>
                    <a:lumOff val="25000"/>
                  </a:schemeClr>
                </a:solidFill>
              </a:rPr>
              <a:t>The total awarded to PPCC in cybersecurity grants is $1,091,616 </a:t>
            </a:r>
            <a:r>
              <a:rPr lang="en-US" sz="2400" dirty="0">
                <a:solidFill>
                  <a:schemeClr val="tx1">
                    <a:lumMod val="75000"/>
                    <a:lumOff val="25000"/>
                  </a:schemeClr>
                </a:solidFill>
              </a:rPr>
              <a:t>and the total awarded for work that PPCC will do for programs at the college (minus the EDC part) is $502,855. </a:t>
            </a:r>
          </a:p>
        </p:txBody>
      </p:sp>
      <p:sp>
        <p:nvSpPr>
          <p:cNvPr id="12" name="Title 1"/>
          <p:cNvSpPr>
            <a:spLocks noGrp="1"/>
          </p:cNvSpPr>
          <p:nvPr>
            <p:ph type="title"/>
          </p:nvPr>
        </p:nvSpPr>
        <p:spPr>
          <a:xfrm>
            <a:off x="1929008" y="666756"/>
            <a:ext cx="10297241" cy="1237200"/>
          </a:xfrm>
        </p:spPr>
        <p:txBody>
          <a:bodyPr anchor="t">
            <a:noAutofit/>
          </a:bodyPr>
          <a:lstStyle/>
          <a:p>
            <a:pPr>
              <a:lnSpc>
                <a:spcPts val="4080"/>
              </a:lnSpc>
            </a:pPr>
            <a:r>
              <a:rPr lang="en-US" dirty="0">
                <a:solidFill>
                  <a:srgbClr val="C00000"/>
                </a:solidFill>
              </a:rPr>
              <a:t>Cybersecurity</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693380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Content Placeholder 3" descr="A hand holds a degree and emergency services students work on a staged crash scene." title="New BAS in Emergency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343" y="1118274"/>
            <a:ext cx="4796226" cy="4897734"/>
          </a:xfrm>
          <a:prstGeom prst="rect">
            <a:avLst/>
          </a:prstGeom>
        </p:spPr>
      </p:pic>
      <p:sp>
        <p:nvSpPr>
          <p:cNvPr id="14" name="Title 1"/>
          <p:cNvSpPr txBox="1">
            <a:spLocks/>
          </p:cNvSpPr>
          <p:nvPr/>
        </p:nvSpPr>
        <p:spPr>
          <a:xfrm>
            <a:off x="1929008" y="1118275"/>
            <a:ext cx="4984218" cy="5731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In the fall of 2018, we will introduce </a:t>
            </a:r>
            <a:r>
              <a:rPr lang="en-US" sz="2400" b="1" dirty="0">
                <a:solidFill>
                  <a:schemeClr val="tx1">
                    <a:lumMod val="75000"/>
                    <a:lumOff val="25000"/>
                  </a:schemeClr>
                </a:solidFill>
              </a:rPr>
              <a:t>PPCC's first bachelor's degree </a:t>
            </a:r>
            <a:r>
              <a:rPr lang="en-US" sz="2400" dirty="0">
                <a:solidFill>
                  <a:schemeClr val="tx1">
                    <a:lumMod val="75000"/>
                    <a:lumOff val="25000"/>
                  </a:schemeClr>
                </a:solidFill>
              </a:rPr>
              <a:t>- a BAS in </a:t>
            </a:r>
            <a:r>
              <a:rPr lang="en-US" sz="2400" i="1" dirty="0">
                <a:solidFill>
                  <a:schemeClr val="tx1">
                    <a:lumMod val="75000"/>
                    <a:lumOff val="25000"/>
                  </a:schemeClr>
                </a:solidFill>
              </a:rPr>
              <a:t>Emergency Services Administration</a:t>
            </a:r>
            <a:r>
              <a:rPr lang="en-US" sz="2400" dirty="0">
                <a:solidFill>
                  <a:schemeClr val="tx1">
                    <a:lumMod val="75000"/>
                    <a:lumOff val="25000"/>
                  </a:schemeClr>
                </a:solidFill>
              </a:rPr>
              <a:t>.</a:t>
            </a:r>
            <a:br>
              <a:rPr lang="en-US" sz="2400" dirty="0">
                <a:solidFill>
                  <a:schemeClr val="tx1">
                    <a:lumMod val="75000"/>
                    <a:lumOff val="25000"/>
                  </a:schemeClr>
                </a:solidFill>
              </a:rPr>
            </a:br>
            <a:r>
              <a:rPr lang="en-US" sz="2400" dirty="0">
                <a:solidFill>
                  <a:schemeClr val="tx1">
                    <a:lumMod val="75000"/>
                    <a:lumOff val="25000"/>
                  </a:schemeClr>
                </a:solidFill>
              </a:rPr>
              <a:t/>
            </a:r>
            <a:br>
              <a:rPr lang="en-US" sz="2400" dirty="0">
                <a:solidFill>
                  <a:schemeClr val="tx1">
                    <a:lumMod val="75000"/>
                    <a:lumOff val="25000"/>
                  </a:schemeClr>
                </a:solidFill>
              </a:rPr>
            </a:br>
            <a:r>
              <a:rPr lang="en-US" sz="2400" dirty="0">
                <a:solidFill>
                  <a:schemeClr val="tx1">
                    <a:lumMod val="75000"/>
                    <a:lumOff val="25000"/>
                  </a:schemeClr>
                </a:solidFill>
              </a:rPr>
              <a:t>We are updating our college's mission to reflect that we now are more than a two-year institution</a:t>
            </a:r>
            <a:r>
              <a:rPr lang="en-US" sz="2400" dirty="0" smtClean="0">
                <a:solidFill>
                  <a:schemeClr val="tx1">
                    <a:lumMod val="75000"/>
                    <a:lumOff val="25000"/>
                  </a:schemeClr>
                </a:solidFill>
              </a:rPr>
              <a:t>.</a:t>
            </a:r>
            <a:br>
              <a:rPr lang="en-US" sz="2400" dirty="0" smtClean="0">
                <a:solidFill>
                  <a:schemeClr val="tx1">
                    <a:lumMod val="75000"/>
                    <a:lumOff val="25000"/>
                  </a:schemeClr>
                </a:solidFill>
              </a:rPr>
            </a:br>
            <a:endParaRPr lang="en-US" sz="1200" dirty="0">
              <a:solidFill>
                <a:schemeClr val="tx1">
                  <a:lumMod val="75000"/>
                  <a:lumOff val="25000"/>
                </a:schemeClr>
              </a:solidFill>
            </a:endParaRPr>
          </a:p>
          <a:p>
            <a:r>
              <a:rPr lang="en-US" sz="2400" dirty="0" smtClean="0">
                <a:solidFill>
                  <a:srgbClr val="C00000"/>
                </a:solidFill>
              </a:rPr>
              <a:t>—</a:t>
            </a:r>
          </a:p>
          <a:p>
            <a:r>
              <a:rPr lang="en-US" sz="1200" dirty="0" smtClean="0">
                <a:solidFill>
                  <a:schemeClr val="tx1">
                    <a:lumMod val="75000"/>
                    <a:lumOff val="25000"/>
                  </a:schemeClr>
                </a:solidFill>
              </a:rPr>
              <a:t/>
            </a:r>
            <a:br>
              <a:rPr lang="en-US" sz="1200" dirty="0" smtClean="0">
                <a:solidFill>
                  <a:schemeClr val="tx1">
                    <a:lumMod val="75000"/>
                    <a:lumOff val="25000"/>
                  </a:schemeClr>
                </a:solidFill>
              </a:rPr>
            </a:br>
            <a:r>
              <a:rPr lang="en-US" sz="2400" dirty="0" smtClean="0">
                <a:solidFill>
                  <a:schemeClr val="tx1">
                    <a:lumMod val="75000"/>
                    <a:lumOff val="25000"/>
                  </a:schemeClr>
                </a:solidFill>
              </a:rPr>
              <a:t>Classes </a:t>
            </a:r>
            <a:r>
              <a:rPr lang="en-US" sz="2400" dirty="0">
                <a:solidFill>
                  <a:schemeClr val="tx1">
                    <a:lumMod val="75000"/>
                    <a:lumOff val="25000"/>
                  </a:schemeClr>
                </a:solidFill>
              </a:rPr>
              <a:t>start Sept. 18.</a:t>
            </a:r>
          </a:p>
          <a:p>
            <a:endParaRPr lang="en-US" sz="2400" dirty="0" smtClean="0">
              <a:solidFill>
                <a:schemeClr val="tx1">
                  <a:lumMod val="75000"/>
                  <a:lumOff val="25000"/>
                </a:schemeClr>
              </a:solidFill>
            </a:endParaRPr>
          </a:p>
          <a:p>
            <a:r>
              <a:rPr lang="en-US" sz="2400" dirty="0" smtClean="0">
                <a:solidFill>
                  <a:schemeClr val="tx1">
                    <a:lumMod val="75000"/>
                    <a:lumOff val="25000"/>
                  </a:schemeClr>
                </a:solidFill>
              </a:rPr>
              <a:t>Also: Certified Dietary Manager certificate program starts in the spring.</a:t>
            </a:r>
          </a:p>
        </p:txBody>
      </p:sp>
      <p:sp>
        <p:nvSpPr>
          <p:cNvPr id="13"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Other New Degrees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379554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Content Placeholder 3" descr="The career Boost logo stands over hands working with a metal grinder." title="Career Boost"/>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90898" y="1082732"/>
            <a:ext cx="3198480" cy="4954114"/>
          </a:xfrm>
        </p:spPr>
      </p:pic>
      <p:sp>
        <p:nvSpPr>
          <p:cNvPr id="22" name="Title 1"/>
          <p:cNvSpPr txBox="1">
            <a:spLocks/>
          </p:cNvSpPr>
          <p:nvPr/>
        </p:nvSpPr>
        <p:spPr>
          <a:xfrm>
            <a:off x="1929008" y="1082733"/>
            <a:ext cx="6401478" cy="4954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Thanks to a </a:t>
            </a:r>
            <a:r>
              <a:rPr lang="en-US" sz="2400" b="1" dirty="0">
                <a:solidFill>
                  <a:schemeClr val="tx1">
                    <a:lumMod val="75000"/>
                    <a:lumOff val="25000"/>
                  </a:schemeClr>
                </a:solidFill>
              </a:rPr>
              <a:t>$4.5 million grant from the Department of Education</a:t>
            </a:r>
            <a:r>
              <a:rPr lang="en-US" sz="2400" dirty="0">
                <a:solidFill>
                  <a:schemeClr val="tx1">
                    <a:lumMod val="75000"/>
                    <a:lumOff val="25000"/>
                  </a:schemeClr>
                </a:solidFill>
              </a:rPr>
              <a:t>, our Workforce Development division has joined with Colorado School District 11 and the Pikes Peak Workforce on Career Boost.</a:t>
            </a:r>
            <a:br>
              <a:rPr lang="en-US" sz="2400" dirty="0">
                <a:solidFill>
                  <a:schemeClr val="tx1">
                    <a:lumMod val="75000"/>
                    <a:lumOff val="25000"/>
                  </a:schemeClr>
                </a:solidFill>
              </a:rPr>
            </a:br>
            <a:r>
              <a:rPr lang="en-US" sz="2400" dirty="0">
                <a:solidFill>
                  <a:schemeClr val="tx1">
                    <a:lumMod val="75000"/>
                    <a:lumOff val="25000"/>
                  </a:schemeClr>
                </a:solidFill>
              </a:rPr>
              <a:t/>
            </a:r>
            <a:br>
              <a:rPr lang="en-US" sz="2400" dirty="0">
                <a:solidFill>
                  <a:schemeClr val="tx1">
                    <a:lumMod val="75000"/>
                    <a:lumOff val="25000"/>
                  </a:schemeClr>
                </a:solidFill>
              </a:rPr>
            </a:br>
            <a:r>
              <a:rPr lang="en-US" sz="2000" dirty="0">
                <a:solidFill>
                  <a:schemeClr val="tx1">
                    <a:lumMod val="75000"/>
                    <a:lumOff val="25000"/>
                  </a:schemeClr>
                </a:solidFill>
              </a:rPr>
              <a:t>This innovative job-training program is designed to help undereducated, underemployed groups - those </a:t>
            </a:r>
            <a:r>
              <a:rPr lang="en-US" sz="2000" dirty="0" smtClean="0">
                <a:solidFill>
                  <a:schemeClr val="tx1">
                    <a:lumMod val="75000"/>
                    <a:lumOff val="25000"/>
                  </a:schemeClr>
                </a:solidFill>
              </a:rPr>
              <a:t>significantly </a:t>
            </a:r>
            <a:r>
              <a:rPr lang="en-US" sz="2000" dirty="0">
                <a:solidFill>
                  <a:schemeClr val="tx1">
                    <a:lumMod val="75000"/>
                    <a:lumOff val="25000"/>
                  </a:schemeClr>
                </a:solidFill>
              </a:rPr>
              <a:t>below the level of the usual PPCC freshman - teaching basic math and English skills along with skill trades in:</a:t>
            </a:r>
          </a:p>
          <a:p>
            <a:pPr marL="1028700" lvl="1" indent="-571500">
              <a:buClr>
                <a:schemeClr val="tx1">
                  <a:lumMod val="75000"/>
                  <a:lumOff val="25000"/>
                </a:schemeClr>
              </a:buClr>
              <a:buSzPct val="75000"/>
              <a:buFont typeface="Wingdings" charset="2"/>
              <a:buChar char="§"/>
            </a:pPr>
            <a:r>
              <a:rPr lang="en-US" sz="2000" dirty="0" smtClean="0">
                <a:solidFill>
                  <a:schemeClr val="tx1">
                    <a:lumMod val="75000"/>
                    <a:lumOff val="25000"/>
                  </a:schemeClr>
                </a:solidFill>
                <a:latin typeface="+mj-lt"/>
              </a:rPr>
              <a:t>Manufacturing</a:t>
            </a:r>
          </a:p>
          <a:p>
            <a:pPr marL="1028700" lvl="1" indent="-571500">
              <a:buClr>
                <a:schemeClr val="tx1">
                  <a:lumMod val="75000"/>
                  <a:lumOff val="25000"/>
                </a:schemeClr>
              </a:buClr>
              <a:buSzPct val="75000"/>
              <a:buFont typeface="Wingdings" charset="2"/>
              <a:buChar char="§"/>
            </a:pPr>
            <a:r>
              <a:rPr lang="en-US" sz="2000" dirty="0" smtClean="0">
                <a:solidFill>
                  <a:schemeClr val="tx1">
                    <a:lumMod val="75000"/>
                    <a:lumOff val="25000"/>
                  </a:schemeClr>
                </a:solidFill>
                <a:latin typeface="+mj-lt"/>
              </a:rPr>
              <a:t>Information Technology</a:t>
            </a:r>
          </a:p>
          <a:p>
            <a:pPr marL="1028700" lvl="1" indent="-571500">
              <a:buClr>
                <a:schemeClr val="tx1">
                  <a:lumMod val="75000"/>
                  <a:lumOff val="25000"/>
                </a:schemeClr>
              </a:buClr>
              <a:buSzPct val="75000"/>
              <a:buFont typeface="Wingdings" charset="2"/>
              <a:buChar char="§"/>
            </a:pPr>
            <a:r>
              <a:rPr lang="en-US" sz="2000" dirty="0" smtClean="0">
                <a:solidFill>
                  <a:schemeClr val="tx1">
                    <a:lumMod val="75000"/>
                    <a:lumOff val="25000"/>
                  </a:schemeClr>
                </a:solidFill>
                <a:latin typeface="+mj-lt"/>
              </a:rPr>
              <a:t>Child Development</a:t>
            </a:r>
          </a:p>
        </p:txBody>
      </p:sp>
      <p:sp>
        <p:nvSpPr>
          <p:cNvPr id="19"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Career Boost</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816489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1"/>
          <p:cNvSpPr txBox="1">
            <a:spLocks/>
          </p:cNvSpPr>
          <p:nvPr/>
        </p:nvSpPr>
        <p:spPr>
          <a:xfrm>
            <a:off x="1929008" y="1118275"/>
            <a:ext cx="8367136" cy="5731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 </a:t>
            </a:r>
          </a:p>
          <a:p>
            <a:pPr marL="457200" indent="-457200">
              <a:buFont typeface="+mj-lt"/>
              <a:buAutoNum type="arabicPeriod"/>
            </a:pPr>
            <a:r>
              <a:rPr lang="en-US" sz="2400" b="1" dirty="0" smtClean="0">
                <a:solidFill>
                  <a:schemeClr val="tx1">
                    <a:lumMod val="75000"/>
                    <a:lumOff val="25000"/>
                  </a:schemeClr>
                </a:solidFill>
              </a:rPr>
              <a:t>$</a:t>
            </a:r>
            <a:r>
              <a:rPr lang="en-US" sz="2400" b="1" dirty="0">
                <a:solidFill>
                  <a:schemeClr val="tx1">
                    <a:lumMod val="75000"/>
                    <a:lumOff val="25000"/>
                  </a:schemeClr>
                </a:solidFill>
              </a:rPr>
              <a:t>295,024 </a:t>
            </a:r>
            <a:r>
              <a:rPr lang="en-US" sz="2400" dirty="0">
                <a:solidFill>
                  <a:schemeClr val="tx1">
                    <a:lumMod val="75000"/>
                    <a:lumOff val="25000"/>
                  </a:schemeClr>
                </a:solidFill>
              </a:rPr>
              <a:t>from the WORK Act (Colorado Department of Labor and Employment) for 1 year of funds to promote Career Boost and recruit </a:t>
            </a:r>
            <a:r>
              <a:rPr lang="en-US" sz="2400" dirty="0" smtClean="0">
                <a:solidFill>
                  <a:schemeClr val="tx1">
                    <a:lumMod val="75000"/>
                    <a:lumOff val="25000"/>
                  </a:schemeClr>
                </a:solidFill>
              </a:rPr>
              <a:t>students</a:t>
            </a:r>
          </a:p>
          <a:p>
            <a:pPr marL="457200" indent="-457200">
              <a:buFont typeface="+mj-lt"/>
              <a:buAutoNum type="arabicPeriod"/>
            </a:pPr>
            <a:endParaRPr lang="en-US" sz="2400" dirty="0">
              <a:solidFill>
                <a:schemeClr val="tx1">
                  <a:lumMod val="75000"/>
                  <a:lumOff val="25000"/>
                </a:schemeClr>
              </a:solidFill>
            </a:endParaRPr>
          </a:p>
          <a:p>
            <a:pPr marL="457200" indent="-457200">
              <a:buFont typeface="+mj-lt"/>
              <a:buAutoNum type="arabicPeriod"/>
            </a:pPr>
            <a:r>
              <a:rPr lang="en-US" sz="2400" b="1" dirty="0" smtClean="0">
                <a:solidFill>
                  <a:schemeClr val="tx1">
                    <a:lumMod val="75000"/>
                    <a:lumOff val="25000"/>
                  </a:schemeClr>
                </a:solidFill>
              </a:rPr>
              <a:t>$</a:t>
            </a:r>
            <a:r>
              <a:rPr lang="en-US" sz="2400" b="1" dirty="0">
                <a:solidFill>
                  <a:schemeClr val="tx1">
                    <a:lumMod val="75000"/>
                    <a:lumOff val="25000"/>
                  </a:schemeClr>
                </a:solidFill>
              </a:rPr>
              <a:t>195,377 </a:t>
            </a:r>
            <a:r>
              <a:rPr lang="en-US" sz="2400" dirty="0">
                <a:solidFill>
                  <a:schemeClr val="tx1">
                    <a:lumMod val="75000"/>
                    <a:lumOff val="25000"/>
                  </a:schemeClr>
                </a:solidFill>
              </a:rPr>
              <a:t>from the Colorado Department of Education for 3 years of funds to teach Career Boost classes in manufacturing, IT and child </a:t>
            </a:r>
            <a:r>
              <a:rPr lang="en-US" sz="2400" dirty="0" smtClean="0">
                <a:solidFill>
                  <a:schemeClr val="tx1">
                    <a:lumMod val="75000"/>
                    <a:lumOff val="25000"/>
                  </a:schemeClr>
                </a:solidFill>
              </a:rPr>
              <a:t>care</a:t>
            </a:r>
          </a:p>
          <a:p>
            <a:pPr marL="457200" indent="-457200">
              <a:buFont typeface="+mj-lt"/>
              <a:buAutoNum type="arabicPeriod"/>
            </a:pPr>
            <a:endParaRPr lang="en-US" sz="2400" dirty="0">
              <a:solidFill>
                <a:schemeClr val="tx1">
                  <a:lumMod val="75000"/>
                  <a:lumOff val="25000"/>
                </a:schemeClr>
              </a:solidFill>
            </a:endParaRPr>
          </a:p>
          <a:p>
            <a:r>
              <a:rPr lang="en-US" sz="2400" b="1" dirty="0" smtClean="0">
                <a:solidFill>
                  <a:schemeClr val="tx1">
                    <a:lumMod val="75000"/>
                    <a:lumOff val="25000"/>
                  </a:schemeClr>
                </a:solidFill>
              </a:rPr>
              <a:t>TOTAL</a:t>
            </a:r>
            <a:r>
              <a:rPr lang="en-US" sz="2400" b="1" dirty="0">
                <a:solidFill>
                  <a:schemeClr val="tx1">
                    <a:lumMod val="75000"/>
                    <a:lumOff val="25000"/>
                  </a:schemeClr>
                </a:solidFill>
              </a:rPr>
              <a:t>:  $490,401 in funding for PPCC.</a:t>
            </a:r>
          </a:p>
          <a:p>
            <a:r>
              <a:rPr lang="en-US" sz="2400" dirty="0">
                <a:solidFill>
                  <a:schemeClr val="tx1">
                    <a:lumMod val="75000"/>
                    <a:lumOff val="25000"/>
                  </a:schemeClr>
                </a:solidFill>
              </a:rPr>
              <a:t> </a:t>
            </a:r>
          </a:p>
          <a:p>
            <a:r>
              <a:rPr lang="en-US" sz="2400" dirty="0">
                <a:solidFill>
                  <a:schemeClr val="tx1">
                    <a:lumMod val="75000"/>
                    <a:lumOff val="25000"/>
                  </a:schemeClr>
                </a:solidFill>
              </a:rPr>
              <a:t>In addition, School District 11 is receiving </a:t>
            </a:r>
            <a:r>
              <a:rPr lang="en-US" sz="2400" b="1" dirty="0">
                <a:solidFill>
                  <a:schemeClr val="tx1">
                    <a:lumMod val="75000"/>
                    <a:lumOff val="25000"/>
                  </a:schemeClr>
                </a:solidFill>
              </a:rPr>
              <a:t>$164,500 </a:t>
            </a:r>
            <a:r>
              <a:rPr lang="en-US" sz="2400" dirty="0">
                <a:solidFill>
                  <a:schemeClr val="tx1">
                    <a:lumMod val="75000"/>
                    <a:lumOff val="25000"/>
                  </a:schemeClr>
                </a:solidFill>
              </a:rPr>
              <a:t>in Colorado Department of Education funds to manage Career Boost as part of its Adult and Family Education program, which serves all of El Paso and Teller counties.</a:t>
            </a:r>
          </a:p>
        </p:txBody>
      </p:sp>
      <p:sp>
        <p:nvSpPr>
          <p:cNvPr id="12"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Career </a:t>
            </a:r>
            <a:r>
              <a:rPr lang="en-US" dirty="0" smtClean="0">
                <a:solidFill>
                  <a:srgbClr val="C00000"/>
                </a:solidFill>
              </a:rPr>
              <a:t>Boost Funding</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514271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147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Left Arrow Callout 17"/>
          <p:cNvSpPr/>
          <p:nvPr/>
        </p:nvSpPr>
        <p:spPr>
          <a:xfrm>
            <a:off x="9412991" y="1026677"/>
            <a:ext cx="2593635" cy="1485041"/>
          </a:xfrm>
          <a:prstGeom prst="leftArrowCallout">
            <a:avLst>
              <a:gd name="adj1" fmla="val 3925"/>
              <a:gd name="adj2" fmla="val 4440"/>
              <a:gd name="adj3" fmla="val 7419"/>
              <a:gd name="adj4" fmla="val 529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That’s the </a:t>
            </a:r>
            <a:r>
              <a:rPr lang="en-US" sz="1200" b="1" dirty="0" smtClean="0">
                <a:solidFill>
                  <a:schemeClr val="bg1"/>
                </a:solidFill>
              </a:rPr>
              <a:t/>
            </a:r>
            <a:br>
              <a:rPr lang="en-US" sz="1200" b="1" dirty="0" smtClean="0">
                <a:solidFill>
                  <a:schemeClr val="bg1"/>
                </a:solidFill>
              </a:rPr>
            </a:br>
            <a:r>
              <a:rPr lang="en-US" sz="1200" b="1" dirty="0" smtClean="0">
                <a:solidFill>
                  <a:schemeClr val="bg1"/>
                </a:solidFill>
              </a:rPr>
              <a:t>most </a:t>
            </a:r>
            <a:r>
              <a:rPr lang="en-US" sz="1200" b="1" dirty="0">
                <a:solidFill>
                  <a:schemeClr val="bg1"/>
                </a:solidFill>
              </a:rPr>
              <a:t>degrees </a:t>
            </a:r>
            <a:r>
              <a:rPr lang="en-US" sz="1200" b="1" dirty="0" smtClean="0">
                <a:solidFill>
                  <a:schemeClr val="bg1"/>
                </a:solidFill>
              </a:rPr>
              <a:t/>
            </a:r>
            <a:br>
              <a:rPr lang="en-US" sz="1200" b="1" dirty="0" smtClean="0">
                <a:solidFill>
                  <a:schemeClr val="bg1"/>
                </a:solidFill>
              </a:rPr>
            </a:br>
            <a:r>
              <a:rPr lang="en-US" sz="1200" b="1" dirty="0" smtClean="0">
                <a:solidFill>
                  <a:schemeClr val="bg1"/>
                </a:solidFill>
              </a:rPr>
              <a:t>and </a:t>
            </a:r>
            <a:r>
              <a:rPr lang="en-US" sz="1200" b="1" dirty="0">
                <a:solidFill>
                  <a:schemeClr val="bg1"/>
                </a:solidFill>
              </a:rPr>
              <a:t>certificates </a:t>
            </a:r>
            <a:r>
              <a:rPr lang="en-US" sz="1200" b="1" dirty="0" smtClean="0">
                <a:solidFill>
                  <a:schemeClr val="bg1"/>
                </a:solidFill>
              </a:rPr>
              <a:t/>
            </a:r>
            <a:br>
              <a:rPr lang="en-US" sz="1200" b="1" dirty="0" smtClean="0">
                <a:solidFill>
                  <a:schemeClr val="bg1"/>
                </a:solidFill>
              </a:rPr>
            </a:br>
            <a:r>
              <a:rPr lang="en-US" sz="1200" b="1" dirty="0" smtClean="0">
                <a:solidFill>
                  <a:schemeClr val="bg1"/>
                </a:solidFill>
              </a:rPr>
              <a:t>PPCC </a:t>
            </a:r>
            <a:r>
              <a:rPr lang="en-US" sz="1200" b="1" dirty="0">
                <a:solidFill>
                  <a:schemeClr val="bg1"/>
                </a:solidFill>
              </a:rPr>
              <a:t>has ever awarded!</a:t>
            </a:r>
            <a:endParaRPr lang="en-US" sz="1200" dirty="0">
              <a:solidFill>
                <a:schemeClr val="bg1"/>
              </a:solidFill>
            </a:endParaRPr>
          </a:p>
        </p:txBody>
      </p:sp>
      <p:graphicFrame>
        <p:nvGraphicFramePr>
          <p:cNvPr id="17" name="Chart 16" descr="In AY 11/12, PPCC awarded 2,245 degrees and certificates. In AY 12/13, 2,560. In AY 13/14 2,639. In AY 14/15, 2,619. In AY 15/16, 2,746. In AY 16/17, PPCC awarded 3,711 degrees and certificates." title="Degrees and Certificates Awarded"/>
          <p:cNvGraphicFramePr/>
          <p:nvPr>
            <p:extLst>
              <p:ext uri="{D42A27DB-BD31-4B8C-83A1-F6EECF244321}">
                <p14:modId xmlns:p14="http://schemas.microsoft.com/office/powerpoint/2010/main" val="1404315018"/>
              </p:ext>
            </p:extLst>
          </p:nvPr>
        </p:nvGraphicFramePr>
        <p:xfrm>
          <a:off x="1517245" y="1365337"/>
          <a:ext cx="8852051" cy="5179842"/>
        </p:xfrm>
        <a:graphic>
          <a:graphicData uri="http://schemas.openxmlformats.org/drawingml/2006/chart">
            <c:chart xmlns:c="http://schemas.openxmlformats.org/drawingml/2006/chart" xmlns:r="http://schemas.openxmlformats.org/officeDocument/2006/relationships" r:id="rId4"/>
          </a:graphicData>
        </a:graphic>
      </p:graphicFrame>
      <p:sp>
        <p:nvSpPr>
          <p:cNvPr id="13"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Degrees &amp; Certificates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1169147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Content Placeholder 3" descr="A focus on a page from the strategic plan, destination 2022." title="Destination 202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92026" y="1082732"/>
            <a:ext cx="3198480" cy="4954112"/>
          </a:xfrm>
        </p:spPr>
      </p:pic>
      <p:sp>
        <p:nvSpPr>
          <p:cNvPr id="19" name="Title 1"/>
          <p:cNvSpPr txBox="1">
            <a:spLocks/>
          </p:cNvSpPr>
          <p:nvPr/>
        </p:nvSpPr>
        <p:spPr>
          <a:xfrm>
            <a:off x="1929008" y="1082732"/>
            <a:ext cx="6401478" cy="57669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Last fall, staff, faculty, students and community members came together to create a </a:t>
            </a:r>
            <a:r>
              <a:rPr lang="en-US" sz="2400" b="1" dirty="0">
                <a:solidFill>
                  <a:schemeClr val="tx1">
                    <a:lumMod val="75000"/>
                    <a:lumOff val="25000"/>
                  </a:schemeClr>
                </a:solidFill>
              </a:rPr>
              <a:t>new Strategic Plan – Destination 2022</a:t>
            </a:r>
            <a:r>
              <a:rPr lang="en-US" sz="2400" dirty="0">
                <a:solidFill>
                  <a:schemeClr val="tx1">
                    <a:lumMod val="75000"/>
                    <a:lumOff val="25000"/>
                  </a:schemeClr>
                </a:solidFill>
              </a:rPr>
              <a:t>, a roadmap for where the college will go in the next five years. It’s an ambitious set of five goals, with accompanying tactics and action steps.</a:t>
            </a:r>
          </a:p>
          <a:p>
            <a:r>
              <a:rPr lang="en-US" sz="2400" dirty="0">
                <a:solidFill>
                  <a:schemeClr val="tx1">
                    <a:lumMod val="75000"/>
                    <a:lumOff val="25000"/>
                  </a:schemeClr>
                </a:solidFill>
              </a:rPr>
              <a:t> </a:t>
            </a:r>
          </a:p>
          <a:p>
            <a:r>
              <a:rPr lang="en-US" sz="2400" dirty="0">
                <a:solidFill>
                  <a:schemeClr val="tx1">
                    <a:lumMod val="75000"/>
                    <a:lumOff val="25000"/>
                  </a:schemeClr>
                </a:solidFill>
              </a:rPr>
              <a:t>We plan on addressing all the goals and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tactics</a:t>
            </a:r>
            <a:r>
              <a:rPr lang="en-US" sz="2400" dirty="0">
                <a:solidFill>
                  <a:schemeClr val="tx1">
                    <a:lumMod val="75000"/>
                    <a:lumOff val="25000"/>
                  </a:schemeClr>
                </a:solidFill>
              </a:rPr>
              <a:t>, but, after an in-depth planning session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this </a:t>
            </a:r>
            <a:r>
              <a:rPr lang="en-US" sz="2400" dirty="0">
                <a:solidFill>
                  <a:schemeClr val="tx1">
                    <a:lumMod val="75000"/>
                    <a:lumOff val="25000"/>
                  </a:schemeClr>
                </a:solidFill>
              </a:rPr>
              <a:t>summer, we’ve decided to focus primarily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on a key </a:t>
            </a:r>
            <a:r>
              <a:rPr lang="en-US" sz="2400" dirty="0">
                <a:solidFill>
                  <a:schemeClr val="tx1">
                    <a:lumMod val="75000"/>
                    <a:lumOff val="25000"/>
                  </a:schemeClr>
                </a:solidFill>
              </a:rPr>
              <a:t>issue to our success and student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success</a:t>
            </a:r>
            <a:r>
              <a:rPr lang="en-US" sz="2400" dirty="0">
                <a:solidFill>
                  <a:schemeClr val="tx1">
                    <a:lumMod val="75000"/>
                    <a:lumOff val="25000"/>
                  </a:schemeClr>
                </a:solidFill>
              </a:rPr>
              <a:t>: </a:t>
            </a:r>
            <a:r>
              <a:rPr lang="en-US" sz="2400" b="1" dirty="0">
                <a:solidFill>
                  <a:schemeClr val="tx1">
                    <a:lumMod val="75000"/>
                    <a:lumOff val="25000"/>
                  </a:schemeClr>
                </a:solidFill>
              </a:rPr>
              <a:t>retention</a:t>
            </a:r>
            <a:r>
              <a:rPr lang="en-US" sz="2400" dirty="0" smtClean="0">
                <a:solidFill>
                  <a:schemeClr val="tx1">
                    <a:lumMod val="75000"/>
                    <a:lumOff val="25000"/>
                  </a:schemeClr>
                </a:solidFill>
              </a:rPr>
              <a:t>.</a:t>
            </a:r>
          </a:p>
        </p:txBody>
      </p:sp>
      <p:sp>
        <p:nvSpPr>
          <p:cNvPr id="17"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Strategic </a:t>
            </a:r>
            <a:r>
              <a:rPr lang="en-US" dirty="0" smtClean="0">
                <a:solidFill>
                  <a:srgbClr val="C00000"/>
                </a:solidFill>
              </a:rPr>
              <a:t>Plan</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196532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2" name="Table 11" descr="Focus Goal 1&#13;Creating smarter schedules&#13;Focus Goal 2&#13;Improving faculty engagement&#13;Focus Goal 3&#13;Improving math success &#13;Focus Goal 4&#13;Creating a more strategic 1st semester academic success plan &#13;" title="Strategic Plan Focus Goals"/>
          <p:cNvGraphicFramePr>
            <a:graphicFrameLocks noGrp="1"/>
          </p:cNvGraphicFramePr>
          <p:nvPr>
            <p:extLst>
              <p:ext uri="{D42A27DB-BD31-4B8C-83A1-F6EECF244321}">
                <p14:modId xmlns:p14="http://schemas.microsoft.com/office/powerpoint/2010/main" val="526490455"/>
              </p:ext>
            </p:extLst>
          </p:nvPr>
        </p:nvGraphicFramePr>
        <p:xfrm>
          <a:off x="2051539" y="2224723"/>
          <a:ext cx="10140462" cy="4624928"/>
        </p:xfrm>
        <a:graphic>
          <a:graphicData uri="http://schemas.openxmlformats.org/drawingml/2006/table">
            <a:tbl>
              <a:tblPr firstRow="1" bandRow="1">
                <a:tableStyleId>{F5AB1C69-6EDB-4FF4-983F-18BD219EF322}</a:tableStyleId>
              </a:tblPr>
              <a:tblGrid>
                <a:gridCol w="2532028">
                  <a:extLst>
                    <a:ext uri="{9D8B030D-6E8A-4147-A177-3AD203B41FA5}">
                      <a16:colId xmlns="" xmlns:a16="http://schemas.microsoft.com/office/drawing/2014/main" val="20000"/>
                    </a:ext>
                  </a:extLst>
                </a:gridCol>
                <a:gridCol w="7608434"/>
              </a:tblGrid>
              <a:tr h="1156232">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2000" b="1" i="1" u="none" kern="1200" dirty="0" smtClean="0">
                          <a:solidFill>
                            <a:srgbClr val="C00000"/>
                          </a:solidFill>
                          <a:effectLst/>
                          <a:latin typeface="+mn-lt"/>
                          <a:ea typeface="+mn-ea"/>
                          <a:cs typeface="+mn-cs"/>
                        </a:rPr>
                        <a:t>Focus Goal 1</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pattFill prst="ltUpDiag">
                      <a:fgClr>
                        <a:schemeClr val="bg2"/>
                      </a:fgClr>
                      <a:bgClr>
                        <a:schemeClr val="bg1"/>
                      </a:bgClr>
                    </a:pattFill>
                  </a:tcPr>
                </a:tc>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2000" b="1" i="0" u="none" kern="1200" dirty="0" smtClean="0">
                          <a:solidFill>
                            <a:schemeClr val="tx1">
                              <a:lumMod val="75000"/>
                              <a:lumOff val="25000"/>
                            </a:schemeClr>
                          </a:solidFill>
                          <a:effectLst/>
                          <a:latin typeface="+mj-lt"/>
                          <a:ea typeface="+mn-ea"/>
                          <a:cs typeface="+mn-cs"/>
                        </a:rPr>
                        <a:t>Creating smarter schedules</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156232">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800" b="1" i="1" u="none" kern="1200" dirty="0" smtClean="0">
                          <a:solidFill>
                            <a:srgbClr val="C00000"/>
                          </a:solidFill>
                          <a:effectLst/>
                          <a:latin typeface="+mn-lt"/>
                          <a:ea typeface="+mn-ea"/>
                          <a:cs typeface="+mn-cs"/>
                        </a:rPr>
                        <a:t>Focus Goal 2</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pattFill prst="ltUpDiag">
                      <a:fgClr>
                        <a:schemeClr val="bg2"/>
                      </a:fgClr>
                      <a:bgClr>
                        <a:schemeClr val="bg1"/>
                      </a:bgClr>
                    </a:pattFill>
                  </a:tcPr>
                </a:tc>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2000" dirty="0" smtClean="0">
                          <a:solidFill>
                            <a:schemeClr val="tx1">
                              <a:lumMod val="75000"/>
                              <a:lumOff val="25000"/>
                            </a:schemeClr>
                          </a:solidFill>
                        </a:rPr>
                        <a:t>Improving faculty engagement</a:t>
                      </a:r>
                      <a:endParaRPr lang="en-US" sz="2000" b="1" i="0" u="none" kern="1200" dirty="0" smtClean="0">
                        <a:solidFill>
                          <a:schemeClr val="tx1">
                            <a:lumMod val="75000"/>
                            <a:lumOff val="25000"/>
                          </a:schemeClr>
                        </a:solidFill>
                        <a:effectLst/>
                        <a:latin typeface="+mj-lt"/>
                        <a:ea typeface="+mn-ea"/>
                        <a:cs typeface="+mn-cs"/>
                      </a:endParaRP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156232">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800" b="1" i="1" u="none" kern="1200" dirty="0" smtClean="0">
                          <a:solidFill>
                            <a:srgbClr val="C00000"/>
                          </a:solidFill>
                          <a:effectLst/>
                          <a:latin typeface="+mn-lt"/>
                          <a:ea typeface="+mn-ea"/>
                          <a:cs typeface="+mn-cs"/>
                        </a:rPr>
                        <a:t>Focus Goal 3</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pattFill prst="ltUpDiag">
                      <a:fgClr>
                        <a:schemeClr val="bg2"/>
                      </a:fgClr>
                      <a:bgClr>
                        <a:schemeClr val="bg1"/>
                      </a:bgClr>
                    </a:pattFill>
                  </a:tcPr>
                </a:tc>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2000" dirty="0" smtClean="0">
                          <a:solidFill>
                            <a:schemeClr val="tx1">
                              <a:lumMod val="75000"/>
                              <a:lumOff val="25000"/>
                            </a:schemeClr>
                          </a:solidFill>
                        </a:rPr>
                        <a:t>Improving math success </a:t>
                      </a:r>
                      <a:endParaRPr lang="en-US" sz="2000" b="1" i="0" u="none" kern="1200" dirty="0" smtClean="0">
                        <a:solidFill>
                          <a:schemeClr val="tx1">
                            <a:lumMod val="75000"/>
                            <a:lumOff val="25000"/>
                          </a:schemeClr>
                        </a:solidFill>
                        <a:effectLst/>
                        <a:latin typeface="+mj-lt"/>
                        <a:ea typeface="+mn-ea"/>
                        <a:cs typeface="+mn-cs"/>
                      </a:endParaRP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156232">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800" b="1" i="1" u="none" kern="1200" dirty="0" smtClean="0">
                          <a:solidFill>
                            <a:srgbClr val="C00000"/>
                          </a:solidFill>
                          <a:effectLst/>
                          <a:latin typeface="+mn-lt"/>
                          <a:ea typeface="+mn-ea"/>
                          <a:cs typeface="+mn-cs"/>
                        </a:rPr>
                        <a:t>Focus Goal 4</a:t>
                      </a: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pattFill prst="ltUpDiag">
                      <a:fgClr>
                        <a:schemeClr val="bg2"/>
                      </a:fgClr>
                      <a:bgClr>
                        <a:schemeClr val="bg1"/>
                      </a:bgClr>
                    </a:pattFill>
                  </a:tcPr>
                </a:tc>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800" b="0" i="0" kern="1200" dirty="0" smtClean="0">
                          <a:solidFill>
                            <a:schemeClr val="dk1"/>
                          </a:solidFill>
                          <a:effectLst/>
                          <a:latin typeface="+mn-lt"/>
                          <a:ea typeface="+mn-ea"/>
                          <a:cs typeface="+mn-cs"/>
                        </a:rPr>
                        <a:t>Creating a more strategic 1st semester academic success plan </a:t>
                      </a:r>
                      <a:endParaRPr lang="en-US" sz="2000" b="1" i="0" u="none" kern="1200" dirty="0" smtClean="0">
                        <a:solidFill>
                          <a:schemeClr val="tx1">
                            <a:lumMod val="75000"/>
                            <a:lumOff val="25000"/>
                          </a:schemeClr>
                        </a:solidFill>
                        <a:effectLst/>
                        <a:latin typeface="+mj-lt"/>
                        <a:ea typeface="+mn-ea"/>
                        <a:cs typeface="+mn-cs"/>
                      </a:endParaRPr>
                    </a:p>
                  </a:txBody>
                  <a:tcPr marL="137160" marR="137160" marT="137160" marB="13716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3"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Strategic Plan Focus Goals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581406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descr="A boxing glove hits a heavy punching bag." title="High Impact Practices"/>
          <p:cNvPicPr>
            <a:picLocks noChangeAspect="1"/>
          </p:cNvPicPr>
          <p:nvPr/>
        </p:nvPicPr>
        <p:blipFill rotWithShape="1">
          <a:blip r:embed="rId4">
            <a:extLst>
              <a:ext uri="{28A0092B-C50C-407E-A947-70E740481C1C}">
                <a14:useLocalDpi xmlns:a14="http://schemas.microsoft.com/office/drawing/2010/main" val="0"/>
              </a:ext>
            </a:extLst>
          </a:blip>
          <a:srcRect r="-338" b="6477"/>
          <a:stretch/>
        </p:blipFill>
        <p:spPr>
          <a:xfrm>
            <a:off x="2051538" y="1617664"/>
            <a:ext cx="10174711" cy="5231986"/>
          </a:xfrm>
          <a:prstGeom prst="rect">
            <a:avLst/>
          </a:prstGeom>
        </p:spPr>
      </p:pic>
      <p:sp>
        <p:nvSpPr>
          <p:cNvPr id="13"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High Impact Practices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771964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Content Placeholder 3" descr="Nails and string create a web." title="Future Program Growth"/>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93521" y="1092892"/>
            <a:ext cx="3198479" cy="4954111"/>
          </a:xfrm>
        </p:spPr>
      </p:pic>
      <p:sp>
        <p:nvSpPr>
          <p:cNvPr id="25" name="Title 1"/>
          <p:cNvSpPr txBox="1">
            <a:spLocks/>
          </p:cNvSpPr>
          <p:nvPr/>
        </p:nvSpPr>
        <p:spPr>
          <a:xfrm>
            <a:off x="1929008" y="3859478"/>
            <a:ext cx="6401478" cy="2823710"/>
          </a:xfrm>
          <a:prstGeom prst="rect">
            <a:avLst/>
          </a:prstGeom>
        </p:spPr>
        <p:txBody>
          <a:bodyPr vert="horz" lIns="91440" tIns="45720" rIns="91440" bIns="45720" numCol="2"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lumMod val="75000"/>
                    <a:lumOff val="25000"/>
                  </a:schemeClr>
                </a:solidFill>
              </a:rPr>
              <a:t>Gray looked at, </a:t>
            </a:r>
          </a:p>
          <a:p>
            <a:r>
              <a:rPr lang="en-US" sz="2000" dirty="0" smtClean="0">
                <a:solidFill>
                  <a:schemeClr val="tx1">
                    <a:lumMod val="75000"/>
                    <a:lumOff val="25000"/>
                  </a:schemeClr>
                </a:solidFill>
              </a:rPr>
              <a:t>among other things:</a:t>
            </a:r>
          </a:p>
          <a:p>
            <a:endParaRPr lang="en-US" sz="800" dirty="0" smtClean="0">
              <a:solidFill>
                <a:schemeClr val="tx1">
                  <a:lumMod val="75000"/>
                  <a:lumOff val="25000"/>
                </a:schemeClr>
              </a:solidFill>
            </a:endParaRPr>
          </a:p>
          <a:p>
            <a:pPr marL="342900" indent="-342900">
              <a:buClr>
                <a:schemeClr val="tx1">
                  <a:lumMod val="75000"/>
                  <a:lumOff val="25000"/>
                </a:schemeClr>
              </a:buClr>
              <a:buSzPct val="75000"/>
              <a:buFont typeface="Wingdings" charset="2"/>
              <a:buChar char="§"/>
            </a:pPr>
            <a:r>
              <a:rPr lang="en-US" sz="2000" dirty="0">
                <a:solidFill>
                  <a:schemeClr val="tx1">
                    <a:lumMod val="75000"/>
                    <a:lumOff val="25000"/>
                  </a:schemeClr>
                </a:solidFill>
              </a:rPr>
              <a:t>Salary potential</a:t>
            </a:r>
          </a:p>
          <a:p>
            <a:pPr marL="342900" indent="-342900">
              <a:buClr>
                <a:schemeClr val="tx1">
                  <a:lumMod val="75000"/>
                  <a:lumOff val="25000"/>
                </a:schemeClr>
              </a:buClr>
              <a:buSzPct val="75000"/>
              <a:buFont typeface="Wingdings" charset="2"/>
              <a:buChar char="§"/>
            </a:pPr>
            <a:r>
              <a:rPr lang="en-US" sz="2000" dirty="0">
                <a:solidFill>
                  <a:schemeClr val="tx1">
                    <a:lumMod val="75000"/>
                    <a:lumOff val="25000"/>
                  </a:schemeClr>
                </a:solidFill>
              </a:rPr>
              <a:t>Employment </a:t>
            </a:r>
            <a:r>
              <a:rPr lang="en-US" sz="2000" dirty="0" smtClean="0">
                <a:solidFill>
                  <a:schemeClr val="tx1">
                    <a:lumMod val="75000"/>
                    <a:lumOff val="25000"/>
                  </a:schemeClr>
                </a:solidFill>
              </a:rPr>
              <a:t>potential</a:t>
            </a:r>
          </a:p>
          <a:p>
            <a:pPr marL="342900" indent="-342900">
              <a:buClr>
                <a:schemeClr val="tx1">
                  <a:lumMod val="75000"/>
                  <a:lumOff val="25000"/>
                </a:schemeClr>
              </a:buClr>
              <a:buSzPct val="75000"/>
              <a:buFont typeface="Wingdings" charset="2"/>
              <a:buChar char="§"/>
            </a:pPr>
            <a:r>
              <a:rPr lang="en-US" sz="2000" dirty="0">
                <a:solidFill>
                  <a:schemeClr val="tx1">
                    <a:lumMod val="75000"/>
                    <a:lumOff val="25000"/>
                  </a:schemeClr>
                </a:solidFill>
              </a:rPr>
              <a:t>M</a:t>
            </a:r>
            <a:r>
              <a:rPr lang="en-US" sz="2000" dirty="0" smtClean="0">
                <a:solidFill>
                  <a:schemeClr val="tx1">
                    <a:lumMod val="75000"/>
                    <a:lumOff val="25000"/>
                  </a:schemeClr>
                </a:solidFill>
              </a:rPr>
              <a:t>arket </a:t>
            </a:r>
            <a:r>
              <a:rPr lang="en-US" sz="2000" dirty="0">
                <a:solidFill>
                  <a:schemeClr val="tx1">
                    <a:lumMod val="75000"/>
                    <a:lumOff val="25000"/>
                  </a:schemeClr>
                </a:solidFill>
              </a:rPr>
              <a:t>trends</a:t>
            </a:r>
          </a:p>
          <a:p>
            <a:pPr marL="342900" indent="-342900">
              <a:buClr>
                <a:schemeClr val="tx1">
                  <a:lumMod val="75000"/>
                  <a:lumOff val="25000"/>
                </a:schemeClr>
              </a:buClr>
              <a:buSzPct val="75000"/>
              <a:buFont typeface="Wingdings" charset="2"/>
              <a:buChar char="§"/>
            </a:pPr>
            <a:r>
              <a:rPr lang="en-US" sz="2000" dirty="0">
                <a:solidFill>
                  <a:schemeClr val="tx1">
                    <a:lumMod val="75000"/>
                    <a:lumOff val="25000"/>
                  </a:schemeClr>
                </a:solidFill>
              </a:rPr>
              <a:t>Market competition</a:t>
            </a:r>
          </a:p>
          <a:p>
            <a:pPr marL="342900" indent="-342900">
              <a:buClr>
                <a:schemeClr val="tx1">
                  <a:lumMod val="75000"/>
                  <a:lumOff val="25000"/>
                </a:schemeClr>
              </a:buClr>
              <a:buSzPct val="75000"/>
              <a:buFont typeface="Wingdings" charset="2"/>
              <a:buChar char="§"/>
            </a:pPr>
            <a:r>
              <a:rPr lang="en-US" sz="2000" dirty="0">
                <a:solidFill>
                  <a:schemeClr val="tx1">
                    <a:lumMod val="75000"/>
                    <a:lumOff val="25000"/>
                  </a:schemeClr>
                </a:solidFill>
              </a:rPr>
              <a:t>Program </a:t>
            </a:r>
            <a:r>
              <a:rPr lang="en-US" sz="2000" dirty="0" smtClean="0">
                <a:solidFill>
                  <a:schemeClr val="tx1">
                    <a:lumMod val="75000"/>
                    <a:lumOff val="25000"/>
                  </a:schemeClr>
                </a:solidFill>
              </a:rPr>
              <a:t>costs</a:t>
            </a:r>
          </a:p>
          <a:p>
            <a:pPr marL="342900" indent="-342900">
              <a:buClr>
                <a:schemeClr val="tx1">
                  <a:lumMod val="75000"/>
                  <a:lumOff val="25000"/>
                </a:schemeClr>
              </a:buClr>
              <a:buSzPct val="75000"/>
              <a:buFont typeface="Wingdings" charset="2"/>
              <a:buChar char="§"/>
            </a:pPr>
            <a:r>
              <a:rPr lang="en-US" sz="2000" dirty="0"/>
              <a:t>Student Demand</a:t>
            </a:r>
          </a:p>
          <a:p>
            <a:endParaRPr lang="en-US" sz="2000" dirty="0" smtClean="0">
              <a:solidFill>
                <a:srgbClr val="C00000"/>
              </a:solidFill>
            </a:endParaRPr>
          </a:p>
          <a:p>
            <a:endParaRPr lang="en-US" sz="2000" dirty="0" smtClean="0">
              <a:solidFill>
                <a:srgbClr val="C00000"/>
              </a:solidFill>
            </a:endParaRPr>
          </a:p>
          <a:p>
            <a:r>
              <a:rPr lang="en-US" sz="2000" dirty="0" smtClean="0">
                <a:solidFill>
                  <a:srgbClr val="C00000"/>
                </a:solidFill>
              </a:rPr>
              <a:t>—</a:t>
            </a:r>
          </a:p>
          <a:p>
            <a:r>
              <a:rPr lang="en-US" sz="2000" dirty="0" smtClean="0">
                <a:solidFill>
                  <a:srgbClr val="C00000"/>
                </a:solidFill>
              </a:rPr>
              <a:t>The data, as well as our own leadership analysis, suggests that some of our greatest potential lies in expanding medical-related programs.</a:t>
            </a:r>
          </a:p>
          <a:p>
            <a:r>
              <a:rPr lang="en-US" sz="2000" dirty="0" smtClean="0">
                <a:solidFill>
                  <a:srgbClr val="C00000"/>
                </a:solidFill>
              </a:rPr>
              <a:t>—</a:t>
            </a:r>
          </a:p>
        </p:txBody>
      </p:sp>
      <p:sp>
        <p:nvSpPr>
          <p:cNvPr id="22" name="Title 1"/>
          <p:cNvSpPr txBox="1">
            <a:spLocks/>
          </p:cNvSpPr>
          <p:nvPr/>
        </p:nvSpPr>
        <p:spPr>
          <a:xfrm>
            <a:off x="1929008" y="1452644"/>
            <a:ext cx="6401478" cy="22747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PPCC leadership worked with Gray Associates,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an </a:t>
            </a:r>
            <a:r>
              <a:rPr lang="en-US" sz="2400" dirty="0">
                <a:solidFill>
                  <a:schemeClr val="tx1">
                    <a:lumMod val="75000"/>
                    <a:lumOff val="25000"/>
                  </a:schemeClr>
                </a:solidFill>
              </a:rPr>
              <a:t>educational consulting firm out of Concord, Mass., to analyze current and potential programs, looking for the </a:t>
            </a:r>
            <a:r>
              <a:rPr lang="en-US" sz="2400" b="1" dirty="0">
                <a:solidFill>
                  <a:schemeClr val="tx1">
                    <a:lumMod val="75000"/>
                    <a:lumOff val="25000"/>
                  </a:schemeClr>
                </a:solidFill>
              </a:rPr>
              <a:t>greatest opportunities for growth </a:t>
            </a:r>
            <a:r>
              <a:rPr lang="en-US" sz="2400" dirty="0">
                <a:solidFill>
                  <a:schemeClr val="tx1">
                    <a:lumMod val="75000"/>
                    <a:lumOff val="25000"/>
                  </a:schemeClr>
                </a:solidFill>
              </a:rPr>
              <a:t>so that we can better serve our students and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the </a:t>
            </a:r>
            <a:r>
              <a:rPr lang="en-US" sz="2400" dirty="0">
                <a:solidFill>
                  <a:schemeClr val="tx1">
                    <a:lumMod val="75000"/>
                    <a:lumOff val="25000"/>
                  </a:schemeClr>
                </a:solidFill>
              </a:rPr>
              <a:t>community</a:t>
            </a:r>
            <a:r>
              <a:rPr lang="en-US" sz="2400" dirty="0" smtClean="0">
                <a:solidFill>
                  <a:schemeClr val="tx1">
                    <a:lumMod val="75000"/>
                    <a:lumOff val="25000"/>
                  </a:schemeClr>
                </a:solidFill>
              </a:rPr>
              <a:t>.</a:t>
            </a:r>
            <a:r>
              <a:rPr lang="en-US" sz="2000" dirty="0">
                <a:solidFill>
                  <a:schemeClr val="tx1">
                    <a:lumMod val="75000"/>
                    <a:lumOff val="25000"/>
                  </a:schemeClr>
                </a:solidFill>
              </a:rPr>
              <a:t/>
            </a:r>
            <a:br>
              <a:rPr lang="en-US" sz="2000" dirty="0">
                <a:solidFill>
                  <a:schemeClr val="tx1">
                    <a:lumMod val="75000"/>
                    <a:lumOff val="25000"/>
                  </a:schemeClr>
                </a:solidFill>
              </a:rPr>
            </a:br>
            <a:endParaRPr lang="en-US" sz="2000" dirty="0">
              <a:solidFill>
                <a:schemeClr val="tx1">
                  <a:lumMod val="75000"/>
                  <a:lumOff val="25000"/>
                </a:schemeClr>
              </a:solidFill>
            </a:endParaRPr>
          </a:p>
        </p:txBody>
      </p:sp>
      <p:sp>
        <p:nvSpPr>
          <p:cNvPr id="19"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Future Program Growth</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3108237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Content Placeholder 3" descr="One Piece will finish the puzzle." title="Puzzle Pieces"/>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93520" y="1092893"/>
            <a:ext cx="3198478" cy="4954111"/>
          </a:xfrm>
        </p:spPr>
      </p:pic>
      <p:sp>
        <p:nvSpPr>
          <p:cNvPr id="25" name="Title 1"/>
          <p:cNvSpPr txBox="1">
            <a:spLocks/>
          </p:cNvSpPr>
          <p:nvPr/>
        </p:nvSpPr>
        <p:spPr>
          <a:xfrm>
            <a:off x="1929008" y="3234887"/>
            <a:ext cx="6181204" cy="2538915"/>
          </a:xfrm>
          <a:prstGeom prst="rect">
            <a:avLst/>
          </a:prstGeom>
        </p:spPr>
        <p:txBody>
          <a:bodyPr vert="horz" lIns="91440" tIns="45720" rIns="91440" bIns="45720" numCol="2" spcCol="2743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b="1" dirty="0">
                <a:solidFill>
                  <a:schemeClr val="tx1">
                    <a:lumMod val="75000"/>
                    <a:lumOff val="25000"/>
                  </a:schemeClr>
                </a:solidFill>
              </a:rPr>
              <a:t>Campus </a:t>
            </a:r>
            <a:r>
              <a:rPr lang="en-US" sz="1800" b="1" dirty="0" smtClean="0">
                <a:solidFill>
                  <a:schemeClr val="tx1">
                    <a:lumMod val="75000"/>
                    <a:lumOff val="25000"/>
                  </a:schemeClr>
                </a:solidFill>
              </a:rPr>
              <a:t>Collaborators: </a:t>
            </a:r>
            <a:r>
              <a:rPr lang="en-US" sz="1800" dirty="0" smtClean="0">
                <a:solidFill>
                  <a:schemeClr val="tx1">
                    <a:lumMod val="75000"/>
                    <a:lumOff val="25000"/>
                  </a:schemeClr>
                </a:solidFill>
              </a:rPr>
              <a:t>Ambassadors </a:t>
            </a:r>
            <a:r>
              <a:rPr lang="en-US" sz="1800" dirty="0">
                <a:solidFill>
                  <a:schemeClr val="tx1">
                    <a:lumMod val="75000"/>
                    <a:lumOff val="25000"/>
                  </a:schemeClr>
                </a:solidFill>
              </a:rPr>
              <a:t>of information,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smtClean="0">
                <a:solidFill>
                  <a:schemeClr val="tx1">
                    <a:lumMod val="75000"/>
                    <a:lumOff val="25000"/>
                  </a:schemeClr>
                </a:solidFill>
              </a:rPr>
              <a:t>the </a:t>
            </a:r>
            <a:r>
              <a:rPr lang="en-US" sz="1800" dirty="0">
                <a:solidFill>
                  <a:schemeClr val="tx1">
                    <a:lumMod val="75000"/>
                    <a:lumOff val="25000"/>
                  </a:schemeClr>
                </a:solidFill>
              </a:rPr>
              <a:t>members of this group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smtClean="0">
                <a:solidFill>
                  <a:schemeClr val="tx1">
                    <a:lumMod val="75000"/>
                    <a:lumOff val="25000"/>
                  </a:schemeClr>
                </a:solidFill>
              </a:rPr>
              <a:t>will </a:t>
            </a:r>
            <a:r>
              <a:rPr lang="en-US" sz="1800" dirty="0">
                <a:solidFill>
                  <a:schemeClr val="tx1">
                    <a:lumMod val="75000"/>
                    <a:lumOff val="25000"/>
                  </a:schemeClr>
                </a:solidFill>
              </a:rPr>
              <a:t>create new connective tissue within the college to make sure that everybody is kept apprised of major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smtClean="0">
                <a:solidFill>
                  <a:schemeClr val="tx1">
                    <a:lumMod val="75000"/>
                    <a:lumOff val="25000"/>
                  </a:schemeClr>
                </a:solidFill>
              </a:rPr>
              <a:t>college </a:t>
            </a:r>
            <a:r>
              <a:rPr lang="en-US" sz="1800" dirty="0">
                <a:solidFill>
                  <a:schemeClr val="tx1">
                    <a:lumMod val="75000"/>
                    <a:lumOff val="25000"/>
                  </a:schemeClr>
                </a:solidFill>
              </a:rPr>
              <a:t>initiatives</a:t>
            </a:r>
            <a:r>
              <a:rPr lang="en-US" sz="1800" dirty="0" smtClean="0">
                <a:solidFill>
                  <a:schemeClr val="tx1">
                    <a:lumMod val="75000"/>
                    <a:lumOff val="25000"/>
                  </a:schemeClr>
                </a:solidFill>
              </a:rPr>
              <a:t>.</a:t>
            </a:r>
          </a:p>
          <a:p>
            <a:pPr>
              <a:lnSpc>
                <a:spcPct val="100000"/>
              </a:lnSpc>
            </a:pPr>
            <a:endParaRPr lang="en-US" sz="1800" dirty="0" smtClean="0">
              <a:solidFill>
                <a:schemeClr val="tx1">
                  <a:lumMod val="75000"/>
                  <a:lumOff val="25000"/>
                </a:schemeClr>
              </a:solidFill>
            </a:endParaRPr>
          </a:p>
          <a:p>
            <a:pPr>
              <a:lnSpc>
                <a:spcPct val="100000"/>
              </a:lnSpc>
            </a:pPr>
            <a:endParaRPr lang="en-US" sz="1800" dirty="0">
              <a:solidFill>
                <a:schemeClr val="tx1">
                  <a:lumMod val="75000"/>
                  <a:lumOff val="25000"/>
                </a:schemeClr>
              </a:solidFill>
            </a:endParaRPr>
          </a:p>
          <a:p>
            <a:pPr>
              <a:lnSpc>
                <a:spcPct val="100000"/>
              </a:lnSpc>
            </a:pPr>
            <a:r>
              <a:rPr lang="en-US" sz="1800" b="1" dirty="0" smtClean="0">
                <a:solidFill>
                  <a:schemeClr val="tx1">
                    <a:lumMod val="75000"/>
                    <a:lumOff val="25000"/>
                  </a:schemeClr>
                </a:solidFill>
              </a:rPr>
              <a:t>Campus Communicators: </a:t>
            </a:r>
          </a:p>
          <a:p>
            <a:pPr>
              <a:lnSpc>
                <a:spcPct val="100000"/>
              </a:lnSpc>
            </a:pPr>
            <a:r>
              <a:rPr lang="en-US" sz="1800" dirty="0" smtClean="0">
                <a:solidFill>
                  <a:schemeClr val="tx1">
                    <a:lumMod val="75000"/>
                    <a:lumOff val="25000"/>
                  </a:schemeClr>
                </a:solidFill>
              </a:rPr>
              <a:t>This </a:t>
            </a:r>
            <a:r>
              <a:rPr lang="en-US" sz="1800" dirty="0">
                <a:solidFill>
                  <a:schemeClr val="tx1">
                    <a:lumMod val="75000"/>
                    <a:lumOff val="25000"/>
                  </a:schemeClr>
                </a:solidFill>
              </a:rPr>
              <a:t>group will work with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smtClean="0">
                <a:solidFill>
                  <a:schemeClr val="tx1">
                    <a:lumMod val="75000"/>
                    <a:lumOff val="25000"/>
                  </a:schemeClr>
                </a:solidFill>
              </a:rPr>
              <a:t>the </a:t>
            </a:r>
            <a:r>
              <a:rPr lang="en-US" sz="1800" dirty="0">
                <a:solidFill>
                  <a:schemeClr val="tx1">
                    <a:lumMod val="75000"/>
                    <a:lumOff val="25000"/>
                  </a:schemeClr>
                </a:solidFill>
              </a:rPr>
              <a:t>Communications Team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smtClean="0">
                <a:solidFill>
                  <a:schemeClr val="tx1">
                    <a:lumMod val="75000"/>
                    <a:lumOff val="25000"/>
                  </a:schemeClr>
                </a:solidFill>
              </a:rPr>
              <a:t>to </a:t>
            </a:r>
            <a:r>
              <a:rPr lang="en-US" sz="1800" dirty="0">
                <a:solidFill>
                  <a:schemeClr val="tx1">
                    <a:lumMod val="75000"/>
                    <a:lumOff val="25000"/>
                  </a:schemeClr>
                </a:solidFill>
              </a:rPr>
              <a:t>make sure that every piece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smtClean="0">
                <a:solidFill>
                  <a:schemeClr val="tx1">
                    <a:lumMod val="75000"/>
                    <a:lumOff val="25000"/>
                  </a:schemeClr>
                </a:solidFill>
              </a:rPr>
              <a:t>of </a:t>
            </a:r>
            <a:r>
              <a:rPr lang="en-US" sz="1800" dirty="0">
                <a:solidFill>
                  <a:schemeClr val="tx1">
                    <a:lumMod val="75000"/>
                    <a:lumOff val="25000"/>
                  </a:schemeClr>
                </a:solidFill>
              </a:rPr>
              <a:t>material we produce, be it paper or digital, adheres to </a:t>
            </a:r>
            <a:r>
              <a:rPr lang="en-US" sz="1800" dirty="0" smtClean="0">
                <a:solidFill>
                  <a:schemeClr val="tx1">
                    <a:lumMod val="75000"/>
                    <a:lumOff val="25000"/>
                  </a:schemeClr>
                </a:solidFill>
              </a:rPr>
              <a:t/>
            </a:r>
            <a:br>
              <a:rPr lang="en-US" sz="1800" dirty="0" smtClean="0">
                <a:solidFill>
                  <a:schemeClr val="tx1">
                    <a:lumMod val="75000"/>
                    <a:lumOff val="25000"/>
                  </a:schemeClr>
                </a:solidFill>
              </a:rPr>
            </a:br>
            <a:r>
              <a:rPr lang="en-US" sz="1800" dirty="0" smtClean="0">
                <a:solidFill>
                  <a:schemeClr val="tx1">
                    <a:lumMod val="75000"/>
                    <a:lumOff val="25000"/>
                  </a:schemeClr>
                </a:solidFill>
              </a:rPr>
              <a:t>our </a:t>
            </a:r>
            <a:r>
              <a:rPr lang="en-US" sz="1800" dirty="0">
                <a:solidFill>
                  <a:schemeClr val="tx1">
                    <a:lumMod val="75000"/>
                    <a:lumOff val="25000"/>
                  </a:schemeClr>
                </a:solidFill>
              </a:rPr>
              <a:t>high </a:t>
            </a:r>
            <a:r>
              <a:rPr lang="en-US" sz="1800" dirty="0" smtClean="0">
                <a:solidFill>
                  <a:schemeClr val="tx1">
                    <a:lumMod val="75000"/>
                    <a:lumOff val="25000"/>
                  </a:schemeClr>
                </a:solidFill>
              </a:rPr>
              <a:t>design and brand standards </a:t>
            </a:r>
            <a:r>
              <a:rPr lang="en-US" sz="1800" dirty="0">
                <a:solidFill>
                  <a:schemeClr val="tx1">
                    <a:lumMod val="75000"/>
                    <a:lumOff val="25000"/>
                  </a:schemeClr>
                </a:solidFill>
              </a:rPr>
              <a:t>in </a:t>
            </a:r>
            <a:r>
              <a:rPr lang="en-US" sz="1800" dirty="0" smtClean="0">
                <a:solidFill>
                  <a:schemeClr val="tx1">
                    <a:lumMod val="75000"/>
                    <a:lumOff val="25000"/>
                  </a:schemeClr>
                </a:solidFill>
              </a:rPr>
              <a:t>a consistent </a:t>
            </a:r>
            <a:br>
              <a:rPr lang="en-US" sz="1800" dirty="0" smtClean="0">
                <a:solidFill>
                  <a:schemeClr val="tx1">
                    <a:lumMod val="75000"/>
                    <a:lumOff val="25000"/>
                  </a:schemeClr>
                </a:solidFill>
              </a:rPr>
            </a:br>
            <a:r>
              <a:rPr lang="en-US" sz="1800" dirty="0" smtClean="0">
                <a:solidFill>
                  <a:schemeClr val="tx1">
                    <a:lumMod val="75000"/>
                    <a:lumOff val="25000"/>
                  </a:schemeClr>
                </a:solidFill>
              </a:rPr>
              <a:t>and </a:t>
            </a:r>
            <a:r>
              <a:rPr lang="en-US" sz="1800" dirty="0">
                <a:solidFill>
                  <a:schemeClr val="tx1">
                    <a:lumMod val="75000"/>
                    <a:lumOff val="25000"/>
                  </a:schemeClr>
                </a:solidFill>
              </a:rPr>
              <a:t>compelling way.</a:t>
            </a:r>
          </a:p>
        </p:txBody>
      </p:sp>
      <p:sp>
        <p:nvSpPr>
          <p:cNvPr id="22" name="Title 1"/>
          <p:cNvSpPr txBox="1">
            <a:spLocks/>
          </p:cNvSpPr>
          <p:nvPr/>
        </p:nvSpPr>
        <p:spPr>
          <a:xfrm>
            <a:off x="1929008" y="1660087"/>
            <a:ext cx="6401478" cy="13197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Our Communications Team will expand and bring more focus to internal communications through the work of </a:t>
            </a:r>
            <a:r>
              <a:rPr lang="en-US" sz="2400" b="1" dirty="0">
                <a:solidFill>
                  <a:schemeClr val="tx1">
                    <a:lumMod val="75000"/>
                    <a:lumOff val="25000"/>
                  </a:schemeClr>
                </a:solidFill>
              </a:rPr>
              <a:t>two groups</a:t>
            </a:r>
            <a:r>
              <a:rPr lang="en-US" sz="2400" dirty="0" smtClean="0">
                <a:solidFill>
                  <a:schemeClr val="tx1">
                    <a:lumMod val="75000"/>
                    <a:lumOff val="25000"/>
                  </a:schemeClr>
                </a:solidFill>
              </a:rPr>
              <a:t>:</a:t>
            </a:r>
            <a:endParaRPr lang="en-US" sz="2000" dirty="0">
              <a:solidFill>
                <a:schemeClr val="tx1">
                  <a:lumMod val="75000"/>
                  <a:lumOff val="25000"/>
                </a:schemeClr>
              </a:solidFill>
            </a:endParaRPr>
          </a:p>
        </p:txBody>
      </p:sp>
      <p:sp>
        <p:nvSpPr>
          <p:cNvPr id="17"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Internal Communications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296405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Content Placeholder 3" descr="A closeup of placement of the new Pikes Peak Community College Logo." title="Pikes Peak Community College Logo"/>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90900" y="1092893"/>
            <a:ext cx="3198478" cy="4954111"/>
          </a:xfrm>
        </p:spPr>
      </p:pic>
      <p:sp>
        <p:nvSpPr>
          <p:cNvPr id="27" name="Title 1"/>
          <p:cNvSpPr txBox="1">
            <a:spLocks/>
          </p:cNvSpPr>
          <p:nvPr/>
        </p:nvSpPr>
        <p:spPr>
          <a:xfrm>
            <a:off x="1929008" y="3788067"/>
            <a:ext cx="6107552" cy="2816352"/>
          </a:xfrm>
          <a:prstGeom prst="rect">
            <a:avLst/>
          </a:prstGeom>
        </p:spPr>
        <p:txBody>
          <a:bodyPr vert="horz" lIns="91440" tIns="45720" rIns="91440" bIns="45720" numCol="1" spcCol="2743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000" dirty="0"/>
              <a:t>Don't throw away your name tags, business cards, shirts, water bottles or stationary. </a:t>
            </a:r>
            <a:endParaRPr lang="en-US" sz="2000" dirty="0" smtClean="0"/>
          </a:p>
          <a:p>
            <a:pPr>
              <a:lnSpc>
                <a:spcPct val="100000"/>
              </a:lnSpc>
            </a:pPr>
            <a:r>
              <a:rPr lang="en-US" sz="2000" dirty="0" smtClean="0">
                <a:solidFill>
                  <a:srgbClr val="C00000"/>
                </a:solidFill>
              </a:rPr>
              <a:t>—</a:t>
            </a:r>
          </a:p>
          <a:p>
            <a:pPr>
              <a:lnSpc>
                <a:spcPct val="100000"/>
              </a:lnSpc>
            </a:pPr>
            <a:r>
              <a:rPr lang="en-US" sz="2000" dirty="0" smtClean="0"/>
              <a:t>As </a:t>
            </a:r>
            <a:r>
              <a:rPr lang="en-US" sz="2000" dirty="0"/>
              <a:t>you order new branded material, it should have the new logo on it</a:t>
            </a:r>
            <a:r>
              <a:rPr lang="en-US" sz="2000" dirty="0" smtClean="0"/>
              <a:t>.</a:t>
            </a:r>
          </a:p>
          <a:p>
            <a:pPr>
              <a:lnSpc>
                <a:spcPct val="100000"/>
              </a:lnSpc>
            </a:pPr>
            <a:r>
              <a:rPr lang="en-US" sz="2000" dirty="0" smtClean="0">
                <a:solidFill>
                  <a:srgbClr val="C00000"/>
                </a:solidFill>
              </a:rPr>
              <a:t>—</a:t>
            </a:r>
          </a:p>
          <a:p>
            <a:pPr>
              <a:lnSpc>
                <a:spcPct val="100000"/>
              </a:lnSpc>
            </a:pPr>
            <a:r>
              <a:rPr lang="en-US" sz="2000" dirty="0" smtClean="0"/>
              <a:t>Please </a:t>
            </a:r>
            <a:r>
              <a:rPr lang="en-US" sz="2000" dirty="0"/>
              <a:t>update your email signature. The logo is available to download on the </a:t>
            </a:r>
            <a:r>
              <a:rPr lang="en-US" sz="2000" dirty="0" smtClean="0"/>
              <a:t>Marketing </a:t>
            </a:r>
            <a:r>
              <a:rPr lang="en-US" sz="2000" dirty="0"/>
              <a:t>website. </a:t>
            </a:r>
            <a:endParaRPr lang="en-US" sz="2000" dirty="0">
              <a:solidFill>
                <a:schemeClr val="tx1">
                  <a:lumMod val="75000"/>
                  <a:lumOff val="25000"/>
                </a:schemeClr>
              </a:solidFill>
            </a:endParaRPr>
          </a:p>
        </p:txBody>
      </p:sp>
      <p:sp>
        <p:nvSpPr>
          <p:cNvPr id="26" name="Title 1"/>
          <p:cNvSpPr txBox="1">
            <a:spLocks/>
          </p:cNvSpPr>
          <p:nvPr/>
        </p:nvSpPr>
        <p:spPr>
          <a:xfrm>
            <a:off x="1929008" y="3282222"/>
            <a:ext cx="2727518" cy="505845"/>
          </a:xfrm>
          <a:prstGeom prst="rect">
            <a:avLst/>
          </a:prstGeom>
        </p:spPr>
        <p:txBody>
          <a:bodyPr vert="horz" lIns="91440" tIns="45720" rIns="91440" bIns="45720" numCol="1" spcCol="2743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solidFill>
                  <a:srgbClr val="C00000"/>
                </a:solidFill>
              </a:rPr>
              <a:t>What </a:t>
            </a:r>
            <a:r>
              <a:rPr lang="en-US" sz="2400">
                <a:solidFill>
                  <a:srgbClr val="C00000"/>
                </a:solidFill>
              </a:rPr>
              <a:t>This </a:t>
            </a:r>
            <a:r>
              <a:rPr lang="en-US" sz="2400" smtClean="0">
                <a:solidFill>
                  <a:srgbClr val="C00000"/>
                </a:solidFill>
              </a:rPr>
              <a:t>Means</a:t>
            </a:r>
            <a:endParaRPr lang="en-US" sz="2400" dirty="0" smtClean="0">
              <a:solidFill>
                <a:srgbClr val="C00000"/>
              </a:solidFill>
            </a:endParaRPr>
          </a:p>
        </p:txBody>
      </p:sp>
      <p:sp>
        <p:nvSpPr>
          <p:cNvPr id="24" name="Title 1"/>
          <p:cNvSpPr txBox="1">
            <a:spLocks/>
          </p:cNvSpPr>
          <p:nvPr/>
        </p:nvSpPr>
        <p:spPr>
          <a:xfrm>
            <a:off x="1929008" y="1469746"/>
            <a:ext cx="6401478" cy="16335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The updated logo changes generic-looking mountains for Pikes Peak, contains the mountain inside the circle and is easier to read both small and at a distance</a:t>
            </a:r>
            <a:r>
              <a:rPr lang="en-US" sz="2400" dirty="0" smtClean="0"/>
              <a:t>.</a:t>
            </a:r>
            <a:r>
              <a:rPr lang="en-US" sz="2400" dirty="0">
                <a:solidFill>
                  <a:schemeClr val="tx1">
                    <a:lumMod val="75000"/>
                    <a:lumOff val="25000"/>
                  </a:schemeClr>
                </a:solidFill>
              </a:rPr>
              <a:t> </a:t>
            </a:r>
          </a:p>
        </p:txBody>
      </p:sp>
      <p:sp>
        <p:nvSpPr>
          <p:cNvPr id="22"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Updated Logo</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642269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7940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4" name="Table 23" descr="This year's Adjunct Advancement &#13;presenters included:&#13;Tier 2&#13;Angela Anderson&#13;Bill Ledford&#13;Cynthia Holling-Morris&#13;Dave Seyfert&#13;Iveta Holeckova&#13;Jennifer Winslow&#13;Megan Sanders&#13;Misty Colgrove&#13;Roberta Crownover&#13;Tier 3&#13;Betsy Tuma &#13;Brandi Kraft&#13;Brandon Ridgeway&#13;Chris Swanson&#13;Jennifer Hopper&#13;Julie Lindsey&#13;Matthew Conner&#13;Mustafa Akcadogan&#13;&#13;" title="Adjunct Advancement Presenters"/>
          <p:cNvGraphicFramePr>
            <a:graphicFrameLocks noGrp="1"/>
          </p:cNvGraphicFramePr>
          <p:nvPr>
            <p:extLst>
              <p:ext uri="{D42A27DB-BD31-4B8C-83A1-F6EECF244321}">
                <p14:modId xmlns:p14="http://schemas.microsoft.com/office/powerpoint/2010/main" val="1696721849"/>
              </p:ext>
            </p:extLst>
          </p:nvPr>
        </p:nvGraphicFramePr>
        <p:xfrm>
          <a:off x="7726003" y="352216"/>
          <a:ext cx="4156970" cy="6758137"/>
        </p:xfrm>
        <a:graphic>
          <a:graphicData uri="http://schemas.openxmlformats.org/drawingml/2006/table">
            <a:tbl>
              <a:tblPr firstRow="1" bandRow="1">
                <a:tableStyleId>{F5AB1C69-6EDB-4FF4-983F-18BD219EF322}</a:tableStyleId>
              </a:tblPr>
              <a:tblGrid>
                <a:gridCol w="2193235">
                  <a:extLst>
                    <a:ext uri="{9D8B030D-6E8A-4147-A177-3AD203B41FA5}">
                      <a16:colId xmlns="" xmlns:a16="http://schemas.microsoft.com/office/drawing/2014/main" val="20000"/>
                    </a:ext>
                  </a:extLst>
                </a:gridCol>
                <a:gridCol w="1963735">
                  <a:extLst>
                    <a:ext uri="{9D8B030D-6E8A-4147-A177-3AD203B41FA5}">
                      <a16:colId xmlns="" xmlns:a16="http://schemas.microsoft.com/office/drawing/2014/main" val="20001"/>
                    </a:ext>
                  </a:extLst>
                </a:gridCol>
              </a:tblGrid>
              <a:tr h="877125">
                <a:tc grid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i="1" kern="1200" dirty="0" smtClean="0">
                          <a:ln>
                            <a:noFill/>
                          </a:ln>
                          <a:solidFill>
                            <a:srgbClr val="C00000"/>
                          </a:solidFill>
                          <a:latin typeface="+mn-lt"/>
                          <a:ea typeface="Caecilia LT Std 56" charset="0"/>
                          <a:cs typeface="Caecilia LT Std 56" charset="0"/>
                        </a:rPr>
                        <a:t>This year's Adjunct Advancement </a:t>
                      </a:r>
                      <a:br>
                        <a:rPr lang="en-US" sz="2000" b="0" i="1" kern="1200" dirty="0" smtClean="0">
                          <a:ln>
                            <a:noFill/>
                          </a:ln>
                          <a:solidFill>
                            <a:srgbClr val="C00000"/>
                          </a:solidFill>
                          <a:latin typeface="+mn-lt"/>
                          <a:ea typeface="Caecilia LT Std 56" charset="0"/>
                          <a:cs typeface="Caecilia LT Std 56" charset="0"/>
                        </a:rPr>
                      </a:br>
                      <a:r>
                        <a:rPr lang="en-US" sz="2000" b="0" i="1" kern="1200" dirty="0" smtClean="0">
                          <a:ln>
                            <a:noFill/>
                          </a:ln>
                          <a:solidFill>
                            <a:srgbClr val="C00000"/>
                          </a:solidFill>
                          <a:latin typeface="+mn-lt"/>
                          <a:ea typeface="Caecilia LT Std 56" charset="0"/>
                          <a:cs typeface="Caecilia LT Std 56" charset="0"/>
                        </a:rPr>
                        <a:t>presenters included:</a:t>
                      </a:r>
                    </a:p>
                  </a:txBody>
                  <a:tcPr marL="0" marR="0" marT="0"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i="0" dirty="0">
                        <a:solidFill>
                          <a:schemeClr val="bg1">
                            <a:lumMod val="50000"/>
                          </a:schemeClr>
                        </a:solidFill>
                        <a:latin typeface="Calibri" charset="0"/>
                        <a:ea typeface="Calibri" charset="0"/>
                        <a:cs typeface="Calibri" charset="0"/>
                      </a:endParaRPr>
                    </a:p>
                  </a:txBody>
                  <a:tcPr marL="45720" marR="4572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mpd="sng">
                      <a:noFill/>
                    </a:lnT>
                    <a:lnB w="38100" cap="flat" cmpd="sng" algn="ctr">
                      <a:solidFill>
                        <a:schemeClr val="bg2"/>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0"/>
                  </a:ext>
                </a:extLst>
              </a:tr>
              <a:tr h="5444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tx1">
                              <a:lumMod val="75000"/>
                              <a:lumOff val="25000"/>
                            </a:schemeClr>
                          </a:solidFill>
                          <a:effectLst/>
                          <a:latin typeface="Calibri" charset="0"/>
                          <a:ea typeface="Calibri" charset="0"/>
                          <a:cs typeface="Calibri" charset="0"/>
                        </a:rPr>
                        <a:t>Tier 2</a:t>
                      </a:r>
                      <a:endParaRPr lang="en-US" sz="1800" b="1" i="0" dirty="0" smtClean="0">
                        <a:solidFill>
                          <a:schemeClr val="tx1">
                            <a:lumMod val="75000"/>
                            <a:lumOff val="25000"/>
                          </a:schemeClr>
                        </a:solidFill>
                        <a:latin typeface="Calibri" charset="0"/>
                        <a:ea typeface="Calibri" charset="0"/>
                        <a:cs typeface="Calibri" charset="0"/>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tx1">
                              <a:lumMod val="75000"/>
                              <a:lumOff val="25000"/>
                            </a:schemeClr>
                          </a:solidFill>
                          <a:effectLst/>
                          <a:latin typeface="Calibri" charset="0"/>
                          <a:ea typeface="Calibri" charset="0"/>
                          <a:cs typeface="Calibri" charset="0"/>
                        </a:rPr>
                        <a:t>Tier 3</a:t>
                      </a:r>
                      <a:endParaRPr lang="en-US" sz="1400" b="1" i="0" dirty="0">
                        <a:solidFill>
                          <a:schemeClr val="tx1">
                            <a:lumMod val="75000"/>
                            <a:lumOff val="25000"/>
                          </a:schemeClr>
                        </a:solidFill>
                        <a:latin typeface="Calibri" charset="0"/>
                        <a:ea typeface="Calibri" charset="0"/>
                        <a:cs typeface="Calibri" charset="0"/>
                      </a:endParaRPr>
                    </a:p>
                  </a:txBody>
                  <a:tcPr marL="137160" marR="137160" marT="137160" marB="137160" anchor="ctr">
                    <a:lnL w="127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extLst>
                  <a:ext uri="{0D108BD9-81ED-4DB2-BD59-A6C34878D82A}">
                    <a16:rowId xmlns="" xmlns:a16="http://schemas.microsoft.com/office/drawing/2014/main" val="10001"/>
                  </a:ext>
                </a:extLst>
              </a:tr>
              <a:tr h="54442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0" i="0" kern="1200" dirty="0" smtClean="0">
                          <a:solidFill>
                            <a:schemeClr val="bg1">
                              <a:lumMod val="95000"/>
                            </a:schemeClr>
                          </a:solidFill>
                          <a:effectLst/>
                          <a:latin typeface="+mn-lt"/>
                          <a:ea typeface="+mn-ea"/>
                          <a:cs typeface="+mn-cs"/>
                        </a:rPr>
                        <a:t>Angela Anderson</a:t>
                      </a:r>
                      <a:endParaRPr lang="en-US" sz="1600" b="0" dirty="0" smtClean="0">
                        <a:solidFill>
                          <a:schemeClr val="bg1">
                            <a:lumMod val="95000"/>
                          </a:schemeClr>
                        </a:solidFill>
                        <a:latin typeface="+mn-lt"/>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smtClean="0">
                          <a:solidFill>
                            <a:schemeClr val="bg1">
                              <a:lumMod val="95000"/>
                            </a:schemeClr>
                          </a:solidFill>
                          <a:effectLst/>
                          <a:latin typeface="+mn-lt"/>
                          <a:ea typeface="+mn-ea"/>
                          <a:cs typeface="+mn-cs"/>
                        </a:rPr>
                        <a:t>Betsy </a:t>
                      </a:r>
                      <a:r>
                        <a:rPr lang="en-US" sz="1600" b="0" i="0" kern="1200" dirty="0" err="1" smtClean="0">
                          <a:solidFill>
                            <a:schemeClr val="bg1">
                              <a:lumMod val="95000"/>
                            </a:schemeClr>
                          </a:solidFill>
                          <a:effectLst/>
                          <a:latin typeface="+mn-lt"/>
                          <a:ea typeface="+mn-ea"/>
                          <a:cs typeface="+mn-cs"/>
                        </a:rPr>
                        <a:t>Tuma</a:t>
                      </a:r>
                      <a:r>
                        <a:rPr lang="en-US" sz="1600" b="0" i="0" kern="1200" dirty="0" smtClean="0">
                          <a:solidFill>
                            <a:schemeClr val="bg1">
                              <a:lumMod val="95000"/>
                            </a:schemeClr>
                          </a:solidFill>
                          <a:effectLst/>
                          <a:latin typeface="+mn-lt"/>
                          <a:ea typeface="+mn-ea"/>
                          <a:cs typeface="+mn-cs"/>
                        </a:rPr>
                        <a:t> </a:t>
                      </a: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57454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0" i="0" kern="1200" dirty="0" smtClean="0">
                          <a:solidFill>
                            <a:schemeClr val="bg1">
                              <a:lumMod val="95000"/>
                            </a:schemeClr>
                          </a:solidFill>
                          <a:effectLst/>
                          <a:latin typeface="+mn-lt"/>
                          <a:ea typeface="+mn-ea"/>
                          <a:cs typeface="+mn-cs"/>
                        </a:rPr>
                        <a:t>Bill Ledford</a:t>
                      </a:r>
                      <a:endParaRPr lang="en-US" sz="1600" b="0" dirty="0" smtClean="0">
                        <a:solidFill>
                          <a:schemeClr val="bg1">
                            <a:lumMod val="95000"/>
                          </a:schemeClr>
                        </a:solidFill>
                        <a:latin typeface="+mn-lt"/>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smtClean="0">
                          <a:solidFill>
                            <a:schemeClr val="bg1">
                              <a:lumMod val="95000"/>
                            </a:schemeClr>
                          </a:solidFill>
                          <a:effectLst/>
                          <a:latin typeface="+mn-lt"/>
                          <a:ea typeface="+mn-ea"/>
                          <a:cs typeface="+mn-cs"/>
                        </a:rPr>
                        <a:t>Brandi Kraft</a:t>
                      </a: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729294">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0" i="0" kern="1200" dirty="0" smtClean="0">
                          <a:solidFill>
                            <a:schemeClr val="bg1">
                              <a:lumMod val="95000"/>
                            </a:schemeClr>
                          </a:solidFill>
                          <a:effectLst/>
                          <a:latin typeface="+mn-lt"/>
                          <a:ea typeface="+mn-ea"/>
                          <a:cs typeface="+mn-cs"/>
                        </a:rPr>
                        <a:t>Cynthia </a:t>
                      </a:r>
                      <a:r>
                        <a:rPr lang="en-US" sz="1600" b="0" i="0" kern="1200" dirty="0" err="1" smtClean="0">
                          <a:solidFill>
                            <a:schemeClr val="bg1">
                              <a:lumMod val="95000"/>
                            </a:schemeClr>
                          </a:solidFill>
                          <a:effectLst/>
                          <a:latin typeface="+mn-lt"/>
                          <a:ea typeface="+mn-ea"/>
                          <a:cs typeface="+mn-cs"/>
                        </a:rPr>
                        <a:t>Holling</a:t>
                      </a:r>
                      <a:r>
                        <a:rPr lang="en-US" sz="1600" b="0" i="0" kern="1200" dirty="0" smtClean="0">
                          <a:solidFill>
                            <a:schemeClr val="bg1">
                              <a:lumMod val="95000"/>
                            </a:schemeClr>
                          </a:solidFill>
                          <a:effectLst/>
                          <a:latin typeface="+mn-lt"/>
                          <a:ea typeface="+mn-ea"/>
                          <a:cs typeface="+mn-cs"/>
                        </a:rPr>
                        <a:t>-Morris</a:t>
                      </a:r>
                      <a:endParaRPr lang="en-US" sz="1600" b="0" dirty="0" smtClean="0">
                        <a:solidFill>
                          <a:schemeClr val="bg1">
                            <a:lumMod val="95000"/>
                          </a:schemeClr>
                        </a:solidFill>
                        <a:latin typeface="+mn-lt"/>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smtClean="0">
                          <a:solidFill>
                            <a:schemeClr val="bg1">
                              <a:lumMod val="95000"/>
                            </a:schemeClr>
                          </a:solidFill>
                          <a:effectLst/>
                          <a:latin typeface="+mn-lt"/>
                          <a:ea typeface="+mn-ea"/>
                          <a:cs typeface="+mn-cs"/>
                        </a:rPr>
                        <a:t>Brandon Ridgeway</a:t>
                      </a: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54442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0" i="0" kern="1200" dirty="0" smtClean="0">
                          <a:solidFill>
                            <a:schemeClr val="bg1">
                              <a:lumMod val="95000"/>
                            </a:schemeClr>
                          </a:solidFill>
                          <a:effectLst/>
                          <a:latin typeface="+mn-lt"/>
                          <a:ea typeface="+mn-ea"/>
                          <a:cs typeface="+mn-cs"/>
                        </a:rPr>
                        <a:t>Dave </a:t>
                      </a:r>
                      <a:r>
                        <a:rPr lang="en-US" sz="1600" b="0" i="0" kern="1200" dirty="0" err="1" smtClean="0">
                          <a:solidFill>
                            <a:schemeClr val="bg1">
                              <a:lumMod val="95000"/>
                            </a:schemeClr>
                          </a:solidFill>
                          <a:effectLst/>
                          <a:latin typeface="+mn-lt"/>
                          <a:ea typeface="+mn-ea"/>
                          <a:cs typeface="+mn-cs"/>
                        </a:rPr>
                        <a:t>Seyfert</a:t>
                      </a:r>
                      <a:endParaRPr lang="en-US" sz="1600" b="0" dirty="0" smtClean="0">
                        <a:solidFill>
                          <a:schemeClr val="bg1">
                            <a:lumMod val="95000"/>
                          </a:schemeClr>
                        </a:solidFill>
                        <a:latin typeface="+mn-lt"/>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smtClean="0">
                          <a:solidFill>
                            <a:schemeClr val="bg1">
                              <a:lumMod val="95000"/>
                            </a:schemeClr>
                          </a:solidFill>
                          <a:effectLst/>
                          <a:latin typeface="+mn-lt"/>
                          <a:ea typeface="+mn-ea"/>
                          <a:cs typeface="+mn-cs"/>
                        </a:rPr>
                        <a:t>Chris Swanson</a:t>
                      </a: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54442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0" i="0" kern="1200" dirty="0" err="1" smtClean="0">
                          <a:solidFill>
                            <a:schemeClr val="bg1">
                              <a:lumMod val="95000"/>
                            </a:schemeClr>
                          </a:solidFill>
                          <a:effectLst/>
                          <a:latin typeface="+mn-lt"/>
                          <a:ea typeface="+mn-ea"/>
                          <a:cs typeface="+mn-cs"/>
                        </a:rPr>
                        <a:t>Iveta</a:t>
                      </a:r>
                      <a:r>
                        <a:rPr lang="en-US" sz="1600" b="0" i="0" kern="1200" dirty="0" smtClean="0">
                          <a:solidFill>
                            <a:schemeClr val="bg1">
                              <a:lumMod val="95000"/>
                            </a:schemeClr>
                          </a:solidFill>
                          <a:effectLst/>
                          <a:latin typeface="+mn-lt"/>
                          <a:ea typeface="+mn-ea"/>
                          <a:cs typeface="+mn-cs"/>
                        </a:rPr>
                        <a:t> </a:t>
                      </a:r>
                      <a:r>
                        <a:rPr lang="en-US" sz="1600" b="0" i="0" kern="1200" dirty="0" err="1" smtClean="0">
                          <a:solidFill>
                            <a:schemeClr val="bg1">
                              <a:lumMod val="95000"/>
                            </a:schemeClr>
                          </a:solidFill>
                          <a:effectLst/>
                          <a:latin typeface="+mn-lt"/>
                          <a:ea typeface="+mn-ea"/>
                          <a:cs typeface="+mn-cs"/>
                        </a:rPr>
                        <a:t>Holeckova</a:t>
                      </a:r>
                      <a:endParaRPr lang="en-US" sz="1600" b="0" i="0" dirty="0" smtClean="0">
                        <a:solidFill>
                          <a:schemeClr val="bg1">
                            <a:lumMod val="95000"/>
                          </a:schemeClr>
                        </a:solidFill>
                        <a:latin typeface="+mn-lt"/>
                        <a:ea typeface="Helvetica" charset="0"/>
                        <a:cs typeface="Helvetica" charset="0"/>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smtClean="0">
                          <a:solidFill>
                            <a:schemeClr val="bg1">
                              <a:lumMod val="95000"/>
                            </a:schemeClr>
                          </a:solidFill>
                          <a:effectLst/>
                          <a:latin typeface="+mn-lt"/>
                          <a:ea typeface="+mn-ea"/>
                          <a:cs typeface="+mn-cs"/>
                        </a:rPr>
                        <a:t>Jennifer Hopper</a:t>
                      </a: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54442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0" i="0" kern="1200" dirty="0" smtClean="0">
                          <a:solidFill>
                            <a:schemeClr val="bg1">
                              <a:lumMod val="95000"/>
                            </a:schemeClr>
                          </a:solidFill>
                          <a:effectLst/>
                          <a:latin typeface="+mn-lt"/>
                          <a:ea typeface="+mn-ea"/>
                          <a:cs typeface="+mn-cs"/>
                        </a:rPr>
                        <a:t>Jennifer Winslow</a:t>
                      </a:r>
                      <a:endParaRPr lang="en-US" sz="1600" b="0" i="0" dirty="0" smtClean="0">
                        <a:solidFill>
                          <a:schemeClr val="bg1">
                            <a:lumMod val="95000"/>
                          </a:schemeClr>
                        </a:solidFill>
                        <a:latin typeface="+mn-lt"/>
                        <a:ea typeface="Helvetica" charset="0"/>
                        <a:cs typeface="Helvetica" charset="0"/>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smtClean="0">
                          <a:solidFill>
                            <a:schemeClr val="bg1">
                              <a:lumMod val="95000"/>
                            </a:schemeClr>
                          </a:solidFill>
                          <a:effectLst/>
                          <a:latin typeface="+mn-lt"/>
                          <a:ea typeface="+mn-ea"/>
                          <a:cs typeface="+mn-cs"/>
                        </a:rPr>
                        <a:t>Julie Lindsey</a:t>
                      </a: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54442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0" i="0" kern="1200" dirty="0" smtClean="0">
                          <a:solidFill>
                            <a:schemeClr val="bg1">
                              <a:lumMod val="95000"/>
                            </a:schemeClr>
                          </a:solidFill>
                          <a:effectLst/>
                          <a:latin typeface="+mn-lt"/>
                          <a:ea typeface="+mn-ea"/>
                          <a:cs typeface="+mn-cs"/>
                        </a:rPr>
                        <a:t>Megan Sanders</a:t>
                      </a:r>
                      <a:endParaRPr lang="en-US" sz="1600" b="0" i="0" dirty="0" smtClean="0">
                        <a:solidFill>
                          <a:schemeClr val="bg1">
                            <a:lumMod val="95000"/>
                          </a:schemeClr>
                        </a:solidFill>
                        <a:latin typeface="+mn-lt"/>
                        <a:ea typeface="Helvetica" charset="0"/>
                        <a:cs typeface="Helvetica" charset="0"/>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smtClean="0">
                          <a:solidFill>
                            <a:schemeClr val="bg1">
                              <a:lumMod val="95000"/>
                            </a:schemeClr>
                          </a:solidFill>
                          <a:effectLst/>
                          <a:latin typeface="+mn-lt"/>
                          <a:ea typeface="+mn-ea"/>
                          <a:cs typeface="+mn-cs"/>
                        </a:rPr>
                        <a:t>Matthew Conner</a:t>
                      </a: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54442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0" i="0" kern="1200" dirty="0" smtClean="0">
                          <a:solidFill>
                            <a:schemeClr val="bg1">
                              <a:lumMod val="95000"/>
                            </a:schemeClr>
                          </a:solidFill>
                          <a:effectLst/>
                          <a:latin typeface="+mn-lt"/>
                          <a:ea typeface="+mn-ea"/>
                          <a:cs typeface="+mn-cs"/>
                        </a:rPr>
                        <a:t>Misty </a:t>
                      </a:r>
                      <a:r>
                        <a:rPr lang="en-US" sz="1600" b="0" i="0" kern="1200" dirty="0" err="1" smtClean="0">
                          <a:solidFill>
                            <a:schemeClr val="bg1">
                              <a:lumMod val="95000"/>
                            </a:schemeClr>
                          </a:solidFill>
                          <a:effectLst/>
                          <a:latin typeface="+mn-lt"/>
                          <a:ea typeface="+mn-ea"/>
                          <a:cs typeface="+mn-cs"/>
                        </a:rPr>
                        <a:t>Colgrove</a:t>
                      </a:r>
                      <a:endParaRPr lang="en-US" sz="1600" b="0" i="0" kern="1200" dirty="0" smtClean="0">
                        <a:solidFill>
                          <a:schemeClr val="bg1">
                            <a:lumMod val="95000"/>
                          </a:schemeClr>
                        </a:solidFill>
                        <a:effectLst/>
                        <a:latin typeface="+mn-lt"/>
                        <a:ea typeface="+mn-ea"/>
                        <a:cs typeface="+mn-cs"/>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smtClean="0">
                          <a:solidFill>
                            <a:schemeClr val="bg1">
                              <a:lumMod val="95000"/>
                            </a:schemeClr>
                          </a:solidFill>
                          <a:effectLst/>
                          <a:latin typeface="+mn-lt"/>
                          <a:ea typeface="+mn-ea"/>
                          <a:cs typeface="+mn-cs"/>
                        </a:rPr>
                        <a:t>Mustafa </a:t>
                      </a:r>
                      <a:r>
                        <a:rPr lang="en-US" sz="1600" b="0" i="0" kern="1200" dirty="0" err="1" smtClean="0">
                          <a:solidFill>
                            <a:schemeClr val="bg1">
                              <a:lumMod val="95000"/>
                            </a:schemeClr>
                          </a:solidFill>
                          <a:effectLst/>
                          <a:latin typeface="+mn-lt"/>
                          <a:ea typeface="+mn-ea"/>
                          <a:cs typeface="+mn-cs"/>
                        </a:rPr>
                        <a:t>Akcadogan</a:t>
                      </a:r>
                      <a:endParaRPr lang="en-US" sz="1600" b="0" i="1" dirty="0" smtClean="0">
                        <a:solidFill>
                          <a:schemeClr val="bg1">
                            <a:lumMod val="95000"/>
                          </a:schemeClr>
                        </a:solidFill>
                        <a:latin typeface="+mn-lt"/>
                        <a:ea typeface="Helvetica Light" charset="0"/>
                        <a:cs typeface="Helvetica Light" charset="0"/>
                      </a:endParaRP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54442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b="0" i="0" kern="1200" dirty="0" smtClean="0">
                          <a:solidFill>
                            <a:schemeClr val="bg1">
                              <a:lumMod val="95000"/>
                            </a:schemeClr>
                          </a:solidFill>
                          <a:effectLst/>
                          <a:latin typeface="+mn-lt"/>
                          <a:ea typeface="+mn-ea"/>
                          <a:cs typeface="+mn-cs"/>
                        </a:rPr>
                        <a:t>Roberta </a:t>
                      </a:r>
                      <a:r>
                        <a:rPr lang="en-US" sz="1600" b="0" i="0" kern="1200" dirty="0" err="1" smtClean="0">
                          <a:solidFill>
                            <a:schemeClr val="bg1">
                              <a:lumMod val="95000"/>
                            </a:schemeClr>
                          </a:solidFill>
                          <a:effectLst/>
                          <a:latin typeface="+mn-lt"/>
                          <a:ea typeface="+mn-ea"/>
                          <a:cs typeface="+mn-cs"/>
                        </a:rPr>
                        <a:t>Crownover</a:t>
                      </a:r>
                      <a:endParaRPr lang="en-US" sz="1600" b="0" i="0" kern="1200" dirty="0" smtClean="0">
                        <a:solidFill>
                          <a:schemeClr val="bg1">
                            <a:lumMod val="95000"/>
                          </a:schemeClr>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600" b="0" i="0" dirty="0" smtClean="0">
                        <a:solidFill>
                          <a:schemeClr val="bg1">
                            <a:lumMod val="95000"/>
                          </a:schemeClr>
                        </a:solidFill>
                        <a:latin typeface="+mn-lt"/>
                        <a:ea typeface="Helvetica" charset="0"/>
                        <a:cs typeface="Helvetica" charset="0"/>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1" dirty="0">
                        <a:solidFill>
                          <a:schemeClr val="bg1">
                            <a:lumMod val="95000"/>
                          </a:schemeClr>
                        </a:solidFill>
                        <a:latin typeface="+mn-lt"/>
                        <a:ea typeface="Helvetica Light" charset="0"/>
                        <a:cs typeface="Helvetica Light" charset="0"/>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bl>
          </a:graphicData>
        </a:graphic>
      </p:graphicFrame>
      <p:sp>
        <p:nvSpPr>
          <p:cNvPr id="25" name="Rectangle 24"/>
          <p:cNvSpPr/>
          <p:nvPr/>
        </p:nvSpPr>
        <p:spPr>
          <a:xfrm>
            <a:off x="2190731" y="4445995"/>
            <a:ext cx="4730545" cy="1569660"/>
          </a:xfrm>
          <a:prstGeom prst="rect">
            <a:avLst/>
          </a:prstGeom>
        </p:spPr>
        <p:txBody>
          <a:bodyPr wrap="square">
            <a:spAutoFit/>
          </a:bodyPr>
          <a:lstStyle/>
          <a:p>
            <a:pPr marL="342900" indent="-342900">
              <a:buSzPct val="75000"/>
              <a:buFont typeface="Wingdings" charset="2"/>
              <a:buChar char="§"/>
            </a:pPr>
            <a:r>
              <a:rPr lang="en-US" sz="2000" dirty="0" smtClean="0">
                <a:solidFill>
                  <a:schemeClr val="tx1">
                    <a:lumMod val="75000"/>
                    <a:lumOff val="25000"/>
                  </a:schemeClr>
                </a:solidFill>
              </a:rPr>
              <a:t>Teaching techniques learned through professional development</a:t>
            </a:r>
          </a:p>
          <a:p>
            <a:pPr marL="342900" indent="-342900">
              <a:buSzPct val="75000"/>
              <a:buFont typeface="Wingdings" charset="2"/>
              <a:buChar char="§"/>
            </a:pPr>
            <a:endParaRPr lang="en-US" sz="800" dirty="0" smtClean="0">
              <a:solidFill>
                <a:schemeClr val="tx1">
                  <a:lumMod val="75000"/>
                  <a:lumOff val="25000"/>
                </a:schemeClr>
              </a:solidFill>
            </a:endParaRPr>
          </a:p>
          <a:p>
            <a:pPr marL="342900" indent="-342900">
              <a:buSzPct val="75000"/>
              <a:buFont typeface="Wingdings" charset="2"/>
              <a:buChar char="§"/>
            </a:pPr>
            <a:r>
              <a:rPr lang="en-US" sz="2000" dirty="0" smtClean="0">
                <a:solidFill>
                  <a:schemeClr val="tx1">
                    <a:lumMod val="75000"/>
                    <a:lumOff val="25000"/>
                  </a:schemeClr>
                </a:solidFill>
              </a:rPr>
              <a:t>Implementation in the PPCC classroom</a:t>
            </a:r>
          </a:p>
          <a:p>
            <a:pPr marL="342900" indent="-342900">
              <a:buSzPct val="75000"/>
              <a:buFont typeface="Wingdings" charset="2"/>
              <a:buChar char="§"/>
            </a:pPr>
            <a:endParaRPr lang="en-US" sz="800" dirty="0" smtClean="0">
              <a:solidFill>
                <a:schemeClr val="tx1">
                  <a:lumMod val="75000"/>
                  <a:lumOff val="25000"/>
                </a:schemeClr>
              </a:solidFill>
            </a:endParaRPr>
          </a:p>
          <a:p>
            <a:pPr marL="342900" indent="-342900">
              <a:buSzPct val="75000"/>
              <a:buFont typeface="Wingdings" charset="2"/>
              <a:buChar char="§"/>
            </a:pPr>
            <a:r>
              <a:rPr lang="en-US" sz="2000" dirty="0" smtClean="0">
                <a:solidFill>
                  <a:schemeClr val="tx1">
                    <a:lumMod val="75000"/>
                    <a:lumOff val="25000"/>
                  </a:schemeClr>
                </a:solidFill>
              </a:rPr>
              <a:t>Assessment for effectiveness</a:t>
            </a:r>
            <a:endParaRPr lang="en-US" sz="2000" dirty="0">
              <a:solidFill>
                <a:schemeClr val="tx1">
                  <a:lumMod val="75000"/>
                  <a:lumOff val="25000"/>
                </a:schemeClr>
              </a:solidFill>
            </a:endParaRPr>
          </a:p>
        </p:txBody>
      </p:sp>
      <p:sp>
        <p:nvSpPr>
          <p:cNvPr id="23" name="Title 1"/>
          <p:cNvSpPr txBox="1">
            <a:spLocks/>
          </p:cNvSpPr>
          <p:nvPr/>
        </p:nvSpPr>
        <p:spPr>
          <a:xfrm>
            <a:off x="1929008" y="2249945"/>
            <a:ext cx="4992269" cy="21960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Presenting at May Institute is the final gate for adjuncts to showcase teaching excellence in the PPCC classroom. </a:t>
            </a:r>
            <a:endParaRPr lang="en-US" sz="2400" dirty="0" smtClean="0">
              <a:solidFill>
                <a:schemeClr val="tx1">
                  <a:lumMod val="75000"/>
                  <a:lumOff val="25000"/>
                </a:schemeClr>
              </a:solidFill>
            </a:endParaRPr>
          </a:p>
          <a:p>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b="1" dirty="0" smtClean="0">
                <a:solidFill>
                  <a:schemeClr val="tx1">
                    <a:lumMod val="75000"/>
                    <a:lumOff val="25000"/>
                  </a:schemeClr>
                </a:solidFill>
              </a:rPr>
              <a:t>Each </a:t>
            </a:r>
            <a:r>
              <a:rPr lang="en-US" sz="2400" b="1" dirty="0">
                <a:solidFill>
                  <a:schemeClr val="tx1">
                    <a:lumMod val="75000"/>
                    <a:lumOff val="25000"/>
                  </a:schemeClr>
                </a:solidFill>
              </a:rPr>
              <a:t>presentation included </a:t>
            </a:r>
            <a:r>
              <a:rPr lang="en-US" sz="2400" b="1" dirty="0" smtClean="0">
                <a:solidFill>
                  <a:schemeClr val="tx1">
                    <a:lumMod val="75000"/>
                    <a:lumOff val="25000"/>
                  </a:schemeClr>
                </a:solidFill>
              </a:rPr>
              <a:t/>
            </a:r>
            <a:br>
              <a:rPr lang="en-US" sz="2400" b="1" dirty="0" smtClean="0">
                <a:solidFill>
                  <a:schemeClr val="tx1">
                    <a:lumMod val="75000"/>
                    <a:lumOff val="25000"/>
                  </a:schemeClr>
                </a:solidFill>
              </a:rPr>
            </a:br>
            <a:r>
              <a:rPr lang="en-US" sz="2400" b="1" dirty="0" smtClean="0">
                <a:solidFill>
                  <a:schemeClr val="tx1">
                    <a:lumMod val="75000"/>
                    <a:lumOff val="25000"/>
                  </a:schemeClr>
                </a:solidFill>
              </a:rPr>
              <a:t>the </a:t>
            </a:r>
            <a:r>
              <a:rPr lang="en-US" sz="2400" b="1" dirty="0">
                <a:solidFill>
                  <a:schemeClr val="tx1">
                    <a:lumMod val="75000"/>
                    <a:lumOff val="25000"/>
                  </a:schemeClr>
                </a:solidFill>
              </a:rPr>
              <a:t>following</a:t>
            </a:r>
            <a:r>
              <a:rPr lang="en-US" sz="2400" b="1" dirty="0" smtClean="0">
                <a:solidFill>
                  <a:schemeClr val="tx1">
                    <a:lumMod val="75000"/>
                    <a:lumOff val="25000"/>
                  </a:schemeClr>
                </a:solidFill>
              </a:rPr>
              <a:t>:</a:t>
            </a:r>
            <a:r>
              <a:rPr lang="en-US" sz="2400" dirty="0">
                <a:solidFill>
                  <a:schemeClr val="tx1">
                    <a:lumMod val="75000"/>
                    <a:lumOff val="25000"/>
                  </a:schemeClr>
                </a:solidFill>
              </a:rPr>
              <a:t> </a:t>
            </a:r>
            <a:endParaRPr lang="en-US" sz="2400" dirty="0" smtClean="0">
              <a:solidFill>
                <a:schemeClr val="tx1">
                  <a:lumMod val="75000"/>
                  <a:lumOff val="25000"/>
                </a:schemeClr>
              </a:solidFill>
            </a:endParaRPr>
          </a:p>
          <a:p>
            <a:endParaRPr lang="en-US" sz="2000" dirty="0">
              <a:solidFill>
                <a:schemeClr val="tx1">
                  <a:lumMod val="75000"/>
                  <a:lumOff val="25000"/>
                </a:schemeClr>
              </a:solidFill>
            </a:endParaRPr>
          </a:p>
        </p:txBody>
      </p:sp>
      <p:sp>
        <p:nvSpPr>
          <p:cNvPr id="22" name="Title 1"/>
          <p:cNvSpPr>
            <a:spLocks noGrp="1"/>
          </p:cNvSpPr>
          <p:nvPr>
            <p:ph type="title"/>
          </p:nvPr>
        </p:nvSpPr>
        <p:spPr>
          <a:xfrm>
            <a:off x="1929008" y="666756"/>
            <a:ext cx="10297241" cy="1237200"/>
          </a:xfrm>
        </p:spPr>
        <p:txBody>
          <a:bodyPr anchor="t">
            <a:noAutofit/>
          </a:bodyPr>
          <a:lstStyle/>
          <a:p>
            <a:pPr>
              <a:lnSpc>
                <a:spcPts val="4080"/>
              </a:lnSpc>
            </a:pPr>
            <a:r>
              <a:rPr lang="en-US" dirty="0">
                <a:solidFill>
                  <a:srgbClr val="C00000"/>
                </a:solidFill>
              </a:rPr>
              <a:t>Adjunct Advancement </a:t>
            </a:r>
            <a:r>
              <a:rPr lang="en-US" dirty="0" smtClean="0">
                <a:solidFill>
                  <a:srgbClr val="C00000"/>
                </a:solidFill>
              </a:rPr>
              <a:t/>
            </a:r>
            <a:br>
              <a:rPr lang="en-US" dirty="0" smtClean="0">
                <a:solidFill>
                  <a:srgbClr val="C00000"/>
                </a:solidFill>
              </a:rPr>
            </a:br>
            <a:r>
              <a:rPr lang="en-US" dirty="0" smtClean="0">
                <a:solidFill>
                  <a:srgbClr val="C00000"/>
                </a:solidFill>
              </a:rPr>
              <a:t>May </a:t>
            </a:r>
            <a:r>
              <a:rPr lang="en-US" dirty="0">
                <a:solidFill>
                  <a:srgbClr val="C00000"/>
                </a:solidFill>
              </a:rPr>
              <a:t>Institute</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059478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26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Content Placeholder 3" descr="Colorado Community College System Logo" title="CCCS logo"/>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93522" y="1092893"/>
            <a:ext cx="3198477" cy="4954109"/>
          </a:xfrm>
        </p:spPr>
      </p:pic>
      <p:sp>
        <p:nvSpPr>
          <p:cNvPr id="17" name="Title 1"/>
          <p:cNvSpPr txBox="1">
            <a:spLocks/>
          </p:cNvSpPr>
          <p:nvPr/>
        </p:nvSpPr>
        <p:spPr>
          <a:xfrm>
            <a:off x="1929008" y="2917442"/>
            <a:ext cx="6401478" cy="13197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75000"/>
                    <a:lumOff val="25000"/>
                  </a:schemeClr>
                </a:solidFill>
              </a:rPr>
              <a:t>Dr. Nancy J. </a:t>
            </a:r>
            <a:r>
              <a:rPr lang="en-US" sz="2400" dirty="0" err="1">
                <a:solidFill>
                  <a:schemeClr val="tx1">
                    <a:lumMod val="75000"/>
                    <a:lumOff val="25000"/>
                  </a:schemeClr>
                </a:solidFill>
              </a:rPr>
              <a:t>McCallin's</a:t>
            </a:r>
            <a:r>
              <a:rPr lang="en-US" sz="2400" dirty="0">
                <a:solidFill>
                  <a:schemeClr val="tx1">
                    <a:lumMod val="75000"/>
                    <a:lumOff val="25000"/>
                  </a:schemeClr>
                </a:solidFill>
              </a:rPr>
              <a:t> retirement - </a:t>
            </a:r>
            <a:r>
              <a:rPr lang="en-US" sz="2400" b="1" dirty="0">
                <a:solidFill>
                  <a:schemeClr val="tx1">
                    <a:lumMod val="75000"/>
                    <a:lumOff val="25000"/>
                  </a:schemeClr>
                </a:solidFill>
              </a:rPr>
              <a:t>July 31.</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a:solidFill>
                  <a:schemeClr val="tx1">
                    <a:lumMod val="75000"/>
                    <a:lumOff val="25000"/>
                  </a:schemeClr>
                </a:solidFill>
              </a:rPr>
              <a:t>Site visit and public forum at PPCC on </a:t>
            </a:r>
            <a:r>
              <a:rPr lang="en-US" sz="2400" b="1" dirty="0">
                <a:solidFill>
                  <a:schemeClr val="tx1">
                    <a:lumMod val="75000"/>
                    <a:lumOff val="25000"/>
                  </a:schemeClr>
                </a:solidFill>
              </a:rPr>
              <a:t>Oct. 5</a:t>
            </a:r>
            <a:r>
              <a:rPr lang="en-US" sz="2400" b="1" dirty="0" smtClean="0">
                <a:solidFill>
                  <a:schemeClr val="tx1">
                    <a:lumMod val="75000"/>
                    <a:lumOff val="25000"/>
                  </a:schemeClr>
                </a:solidFill>
              </a:rPr>
              <a:t/>
            </a:r>
            <a:br>
              <a:rPr lang="en-US" sz="2400" b="1" dirty="0" smtClean="0">
                <a:solidFill>
                  <a:schemeClr val="tx1">
                    <a:lumMod val="75000"/>
                    <a:lumOff val="25000"/>
                  </a:schemeClr>
                </a:solidFill>
              </a:rPr>
            </a:br>
            <a:r>
              <a:rPr lang="en-US" sz="2400" i="1" dirty="0">
                <a:solidFill>
                  <a:schemeClr val="tx1">
                    <a:lumMod val="75000"/>
                    <a:lumOff val="25000"/>
                  </a:schemeClr>
                </a:solidFill>
              </a:rPr>
              <a:t>Details to come.</a:t>
            </a:r>
            <a:endParaRPr lang="en-US" sz="2000" i="1" dirty="0">
              <a:solidFill>
                <a:schemeClr val="tx1">
                  <a:lumMod val="75000"/>
                  <a:lumOff val="25000"/>
                </a:schemeClr>
              </a:solidFill>
            </a:endParaRPr>
          </a:p>
        </p:txBody>
      </p:sp>
      <p:sp>
        <p:nvSpPr>
          <p:cNvPr id="14"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CCCS Updates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330268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11" descr="In 2010-2011 PPCC had retention rates of 47.3%. In 2011-2012 the rate was 48.7%. 2012-2013 the rate was 49.5%. In 2013-2014 the rate was 49.9%. In 2014-2015 the rate was 51.1%. In 2015-2016 PPCC had a retention rate of 52%. " title="Fall-to-fall Retention Data"/>
          <p:cNvGraphicFramePr/>
          <p:nvPr>
            <p:extLst>
              <p:ext uri="{D42A27DB-BD31-4B8C-83A1-F6EECF244321}">
                <p14:modId xmlns:p14="http://schemas.microsoft.com/office/powerpoint/2010/main" val="1795748596"/>
              </p:ext>
            </p:extLst>
          </p:nvPr>
        </p:nvGraphicFramePr>
        <p:xfrm>
          <a:off x="1536431" y="1439333"/>
          <a:ext cx="8944698"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3"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Fall-to-fall Retention Data</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4157387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334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10" descr="In AY 07/08, unduplicated headcount (UH) was 16,708 and Full-Time Equivalent (FTE) was 7,540. In AY 08/09, UH was 17,999 and FTE was 8,201. In AY 09/10, UH was 20,729 and FTE was 9,562. In AY 10/11, UH was 22,456 and FTE was 10,826. In AY 11/12, UH was 21,794 and FTE was 10,546. In AY 12/13, UH was 21,938 and FTE was 10,407. In AY 13/14, UH was 20,962 and FTE was 10,013. In AY 14/15, UH was 19,961 and FTE was 9,555. In AY 15/16, UH was 18,997 and FTE was 9,140. In AY 16/17, unduplicated headcount (UH) was 18,668 and Full-Time Equivalent (FTE) was 8,884." title="Enrollment 10-year trend"/>
          <p:cNvGraphicFramePr/>
          <p:nvPr>
            <p:extLst>
              <p:ext uri="{D42A27DB-BD31-4B8C-83A1-F6EECF244321}">
                <p14:modId xmlns:p14="http://schemas.microsoft.com/office/powerpoint/2010/main" val="2016193250"/>
              </p:ext>
            </p:extLst>
          </p:nvPr>
        </p:nvGraphicFramePr>
        <p:xfrm>
          <a:off x="1486326" y="1365336"/>
          <a:ext cx="10705674" cy="5492663"/>
        </p:xfrm>
        <a:graphic>
          <a:graphicData uri="http://schemas.openxmlformats.org/drawingml/2006/chart">
            <c:chart xmlns:c="http://schemas.openxmlformats.org/drawingml/2006/chart" xmlns:r="http://schemas.openxmlformats.org/officeDocument/2006/relationships" r:id="rId4"/>
          </a:graphicData>
        </a:graphic>
      </p:graphicFrame>
      <p:sp>
        <p:nvSpPr>
          <p:cNvPr id="13"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Enrollment 10-year trend</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501662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7" name="Chart 16" descr="In FY 14, unrestricted net assets were $35,648,025. In FY 15, they were $38,542,120. In FY 16, they were $40,815,486. In FY 17, they were $38,562,324." title="Unrestricted Net Assets"/>
          <p:cNvGraphicFramePr/>
          <p:nvPr>
            <p:extLst>
              <p:ext uri="{D42A27DB-BD31-4B8C-83A1-F6EECF244321}">
                <p14:modId xmlns:p14="http://schemas.microsoft.com/office/powerpoint/2010/main" val="1922443842"/>
              </p:ext>
            </p:extLst>
          </p:nvPr>
        </p:nvGraphicFramePr>
        <p:xfrm>
          <a:off x="2019030" y="1439333"/>
          <a:ext cx="1017297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8"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College Reserves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096320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descr="In AY 15-16, total contributions for the Foundation were $1.76 Million, including $1 million contribution for the Marie Walsh Sharpe Creative Commons, and total revenues were $1.991 Million. In AY 16-17, total contributions were $1.53 million and total revenues were $2 Million." title="Foundation Financial Performance"/>
          <p:cNvGraphicFramePr>
            <a:graphicFrameLocks noGrp="1"/>
          </p:cNvGraphicFramePr>
          <p:nvPr>
            <p:extLst>
              <p:ext uri="{D42A27DB-BD31-4B8C-83A1-F6EECF244321}">
                <p14:modId xmlns:p14="http://schemas.microsoft.com/office/powerpoint/2010/main" val="822164169"/>
              </p:ext>
            </p:extLst>
          </p:nvPr>
        </p:nvGraphicFramePr>
        <p:xfrm>
          <a:off x="2948323" y="3700345"/>
          <a:ext cx="9012686" cy="3233394"/>
        </p:xfrm>
        <a:graphic>
          <a:graphicData uri="http://schemas.openxmlformats.org/drawingml/2006/table">
            <a:tbl>
              <a:tblPr firstRow="1" bandRow="1">
                <a:tableStyleId>{F5AB1C69-6EDB-4FF4-983F-18BD219EF322}</a:tableStyleId>
              </a:tblPr>
              <a:tblGrid>
                <a:gridCol w="2468723">
                  <a:extLst>
                    <a:ext uri="{9D8B030D-6E8A-4147-A177-3AD203B41FA5}">
                      <a16:colId xmlns="" xmlns:a16="http://schemas.microsoft.com/office/drawing/2014/main" val="20000"/>
                    </a:ext>
                  </a:extLst>
                </a:gridCol>
                <a:gridCol w="3474877">
                  <a:extLst>
                    <a:ext uri="{9D8B030D-6E8A-4147-A177-3AD203B41FA5}">
                      <a16:colId xmlns="" xmlns:a16="http://schemas.microsoft.com/office/drawing/2014/main" val="20001"/>
                    </a:ext>
                  </a:extLst>
                </a:gridCol>
                <a:gridCol w="3069086">
                  <a:extLst>
                    <a:ext uri="{9D8B030D-6E8A-4147-A177-3AD203B41FA5}">
                      <a16:colId xmlns="" xmlns:a16="http://schemas.microsoft.com/office/drawing/2014/main" val="20002"/>
                    </a:ext>
                  </a:extLst>
                </a:gridCol>
              </a:tblGrid>
              <a:tr h="459714">
                <a:tc row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b="0" i="1" kern="1200" dirty="0" smtClean="0">
                        <a:solidFill>
                          <a:schemeClr val="bg1"/>
                        </a:solidFill>
                        <a:latin typeface="+mn-lt"/>
                        <a:ea typeface="Caecilia LT Std 56" charset="0"/>
                        <a:cs typeface="Caecilia LT Std 56" charset="0"/>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i="1" kern="1200" dirty="0" smtClean="0">
                          <a:ln>
                            <a:noFill/>
                          </a:ln>
                          <a:solidFill>
                            <a:srgbClr val="C00000"/>
                          </a:solidFill>
                          <a:latin typeface="+mn-lt"/>
                          <a:ea typeface="Caecilia LT Std 56" charset="0"/>
                          <a:cs typeface="Caecilia LT Std 56" charset="0"/>
                        </a:rPr>
                        <a:t>Foundation Financial Performance</a:t>
                      </a:r>
                    </a:p>
                  </a:txBody>
                  <a:tcPr marL="0" marR="0" marT="0"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i="0" dirty="0">
                        <a:solidFill>
                          <a:schemeClr val="bg1">
                            <a:lumMod val="50000"/>
                          </a:schemeClr>
                        </a:solidFill>
                        <a:latin typeface="Calibri" charset="0"/>
                        <a:ea typeface="Calibri" charset="0"/>
                        <a:cs typeface="Calibri" charset="0"/>
                      </a:endParaRPr>
                    </a:p>
                  </a:txBody>
                  <a:tcPr marL="45720" marR="4572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mpd="sng">
                      <a:noFill/>
                    </a:lnT>
                    <a:lnB w="38100" cap="flat" cmpd="sng" algn="ctr">
                      <a:solidFill>
                        <a:schemeClr val="bg2"/>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0"/>
                  </a:ext>
                </a:extLst>
              </a:tr>
              <a:tr h="0">
                <a:tc vMerge="1">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800" b="1" dirty="0" smtClean="0">
                        <a:solidFill>
                          <a:schemeClr val="tx1">
                            <a:lumMod val="75000"/>
                            <a:lumOff val="25000"/>
                          </a:schemeClr>
                        </a:solidFill>
                        <a:latin typeface="+mn-lt"/>
                      </a:endParaRPr>
                    </a:p>
                  </a:txBody>
                  <a:tcPr marL="137160" marR="137160" marT="137160" marB="137160" anchor="ctr">
                    <a:lnL w="38100" cap="flat" cmpd="sng" algn="ctr">
                      <a:no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i="0" kern="1200" dirty="0" smtClean="0">
                          <a:solidFill>
                            <a:schemeClr val="tx1">
                              <a:lumMod val="75000"/>
                              <a:lumOff val="25000"/>
                            </a:schemeClr>
                          </a:solidFill>
                          <a:effectLst/>
                          <a:latin typeface="Calibri" charset="0"/>
                          <a:ea typeface="Calibri" charset="0"/>
                          <a:cs typeface="Calibri" charset="0"/>
                        </a:rPr>
                        <a:t>AY 15-16</a:t>
                      </a:r>
                      <a:endParaRPr lang="en-US" sz="1800" b="1" i="0" dirty="0" smtClean="0">
                        <a:solidFill>
                          <a:schemeClr val="tx1">
                            <a:lumMod val="75000"/>
                            <a:lumOff val="25000"/>
                          </a:schemeClr>
                        </a:solidFill>
                        <a:latin typeface="Calibri" charset="0"/>
                        <a:ea typeface="Calibri" charset="0"/>
                        <a:cs typeface="Calibri" charset="0"/>
                      </a:endParaRPr>
                    </a:p>
                  </a:txBody>
                  <a:tcPr marL="137160" marR="137160" marT="137160" marB="137160" anchor="ctr">
                    <a:lnL w="12700" cap="flat" cmpd="sng" algn="ctr">
                      <a:solidFill>
                        <a:schemeClr val="bg1">
                          <a:lumMod val="9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b="1" i="0" kern="1200" dirty="0" smtClean="0">
                          <a:solidFill>
                            <a:schemeClr val="tx1">
                              <a:lumMod val="75000"/>
                              <a:lumOff val="25000"/>
                            </a:schemeClr>
                          </a:solidFill>
                          <a:effectLst/>
                          <a:latin typeface="Calibri" charset="0"/>
                          <a:ea typeface="Calibri" charset="0"/>
                          <a:cs typeface="Calibri" charset="0"/>
                        </a:rPr>
                        <a:t>AY 16-17</a:t>
                      </a:r>
                      <a:endParaRPr lang="en-US" sz="1400" b="1" i="0" dirty="0">
                        <a:solidFill>
                          <a:schemeClr val="tx1">
                            <a:lumMod val="75000"/>
                            <a:lumOff val="25000"/>
                          </a:schemeClr>
                        </a:solidFill>
                        <a:latin typeface="Calibri" charset="0"/>
                        <a:ea typeface="Calibri" charset="0"/>
                        <a:cs typeface="Calibri" charset="0"/>
                      </a:endParaRPr>
                    </a:p>
                  </a:txBody>
                  <a:tcPr marL="137160" marR="137160" marT="137160" marB="137160" anchor="ctr">
                    <a:lnL w="127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710201">
                <a:tc>
                  <a:txBody>
                    <a:bodyPr/>
                    <a:lstStyle/>
                    <a:p>
                      <a:pPr marL="0" marR="0" indent="0" algn="r" defTabSz="914400" rtl="0" eaLnBrk="1" fontAlgn="auto" latinLnBrk="0" hangingPunct="1">
                        <a:lnSpc>
                          <a:spcPct val="100000"/>
                        </a:lnSpc>
                        <a:spcBef>
                          <a:spcPts val="0"/>
                        </a:spcBef>
                        <a:spcAft>
                          <a:spcPts val="0"/>
                        </a:spcAft>
                        <a:buClrTx/>
                        <a:buSzTx/>
                        <a:buFont typeface="+mj-lt"/>
                        <a:buNone/>
                        <a:tabLst/>
                        <a:defRPr/>
                      </a:pPr>
                      <a:r>
                        <a:rPr lang="en-US" sz="1800" b="1" dirty="0" smtClean="0">
                          <a:solidFill>
                            <a:schemeClr val="tx1">
                              <a:lumMod val="75000"/>
                              <a:lumOff val="25000"/>
                            </a:schemeClr>
                          </a:solidFill>
                          <a:latin typeface="+mn-lt"/>
                        </a:rPr>
                        <a:t>Total Contributions</a:t>
                      </a:r>
                    </a:p>
                  </a:txBody>
                  <a:tcPr marL="137160" marR="137160" marT="137160" marB="137160" anchor="ctr">
                    <a:lnL w="38100" cap="flat" cmpd="sng" algn="ctr">
                      <a:noFill/>
                      <a:prstDash val="solid"/>
                      <a:round/>
                      <a:headEnd type="none" w="med" len="med"/>
                      <a:tailEnd type="none" w="med" len="med"/>
                    </a:lnL>
                    <a:lnR w="12700" cap="flat" cmpd="sng" algn="ctr">
                      <a:solidFill>
                        <a:schemeClr val="bg2"/>
                      </a:solidFill>
                      <a:prstDash val="sysDash"/>
                      <a:round/>
                      <a:headEnd type="none" w="med" len="med"/>
                      <a:tailEnd type="none" w="med" len="med"/>
                    </a:lnR>
                    <a:lnT w="381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800" b="0" dirty="0" smtClean="0">
                          <a:solidFill>
                            <a:schemeClr val="tx1">
                              <a:lumMod val="75000"/>
                              <a:lumOff val="25000"/>
                            </a:schemeClr>
                          </a:solidFill>
                          <a:latin typeface="+mn-lt"/>
                        </a:rPr>
                        <a:t>$1.76 Million </a:t>
                      </a:r>
                      <a:r>
                        <a:rPr lang="en-US" sz="1400" b="0" i="0" kern="1200" dirty="0" smtClean="0">
                          <a:solidFill>
                            <a:schemeClr val="tx1">
                              <a:lumMod val="75000"/>
                              <a:lumOff val="25000"/>
                            </a:schemeClr>
                          </a:solidFill>
                          <a:effectLst/>
                          <a:latin typeface="+mn-lt"/>
                          <a:ea typeface="+mn-ea"/>
                          <a:cs typeface="+mn-cs"/>
                        </a:rPr>
                        <a:t>(includes $1 million contribution for Marie Walsh Sharpe Creative Commons)</a:t>
                      </a:r>
                      <a:endParaRPr lang="en-US" sz="1400" b="0" dirty="0" smtClean="0">
                        <a:solidFill>
                          <a:schemeClr val="tx1">
                            <a:lumMod val="75000"/>
                            <a:lumOff val="25000"/>
                          </a:schemeClr>
                        </a:solidFill>
                        <a:latin typeface="+mn-lt"/>
                      </a:endParaRP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rgbClr val="C00000"/>
                          </a:solidFill>
                          <a:effectLst/>
                          <a:latin typeface="+mn-lt"/>
                          <a:ea typeface="+mn-ea"/>
                          <a:cs typeface="+mn-cs"/>
                        </a:rPr>
                        <a:t>$1.53 Million </a:t>
                      </a:r>
                      <a:br>
                        <a:rPr lang="en-US" sz="1800" b="0" i="0" kern="1200" dirty="0" smtClean="0">
                          <a:solidFill>
                            <a:srgbClr val="C00000"/>
                          </a:solidFill>
                          <a:effectLst/>
                          <a:latin typeface="+mn-lt"/>
                          <a:ea typeface="+mn-ea"/>
                          <a:cs typeface="+mn-cs"/>
                        </a:rPr>
                      </a:br>
                      <a:endParaRPr lang="en-US" sz="1400" b="0" i="0" kern="1200" dirty="0" smtClean="0">
                        <a:solidFill>
                          <a:schemeClr val="tx1">
                            <a:lumMod val="75000"/>
                            <a:lumOff val="25000"/>
                          </a:schemeClr>
                        </a:solidFill>
                        <a:effectLst/>
                        <a:latin typeface="+mn-lt"/>
                        <a:ea typeface="+mn-ea"/>
                        <a:cs typeface="+mn-cs"/>
                      </a:endParaRPr>
                    </a:p>
                  </a:txBody>
                  <a:tcPr marL="137160" marR="137160" marT="137160" marB="137160" anchor="ctr">
                    <a:lnL w="12700" cap="flat" cmpd="sng" algn="ctr">
                      <a:solidFill>
                        <a:schemeClr val="bg2"/>
                      </a:solidFill>
                      <a:prstDash val="sysDash"/>
                      <a:round/>
                      <a:headEnd type="none" w="med" len="med"/>
                      <a:tailEnd type="none" w="med" len="med"/>
                    </a:lnL>
                    <a:lnR w="381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 xmlns:a16="http://schemas.microsoft.com/office/drawing/2014/main" val="10002"/>
                  </a:ext>
                </a:extLst>
              </a:tr>
              <a:tr h="881815">
                <a:tc>
                  <a:txBody>
                    <a:bodyPr/>
                    <a:lstStyle/>
                    <a:p>
                      <a:pPr marL="0" marR="0" indent="0" algn="r" defTabSz="914400" rtl="0" eaLnBrk="1" fontAlgn="auto" latinLnBrk="0" hangingPunct="1">
                        <a:lnSpc>
                          <a:spcPct val="100000"/>
                        </a:lnSpc>
                        <a:spcBef>
                          <a:spcPts val="0"/>
                        </a:spcBef>
                        <a:spcAft>
                          <a:spcPts val="0"/>
                        </a:spcAft>
                        <a:buClrTx/>
                        <a:buSzTx/>
                        <a:buFont typeface="+mj-lt"/>
                        <a:buNone/>
                        <a:tabLst/>
                        <a:defRPr/>
                      </a:pPr>
                      <a:r>
                        <a:rPr lang="is-IS" sz="1800" b="1" dirty="0" smtClean="0">
                          <a:solidFill>
                            <a:schemeClr val="tx1">
                              <a:lumMod val="75000"/>
                              <a:lumOff val="25000"/>
                            </a:schemeClr>
                          </a:solidFill>
                          <a:latin typeface="+mn-lt"/>
                        </a:rPr>
                        <a:t>Total Revenues</a:t>
                      </a:r>
                    </a:p>
                  </a:txBody>
                  <a:tcPr marL="137160" marR="137160" marT="137160" marB="137160" anchor="ctr">
                    <a:lnL w="38100" cap="flat" cmpd="sng" algn="ctr">
                      <a:noFill/>
                      <a:prstDash val="solid"/>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is-IS" sz="1800" b="0" dirty="0" smtClean="0">
                          <a:solidFill>
                            <a:schemeClr val="tx1">
                              <a:lumMod val="75000"/>
                              <a:lumOff val="25000"/>
                            </a:schemeClr>
                          </a:solidFill>
                          <a:latin typeface="+mn-lt"/>
                        </a:rPr>
                        <a:t>$1.991 Million</a:t>
                      </a:r>
                      <a:endParaRPr lang="en-US" sz="1800" b="0" i="0" dirty="0" smtClean="0">
                        <a:solidFill>
                          <a:schemeClr val="tx1">
                            <a:lumMod val="75000"/>
                            <a:lumOff val="25000"/>
                          </a:schemeClr>
                        </a:solidFill>
                        <a:latin typeface="+mn-lt"/>
                        <a:ea typeface="Helvetica" charset="0"/>
                        <a:cs typeface="Helvetica" charset="0"/>
                      </a:endParaRPr>
                    </a:p>
                  </a:txBody>
                  <a:tcPr marL="137160" marR="137160" marT="137160" marB="137160" anchor="ctr">
                    <a:lnL w="12700" cap="flat" cmpd="sng" algn="ctr">
                      <a:solidFill>
                        <a:schemeClr val="bg2"/>
                      </a:solidFill>
                      <a:prstDash val="sysDash"/>
                      <a:round/>
                      <a:headEnd type="none" w="med" len="med"/>
                      <a:tailEnd type="none" w="med" len="med"/>
                    </a:lnL>
                    <a:lnR w="12700" cap="flat" cmpd="sng" algn="ctr">
                      <a:solidFill>
                        <a:schemeClr val="bg2"/>
                      </a:solidFill>
                      <a:prstDash val="sys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b="0" i="0" kern="1200" dirty="0" smtClean="0">
                          <a:solidFill>
                            <a:srgbClr val="C00000"/>
                          </a:solidFill>
                          <a:effectLst/>
                          <a:latin typeface="+mn-lt"/>
                          <a:ea typeface="+mn-ea"/>
                          <a:cs typeface="+mn-cs"/>
                        </a:rPr>
                        <a:t>$2 Million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lumMod val="75000"/>
                              <a:lumOff val="25000"/>
                            </a:schemeClr>
                          </a:solidFill>
                          <a:effectLst/>
                          <a:latin typeface="+mn-lt"/>
                          <a:ea typeface="+mn-ea"/>
                          <a:cs typeface="+mn-cs"/>
                        </a:rPr>
                        <a:t>+</a:t>
                      </a:r>
                      <a:r>
                        <a:rPr lang="en-US" sz="1800" b="0" i="0" kern="1200" baseline="0" dirty="0" smtClean="0">
                          <a:solidFill>
                            <a:schemeClr val="tx1">
                              <a:lumMod val="75000"/>
                              <a:lumOff val="25000"/>
                            </a:schemeClr>
                          </a:solidFill>
                          <a:effectLst/>
                          <a:latin typeface="+mn-lt"/>
                          <a:ea typeface="+mn-ea"/>
                          <a:cs typeface="+mn-cs"/>
                        </a:rPr>
                        <a:t> </a:t>
                      </a:r>
                      <a:r>
                        <a:rPr lang="en-US" sz="1400" b="0" i="0" kern="1200" dirty="0" smtClean="0">
                          <a:solidFill>
                            <a:schemeClr val="tx1">
                              <a:lumMod val="75000"/>
                              <a:lumOff val="25000"/>
                            </a:schemeClr>
                          </a:solidFill>
                          <a:effectLst/>
                          <a:latin typeface="+mn-lt"/>
                          <a:ea typeface="+mn-ea"/>
                          <a:cs typeface="+mn-cs"/>
                        </a:rPr>
                        <a:t>$22,000</a:t>
                      </a:r>
                      <a:r>
                        <a:rPr lang="en-US" sz="1400" b="0" i="1" kern="1200" baseline="0" dirty="0" smtClean="0">
                          <a:solidFill>
                            <a:schemeClr val="tx1">
                              <a:lumMod val="75000"/>
                              <a:lumOff val="25000"/>
                            </a:schemeClr>
                          </a:solidFill>
                          <a:effectLst/>
                          <a:latin typeface="+mn-lt"/>
                          <a:ea typeface="Helvetica Light" charset="0"/>
                          <a:cs typeface="Helvetica Light" charset="0"/>
                        </a:rPr>
                        <a:t> </a:t>
                      </a:r>
                      <a:br>
                        <a:rPr lang="en-US" sz="1400" b="0" i="1" kern="1200" baseline="0" dirty="0" smtClean="0">
                          <a:solidFill>
                            <a:schemeClr val="tx1">
                              <a:lumMod val="75000"/>
                              <a:lumOff val="25000"/>
                            </a:schemeClr>
                          </a:solidFill>
                          <a:effectLst/>
                          <a:latin typeface="+mn-lt"/>
                          <a:ea typeface="Helvetica Light" charset="0"/>
                          <a:cs typeface="Helvetica Light" charset="0"/>
                        </a:rPr>
                      </a:br>
                      <a:r>
                        <a:rPr lang="en-US" sz="1400" b="0" i="0" kern="1200" dirty="0" smtClean="0">
                          <a:solidFill>
                            <a:schemeClr val="tx1">
                              <a:lumMod val="75000"/>
                              <a:lumOff val="25000"/>
                            </a:schemeClr>
                          </a:solidFill>
                          <a:effectLst/>
                          <a:latin typeface="+mn-lt"/>
                          <a:ea typeface="+mn-ea"/>
                          <a:cs typeface="+mn-cs"/>
                        </a:rPr>
                        <a:t>from PPCC Faculty, Staff and Students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1" dirty="0">
                        <a:solidFill>
                          <a:srgbClr val="C00000"/>
                        </a:solidFill>
                        <a:latin typeface="+mn-lt"/>
                        <a:ea typeface="Helvetica Light" charset="0"/>
                        <a:cs typeface="Helvetica Light" charset="0"/>
                      </a:endParaRPr>
                    </a:p>
                  </a:txBody>
                  <a:tcPr marL="137160" marR="137160" marT="137160" marB="137160" anchor="ctr">
                    <a:lnL w="12700" cap="flat" cmpd="sng" algn="ctr">
                      <a:solidFill>
                        <a:schemeClr val="bg2"/>
                      </a:solidFill>
                      <a:prstDash val="sysDash"/>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 xmlns:a16="http://schemas.microsoft.com/office/drawing/2014/main" val="10003"/>
                  </a:ext>
                </a:extLst>
              </a:tr>
            </a:tbl>
          </a:graphicData>
        </a:graphic>
      </p:graphicFrame>
      <p:sp>
        <p:nvSpPr>
          <p:cNvPr id="38" name="Title 1"/>
          <p:cNvSpPr txBox="1">
            <a:spLocks/>
          </p:cNvSpPr>
          <p:nvPr/>
        </p:nvSpPr>
        <p:spPr>
          <a:xfrm>
            <a:off x="9759887" y="1742144"/>
            <a:ext cx="2565724" cy="1448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smtClean="0">
                <a:solidFill>
                  <a:srgbClr val="C00000"/>
                </a:solidFill>
                <a:latin typeface="Calibri" charset="0"/>
                <a:ea typeface="Calibri" charset="0"/>
                <a:cs typeface="Calibri" charset="0"/>
              </a:rPr>
              <a:t>868</a:t>
            </a:r>
            <a:r>
              <a:rPr lang="en-US" sz="2000" dirty="0" smtClean="0"/>
              <a:t> </a:t>
            </a:r>
            <a:r>
              <a:rPr lang="en-US" sz="2000" dirty="0" smtClean="0">
                <a:solidFill>
                  <a:schemeClr val="tx1">
                    <a:lumMod val="75000"/>
                    <a:lumOff val="25000"/>
                  </a:schemeClr>
                </a:solidFill>
              </a:rPr>
              <a:t>students </a:t>
            </a:r>
            <a:r>
              <a:rPr lang="en-US" sz="2000" dirty="0">
                <a:solidFill>
                  <a:schemeClr val="tx1">
                    <a:lumMod val="75000"/>
                    <a:lumOff val="25000"/>
                  </a:schemeClr>
                </a:solidFill>
              </a:rPr>
              <a:t>submitted </a:t>
            </a:r>
            <a:endParaRPr lang="en-US" sz="2000" dirty="0" smtClean="0">
              <a:solidFill>
                <a:schemeClr val="tx1">
                  <a:lumMod val="75000"/>
                  <a:lumOff val="25000"/>
                </a:schemeClr>
              </a:solidFill>
            </a:endParaRPr>
          </a:p>
          <a:p>
            <a:pPr algn="ctr"/>
            <a:r>
              <a:rPr lang="en-US" sz="2000" b="1" dirty="0" smtClean="0">
                <a:solidFill>
                  <a:srgbClr val="C00000"/>
                </a:solidFill>
                <a:latin typeface="Calibri" charset="0"/>
                <a:ea typeface="Calibri" charset="0"/>
                <a:cs typeface="Calibri" charset="0"/>
              </a:rPr>
              <a:t>4,500</a:t>
            </a:r>
            <a:r>
              <a:rPr lang="en-US" sz="2000" dirty="0" smtClean="0"/>
              <a:t> </a:t>
            </a:r>
            <a:r>
              <a:rPr lang="en-US" sz="2000" dirty="0" smtClean="0">
                <a:solidFill>
                  <a:schemeClr val="tx1">
                    <a:lumMod val="75000"/>
                    <a:lumOff val="25000"/>
                  </a:schemeClr>
                </a:solidFill>
              </a:rPr>
              <a:t>scholarship </a:t>
            </a:r>
            <a:r>
              <a:rPr lang="en-US" sz="2000" dirty="0">
                <a:solidFill>
                  <a:schemeClr val="tx1">
                    <a:lumMod val="75000"/>
                    <a:lumOff val="25000"/>
                  </a:schemeClr>
                </a:solidFill>
              </a:rPr>
              <a:t>applications</a:t>
            </a:r>
          </a:p>
        </p:txBody>
      </p:sp>
      <p:sp>
        <p:nvSpPr>
          <p:cNvPr id="37" name="Title 1"/>
          <p:cNvSpPr txBox="1">
            <a:spLocks/>
          </p:cNvSpPr>
          <p:nvPr/>
        </p:nvSpPr>
        <p:spPr>
          <a:xfrm>
            <a:off x="8018658" y="1755523"/>
            <a:ext cx="1744374" cy="1448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tx1">
                    <a:lumMod val="75000"/>
                    <a:lumOff val="25000"/>
                  </a:schemeClr>
                </a:solidFill>
              </a:rPr>
              <a:t>  </a:t>
            </a:r>
            <a:r>
              <a:rPr lang="en-US" sz="2000" b="1" dirty="0" smtClean="0">
                <a:solidFill>
                  <a:srgbClr val="C00000"/>
                </a:solidFill>
                <a:latin typeface="Calibri" charset="0"/>
                <a:ea typeface="Calibri" charset="0"/>
                <a:cs typeface="Calibri" charset="0"/>
              </a:rPr>
              <a:t>$3,300</a:t>
            </a:r>
          </a:p>
          <a:p>
            <a:pPr algn="ctr"/>
            <a:r>
              <a:rPr lang="en-US" sz="2000" dirty="0">
                <a:solidFill>
                  <a:schemeClr val="tx1">
                    <a:lumMod val="75000"/>
                    <a:lumOff val="25000"/>
                  </a:schemeClr>
                </a:solidFill>
              </a:rPr>
              <a:t>a</a:t>
            </a:r>
            <a:r>
              <a:rPr lang="en-US" sz="2000" dirty="0" smtClean="0">
                <a:solidFill>
                  <a:schemeClr val="tx1">
                    <a:lumMod val="75000"/>
                    <a:lumOff val="25000"/>
                  </a:schemeClr>
                </a:solidFill>
              </a:rPr>
              <a:t>verage scholarship size</a:t>
            </a:r>
            <a:endParaRPr lang="en-US" sz="2000" dirty="0">
              <a:solidFill>
                <a:schemeClr val="tx1">
                  <a:lumMod val="75000"/>
                  <a:lumOff val="25000"/>
                </a:schemeClr>
              </a:solidFill>
            </a:endParaRPr>
          </a:p>
        </p:txBody>
      </p:sp>
      <p:sp>
        <p:nvSpPr>
          <p:cNvPr id="36" name="Title 1"/>
          <p:cNvSpPr txBox="1">
            <a:spLocks/>
          </p:cNvSpPr>
          <p:nvPr/>
        </p:nvSpPr>
        <p:spPr>
          <a:xfrm>
            <a:off x="6214049" y="1737338"/>
            <a:ext cx="1774855" cy="1485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C00000"/>
                </a:solidFill>
                <a:latin typeface="Calibri" charset="0"/>
                <a:ea typeface="Calibri" charset="0"/>
                <a:cs typeface="Calibri" charset="0"/>
              </a:rPr>
              <a:t>332 </a:t>
            </a:r>
            <a:r>
              <a:rPr lang="en-US" sz="2000" dirty="0" smtClean="0">
                <a:solidFill>
                  <a:schemeClr val="tx1">
                    <a:lumMod val="75000"/>
                    <a:lumOff val="25000"/>
                  </a:schemeClr>
                </a:solidFill>
              </a:rPr>
              <a:t/>
            </a:r>
            <a:br>
              <a:rPr lang="en-US" sz="2000" dirty="0" smtClean="0">
                <a:solidFill>
                  <a:schemeClr val="tx1">
                    <a:lumMod val="75000"/>
                    <a:lumOff val="25000"/>
                  </a:schemeClr>
                </a:solidFill>
              </a:rPr>
            </a:br>
            <a:r>
              <a:rPr lang="en-US" sz="2000" dirty="0" smtClean="0">
                <a:solidFill>
                  <a:schemeClr val="tx1">
                    <a:lumMod val="75000"/>
                    <a:lumOff val="25000"/>
                  </a:schemeClr>
                </a:solidFill>
              </a:rPr>
              <a:t>students </a:t>
            </a:r>
            <a:r>
              <a:rPr lang="en-US" sz="2000" dirty="0">
                <a:solidFill>
                  <a:schemeClr val="tx1">
                    <a:lumMod val="75000"/>
                    <a:lumOff val="25000"/>
                  </a:schemeClr>
                </a:solidFill>
              </a:rPr>
              <a:t>supported</a:t>
            </a:r>
          </a:p>
        </p:txBody>
      </p:sp>
      <p:sp>
        <p:nvSpPr>
          <p:cNvPr id="35" name="Title 1"/>
          <p:cNvSpPr txBox="1">
            <a:spLocks/>
          </p:cNvSpPr>
          <p:nvPr/>
        </p:nvSpPr>
        <p:spPr>
          <a:xfrm>
            <a:off x="4443791" y="1723959"/>
            <a:ext cx="1784289" cy="1485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C00000"/>
                </a:solidFill>
                <a:latin typeface="Calibri" charset="0"/>
                <a:ea typeface="Calibri" charset="0"/>
                <a:cs typeface="Calibri" charset="0"/>
              </a:rPr>
              <a:t>$1.1 million </a:t>
            </a:r>
            <a:r>
              <a:rPr lang="en-US" sz="2000" dirty="0" smtClean="0">
                <a:solidFill>
                  <a:schemeClr val="tx1">
                    <a:lumMod val="75000"/>
                    <a:lumOff val="25000"/>
                  </a:schemeClr>
                </a:solidFill>
              </a:rPr>
              <a:t/>
            </a:r>
            <a:br>
              <a:rPr lang="en-US" sz="2000" dirty="0" smtClean="0">
                <a:solidFill>
                  <a:schemeClr val="tx1">
                    <a:lumMod val="75000"/>
                    <a:lumOff val="25000"/>
                  </a:schemeClr>
                </a:solidFill>
              </a:rPr>
            </a:br>
            <a:r>
              <a:rPr lang="en-US" sz="2000" dirty="0" smtClean="0">
                <a:solidFill>
                  <a:schemeClr val="tx1">
                    <a:lumMod val="75000"/>
                    <a:lumOff val="25000"/>
                  </a:schemeClr>
                </a:solidFill>
              </a:rPr>
              <a:t>of </a:t>
            </a:r>
            <a:r>
              <a:rPr lang="en-US" sz="2000" dirty="0">
                <a:solidFill>
                  <a:schemeClr val="tx1">
                    <a:lumMod val="75000"/>
                    <a:lumOff val="25000"/>
                  </a:schemeClr>
                </a:solidFill>
              </a:rPr>
              <a:t>scholarships </a:t>
            </a:r>
            <a:r>
              <a:rPr lang="en-US" sz="2000" dirty="0" smtClean="0">
                <a:solidFill>
                  <a:schemeClr val="tx1">
                    <a:lumMod val="75000"/>
                    <a:lumOff val="25000"/>
                  </a:schemeClr>
                </a:solidFill>
              </a:rPr>
              <a:t>awarded</a:t>
            </a:r>
            <a:endParaRPr lang="en-US" sz="2000" dirty="0">
              <a:solidFill>
                <a:schemeClr val="tx1">
                  <a:lumMod val="75000"/>
                  <a:lumOff val="25000"/>
                </a:schemeClr>
              </a:solidFill>
            </a:endParaRPr>
          </a:p>
        </p:txBody>
      </p:sp>
      <p:sp>
        <p:nvSpPr>
          <p:cNvPr id="30" name="Title 1"/>
          <p:cNvSpPr txBox="1">
            <a:spLocks/>
          </p:cNvSpPr>
          <p:nvPr/>
        </p:nvSpPr>
        <p:spPr>
          <a:xfrm>
            <a:off x="1930399" y="1689779"/>
            <a:ext cx="2374922" cy="1553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C00000"/>
                </a:solidFill>
              </a:rPr>
              <a:t>Impact of </a:t>
            </a:r>
            <a:r>
              <a:rPr lang="en-US" sz="2400" i="1" dirty="0" smtClean="0">
                <a:solidFill>
                  <a:schemeClr val="tx1">
                    <a:lumMod val="75000"/>
                    <a:lumOff val="25000"/>
                  </a:schemeClr>
                </a:solidFill>
              </a:rPr>
              <a:t>Million </a:t>
            </a:r>
            <a:r>
              <a:rPr lang="en-US" sz="2400" i="1" dirty="0" smtClean="0">
                <a:solidFill>
                  <a:schemeClr val="tx1">
                    <a:lumMod val="75000"/>
                    <a:lumOff val="25000"/>
                  </a:schemeClr>
                </a:solidFill>
              </a:rPr>
              <a:t>Dollar Scholarship </a:t>
            </a:r>
            <a:br>
              <a:rPr lang="en-US" sz="2400" i="1" dirty="0" smtClean="0">
                <a:solidFill>
                  <a:schemeClr val="tx1">
                    <a:lumMod val="75000"/>
                    <a:lumOff val="25000"/>
                  </a:schemeClr>
                </a:solidFill>
              </a:rPr>
            </a:br>
            <a:r>
              <a:rPr lang="en-US" sz="2400" i="1" dirty="0" smtClean="0">
                <a:solidFill>
                  <a:schemeClr val="tx1">
                    <a:lumMod val="75000"/>
                    <a:lumOff val="25000"/>
                  </a:schemeClr>
                </a:solidFill>
              </a:rPr>
              <a:t>Campaign (2016)</a:t>
            </a:r>
            <a:endParaRPr lang="en-US" sz="2000" i="1" dirty="0">
              <a:solidFill>
                <a:schemeClr val="tx1">
                  <a:lumMod val="75000"/>
                  <a:lumOff val="25000"/>
                </a:schemeClr>
              </a:solidFill>
            </a:endParaRPr>
          </a:p>
        </p:txBody>
      </p:sp>
      <p:sp>
        <p:nvSpPr>
          <p:cNvPr id="25"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Foundation</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979862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10" descr="In AY 2017, there were $1,533,878 in total contributions and $651,496 in scolarships awarded." title="Foundation Contributions and Scholarships Funded"/>
          <p:cNvGraphicFramePr/>
          <p:nvPr>
            <p:extLst>
              <p:ext uri="{D42A27DB-BD31-4B8C-83A1-F6EECF244321}">
                <p14:modId xmlns:p14="http://schemas.microsoft.com/office/powerpoint/2010/main" val="487853678"/>
              </p:ext>
            </p:extLst>
          </p:nvPr>
        </p:nvGraphicFramePr>
        <p:xfrm>
          <a:off x="1215026" y="1439333"/>
          <a:ext cx="10976974"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Foundation Contributions</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014155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itle 1"/>
          <p:cNvSpPr txBox="1">
            <a:spLocks/>
          </p:cNvSpPr>
          <p:nvPr/>
        </p:nvSpPr>
        <p:spPr>
          <a:xfrm>
            <a:off x="8119276" y="2179003"/>
            <a:ext cx="3749636" cy="3466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Enrollment </a:t>
            </a:r>
            <a:r>
              <a:rPr lang="en-US" sz="2400" b="1" dirty="0" smtClean="0"/>
              <a:t/>
            </a:r>
            <a:br>
              <a:rPr lang="en-US" sz="2400" b="1" dirty="0" smtClean="0"/>
            </a:br>
            <a:r>
              <a:rPr lang="en-US" sz="2400" b="1" dirty="0" smtClean="0"/>
              <a:t>Management Team</a:t>
            </a:r>
          </a:p>
          <a:p>
            <a:endParaRPr lang="en-US" sz="2400" b="1" dirty="0" smtClean="0"/>
          </a:p>
          <a:p>
            <a:pPr marL="571500" lvl="0" indent="-571500">
              <a:lnSpc>
                <a:spcPct val="100000"/>
              </a:lnSpc>
              <a:spcBef>
                <a:spcPts val="0"/>
              </a:spcBef>
              <a:buClr>
                <a:prstClr val="black">
                  <a:lumMod val="75000"/>
                  <a:lumOff val="25000"/>
                </a:prstClr>
              </a:buClr>
              <a:buSzPct val="75000"/>
              <a:buFont typeface="Wingdings" charset="2"/>
              <a:buChar char="§"/>
            </a:pPr>
            <a:r>
              <a:rPr lang="en-US" sz="2000" dirty="0"/>
              <a:t>Using Diversity goals </a:t>
            </a:r>
            <a:br>
              <a:rPr lang="en-US" sz="2000" dirty="0"/>
            </a:br>
            <a:r>
              <a:rPr lang="en-US" sz="2000" dirty="0"/>
              <a:t>to devise new tactics to drive enrollment Created the </a:t>
            </a:r>
            <a:endParaRPr lang="en-US" sz="2000" dirty="0" smtClean="0"/>
          </a:p>
          <a:p>
            <a:pPr marL="571500" lvl="0" indent="-571500">
              <a:lnSpc>
                <a:spcPct val="100000"/>
              </a:lnSpc>
              <a:spcBef>
                <a:spcPts val="0"/>
              </a:spcBef>
              <a:buClr>
                <a:prstClr val="black">
                  <a:lumMod val="75000"/>
                  <a:lumOff val="25000"/>
                </a:prstClr>
              </a:buClr>
              <a:buSzPct val="75000"/>
              <a:buFont typeface="Wingdings" charset="2"/>
              <a:buChar char="§"/>
            </a:pPr>
            <a:endParaRPr lang="en-US" sz="2000" dirty="0" smtClean="0"/>
          </a:p>
          <a:p>
            <a:pPr marL="571500" lvl="0" indent="-571500">
              <a:lnSpc>
                <a:spcPct val="100000"/>
              </a:lnSpc>
              <a:spcBef>
                <a:spcPts val="0"/>
              </a:spcBef>
              <a:buClr>
                <a:prstClr val="black">
                  <a:lumMod val="75000"/>
                  <a:lumOff val="25000"/>
                </a:prstClr>
              </a:buClr>
              <a:buSzPct val="75000"/>
              <a:buFont typeface="Wingdings" charset="2"/>
              <a:buChar char="§"/>
            </a:pPr>
            <a:r>
              <a:rPr lang="en-US" sz="2000" dirty="0" smtClean="0"/>
              <a:t>Underrepresented </a:t>
            </a:r>
            <a:r>
              <a:rPr lang="en-US" sz="2000" dirty="0"/>
              <a:t>Student Sub-committee, tasked with identifying   best practices to close the achievement gap</a:t>
            </a:r>
            <a:r>
              <a:rPr lang="en-US" sz="2000" dirty="0" smtClean="0"/>
              <a:t>.</a:t>
            </a:r>
            <a:endParaRPr lang="en-US" sz="2400" dirty="0"/>
          </a:p>
        </p:txBody>
      </p:sp>
      <p:sp>
        <p:nvSpPr>
          <p:cNvPr id="19" name="Title 1"/>
          <p:cNvSpPr txBox="1">
            <a:spLocks/>
          </p:cNvSpPr>
          <p:nvPr/>
        </p:nvSpPr>
        <p:spPr>
          <a:xfrm>
            <a:off x="1929008" y="1617663"/>
            <a:ext cx="5283571" cy="46916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tx1">
                    <a:lumMod val="75000"/>
                    <a:lumOff val="25000"/>
                  </a:schemeClr>
                </a:solidFill>
              </a:rPr>
              <a:t>Vision</a:t>
            </a:r>
            <a:r>
              <a:rPr lang="en-US" sz="2400" dirty="0">
                <a:solidFill>
                  <a:schemeClr val="tx1">
                    <a:lumMod val="75000"/>
                    <a:lumOff val="25000"/>
                  </a:schemeClr>
                </a:solidFill>
              </a:rPr>
              <a:t>: To strive for a more unified campus where all people are valued, treated fairly, and possess a sense of belonging.</a:t>
            </a:r>
          </a:p>
          <a:p>
            <a:r>
              <a:rPr lang="en-US" sz="2400" dirty="0">
                <a:solidFill>
                  <a:schemeClr val="tx1">
                    <a:lumMod val="75000"/>
                    <a:lumOff val="25000"/>
                  </a:schemeClr>
                </a:solidFill>
              </a:rPr>
              <a:t/>
            </a:r>
            <a:br>
              <a:rPr lang="en-US" sz="2400" dirty="0">
                <a:solidFill>
                  <a:schemeClr val="tx1">
                    <a:lumMod val="75000"/>
                    <a:lumOff val="25000"/>
                  </a:schemeClr>
                </a:solidFill>
              </a:rPr>
            </a:br>
            <a:r>
              <a:rPr lang="en-US" sz="2400" b="1" dirty="0">
                <a:solidFill>
                  <a:schemeClr val="tx1">
                    <a:lumMod val="75000"/>
                    <a:lumOff val="25000"/>
                  </a:schemeClr>
                </a:solidFill>
              </a:rPr>
              <a:t>Mission:</a:t>
            </a:r>
            <a:r>
              <a:rPr lang="en-US" sz="2400" dirty="0">
                <a:solidFill>
                  <a:schemeClr val="tx1">
                    <a:lumMod val="75000"/>
                    <a:lumOff val="25000"/>
                  </a:schemeClr>
                </a:solidFill>
              </a:rPr>
              <a:t> To support the success of all Pikes Peak Community College students, employees and other affiliates by exercising culturally responsive teaching and providing programs and initiatives designed to create an inclusive and equitable campus environment that reflects and enriches the communities that we serve.</a:t>
            </a:r>
          </a:p>
        </p:txBody>
      </p:sp>
      <p:sp>
        <p:nvSpPr>
          <p:cNvPr id="14" name="Title 1"/>
          <p:cNvSpPr>
            <a:spLocks noGrp="1"/>
          </p:cNvSpPr>
          <p:nvPr>
            <p:ph type="title"/>
          </p:nvPr>
        </p:nvSpPr>
        <p:spPr>
          <a:xfrm>
            <a:off x="1929008" y="666756"/>
            <a:ext cx="10297241" cy="1237200"/>
          </a:xfrm>
        </p:spPr>
        <p:txBody>
          <a:bodyPr anchor="t">
            <a:noAutofit/>
          </a:bodyPr>
          <a:lstStyle/>
          <a:p>
            <a:pPr>
              <a:lnSpc>
                <a:spcPts val="4080"/>
              </a:lnSpc>
            </a:pPr>
            <a:r>
              <a:rPr lang="en-US" dirty="0" smtClean="0">
                <a:solidFill>
                  <a:srgbClr val="C00000"/>
                </a:solidFill>
              </a:rPr>
              <a:t>Diversity &amp; </a:t>
            </a:r>
            <a:r>
              <a:rPr lang="en-US" dirty="0">
                <a:solidFill>
                  <a:srgbClr val="C00000"/>
                </a:solidFill>
              </a:rPr>
              <a:t>Inclusion</a:t>
            </a:r>
            <a:endParaRPr lang="en-US" dirty="0">
              <a:solidFill>
                <a:srgbClr val="C00000"/>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5879927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8689</TotalTime>
  <Words>978</Words>
  <Application>Microsoft Macintosh PowerPoint</Application>
  <PresentationFormat>Widescreen</PresentationFormat>
  <Paragraphs>298</Paragraphs>
  <Slides>40</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Caecilia LT Std 56</vt:lpstr>
      <vt:lpstr>Calibri</vt:lpstr>
      <vt:lpstr>Calibri Light</vt:lpstr>
      <vt:lpstr>Helvetica</vt:lpstr>
      <vt:lpstr>Helvetica Light</vt:lpstr>
      <vt:lpstr>Open Sans Light</vt:lpstr>
      <vt:lpstr>Wingdings</vt:lpstr>
      <vt:lpstr>Arial</vt:lpstr>
      <vt:lpstr>Office Theme</vt:lpstr>
      <vt:lpstr>PowerPoint Presentation</vt:lpstr>
      <vt:lpstr>PowerPoint Presentation</vt:lpstr>
      <vt:lpstr>Degrees &amp; Certificates</vt:lpstr>
      <vt:lpstr>Fall-to-fall Retention Data</vt:lpstr>
      <vt:lpstr>Enrollment 10-year trend</vt:lpstr>
      <vt:lpstr>College Reserves</vt:lpstr>
      <vt:lpstr>Foundation</vt:lpstr>
      <vt:lpstr>Foundation Contributions</vt:lpstr>
      <vt:lpstr>Diversity &amp; Inclusion</vt:lpstr>
      <vt:lpstr>Diversity &amp; Inclusion Goals</vt:lpstr>
      <vt:lpstr>Accreditation</vt:lpstr>
      <vt:lpstr>Assessment of  Student Learning </vt:lpstr>
      <vt:lpstr>PowerPoint Presentation</vt:lpstr>
      <vt:lpstr>Learning Commons</vt:lpstr>
      <vt:lpstr>Learning Commons App</vt:lpstr>
      <vt:lpstr>Marie Walsh Sharpe  Creative Commons</vt:lpstr>
      <vt:lpstr>Other Capital Projects</vt:lpstr>
      <vt:lpstr>Facilities Master Planning</vt:lpstr>
      <vt:lpstr>PowerPoint Presentation</vt:lpstr>
      <vt:lpstr>Pilot Programs</vt:lpstr>
      <vt:lpstr>The QUAD</vt:lpstr>
      <vt:lpstr>PowerPoint Presentation</vt:lpstr>
      <vt:lpstr>New Programs</vt:lpstr>
      <vt:lpstr>Construction</vt:lpstr>
      <vt:lpstr>Cybersecurity</vt:lpstr>
      <vt:lpstr>Other New Degrees</vt:lpstr>
      <vt:lpstr>Career Boost</vt:lpstr>
      <vt:lpstr>Career Boost Funding</vt:lpstr>
      <vt:lpstr>PowerPoint Presentation</vt:lpstr>
      <vt:lpstr>Strategic Plan</vt:lpstr>
      <vt:lpstr>Strategic Plan Focus Goals</vt:lpstr>
      <vt:lpstr>High Impact Practices</vt:lpstr>
      <vt:lpstr>Future Program Growth</vt:lpstr>
      <vt:lpstr>Internal Communications</vt:lpstr>
      <vt:lpstr>Updated Logo</vt:lpstr>
      <vt:lpstr>PowerPoint Presentation</vt:lpstr>
      <vt:lpstr>Adjunct Advancement  May Institute</vt:lpstr>
      <vt:lpstr>PowerPoint Presentation</vt:lpstr>
      <vt:lpstr>CCCS Updates</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Von Fange</dc:creator>
  <cp:lastModifiedBy>Microsoft Office User</cp:lastModifiedBy>
  <cp:revision>180</cp:revision>
  <cp:lastPrinted>2017-08-18T17:04:06Z</cp:lastPrinted>
  <dcterms:created xsi:type="dcterms:W3CDTF">2017-08-10T13:29:27Z</dcterms:created>
  <dcterms:modified xsi:type="dcterms:W3CDTF">2017-08-24T22:07:04Z</dcterms:modified>
</cp:coreProperties>
</file>