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2" r:id="rId3"/>
    <p:sldId id="283" r:id="rId4"/>
    <p:sldId id="286" r:id="rId5"/>
    <p:sldId id="284" r:id="rId6"/>
    <p:sldId id="261" r:id="rId7"/>
    <p:sldId id="262" r:id="rId8"/>
    <p:sldId id="278" r:id="rId9"/>
    <p:sldId id="264" r:id="rId10"/>
    <p:sldId id="287" r:id="rId11"/>
    <p:sldId id="266" r:id="rId12"/>
    <p:sldId id="267" r:id="rId13"/>
    <p:sldId id="27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9" r:id="rId24"/>
    <p:sldId id="285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0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22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02A7-19F2-CB42-9FF9-A3448C7A548B}" type="datetimeFigureOut">
              <a:rPr lang="en-US" smtClean="0"/>
              <a:t>8/20/14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5B290-6A06-B345-9B97-2CFD9F6B8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97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02A7-19F2-CB42-9FF9-A3448C7A548B}" type="datetimeFigureOut">
              <a:rPr lang="en-US" smtClean="0"/>
              <a:t>8/20/14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5B290-6A06-B345-9B97-2CFD9F6B8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03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02A7-19F2-CB42-9FF9-A3448C7A548B}" type="datetimeFigureOut">
              <a:rPr lang="en-US" smtClean="0"/>
              <a:t>8/20/14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5B290-6A06-B345-9B97-2CFD9F6B8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5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02A7-19F2-CB42-9FF9-A3448C7A548B}" type="datetimeFigureOut">
              <a:rPr lang="en-US" smtClean="0"/>
              <a:t>8/20/14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5B290-6A06-B345-9B97-2CFD9F6B8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16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02A7-19F2-CB42-9FF9-A3448C7A548B}" type="datetimeFigureOut">
              <a:rPr lang="en-US" smtClean="0"/>
              <a:t>8/20/14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5B290-6A06-B345-9B97-2CFD9F6B8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9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02A7-19F2-CB42-9FF9-A3448C7A548B}" type="datetimeFigureOut">
              <a:rPr lang="en-US" smtClean="0"/>
              <a:t>8/20/14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5B290-6A06-B345-9B97-2CFD9F6B8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92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02A7-19F2-CB42-9FF9-A3448C7A548B}" type="datetimeFigureOut">
              <a:rPr lang="en-US" smtClean="0"/>
              <a:t>8/20/14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5B290-6A06-B345-9B97-2CFD9F6B8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54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02A7-19F2-CB42-9FF9-A3448C7A548B}" type="datetimeFigureOut">
              <a:rPr lang="en-US" smtClean="0"/>
              <a:t>8/20/14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5B290-6A06-B345-9B97-2CFD9F6B8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7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02A7-19F2-CB42-9FF9-A3448C7A548B}" type="datetimeFigureOut">
              <a:rPr lang="en-US" smtClean="0"/>
              <a:t>8/20/14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5B290-6A06-B345-9B97-2CFD9F6B8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8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02A7-19F2-CB42-9FF9-A3448C7A548B}" type="datetimeFigureOut">
              <a:rPr lang="en-US" smtClean="0"/>
              <a:t>8/20/14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5B290-6A06-B345-9B97-2CFD9F6B8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73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02A7-19F2-CB42-9FF9-A3448C7A548B}" type="datetimeFigureOut">
              <a:rPr lang="en-US" smtClean="0"/>
              <a:t>8/20/14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5B290-6A06-B345-9B97-2CFD9F6B8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2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802A7-19F2-CB42-9FF9-A3448C7A548B}" type="datetimeFigureOut">
              <a:rPr lang="en-US" smtClean="0"/>
              <a:t>8/20/14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5B290-6A06-B345-9B97-2CFD9F6B8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9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gazette.com/colorado-springs-unemployment-rate-falls-to-5-12-year-low-but-news-isnt-all-rosy/article/1534789" TargetMode="Externa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11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245294" y="2775187"/>
            <a:ext cx="7061436" cy="8937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indent="-225425">
              <a:buNone/>
            </a:pPr>
            <a:r>
              <a:rPr lang="en-US" sz="2800" b="1" dirty="0">
                <a:latin typeface="Arial"/>
                <a:cs typeface="Arial"/>
              </a:rPr>
              <a:t>•</a:t>
            </a:r>
            <a:r>
              <a:rPr lang="en-US" sz="2800" dirty="0" smtClean="0">
                <a:latin typeface="Arial Narrow"/>
                <a:cs typeface="Arial Narrow"/>
              </a:rPr>
              <a:t>	Military </a:t>
            </a:r>
            <a:r>
              <a:rPr lang="en-US" sz="2800" dirty="0">
                <a:latin typeface="Arial Narrow"/>
                <a:cs typeface="Arial Narrow"/>
              </a:rPr>
              <a:t>and Veteran Programs</a:t>
            </a:r>
          </a:p>
          <a:p>
            <a:pPr marL="465138" indent="-239713">
              <a:lnSpc>
                <a:spcPct val="70000"/>
              </a:lnSpc>
              <a:buFont typeface="Wingdings" charset="2"/>
              <a:buChar char="§"/>
            </a:pPr>
            <a:r>
              <a:rPr lang="en-US" sz="2400" dirty="0" smtClean="0"/>
              <a:t>Anschutz </a:t>
            </a:r>
            <a:r>
              <a:rPr lang="en-US" sz="2400" dirty="0"/>
              <a:t>Foundation Grant Pending</a:t>
            </a:r>
          </a:p>
          <a:p>
            <a:pPr>
              <a:buFont typeface="Arial"/>
              <a:buNone/>
              <a:tabLst>
                <a:tab pos="169863" algn="l"/>
              </a:tabLst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0567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452270" y="1533409"/>
            <a:ext cx="3938176" cy="8937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indent="-225425">
              <a:buNone/>
            </a:pPr>
            <a:r>
              <a:rPr lang="en-US" sz="2800" b="1" dirty="0">
                <a:latin typeface="Arial"/>
                <a:cs typeface="Arial"/>
              </a:rPr>
              <a:t>•</a:t>
            </a:r>
            <a:r>
              <a:rPr lang="en-US" sz="2800" dirty="0">
                <a:cs typeface="Arial Narrow"/>
              </a:rPr>
              <a:t>	AAA109 Implementation</a:t>
            </a:r>
            <a:endParaRPr lang="en-US" sz="2800" dirty="0">
              <a:latin typeface="Arial Narrow"/>
              <a:cs typeface="Arial Narrow"/>
            </a:endParaRPr>
          </a:p>
          <a:p>
            <a:pPr marL="465138" indent="-239713">
              <a:lnSpc>
                <a:spcPct val="70000"/>
              </a:lnSpc>
              <a:buFont typeface="Wingdings" charset="2"/>
              <a:buChar char="§"/>
            </a:pPr>
            <a:r>
              <a:rPr lang="en-US" sz="2400" dirty="0"/>
              <a:t>Ice House and On Course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3256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536933" y="2474152"/>
            <a:ext cx="3938176" cy="8937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169863" algn="l"/>
              </a:tabLst>
            </a:pPr>
            <a:r>
              <a:rPr lang="en-US" sz="2800" b="1" dirty="0" smtClean="0">
                <a:latin typeface="Arial"/>
                <a:cs typeface="Arial"/>
              </a:rPr>
              <a:t>•</a:t>
            </a:r>
            <a:r>
              <a:rPr lang="en-US" sz="2800" dirty="0">
                <a:cs typeface="Arial Narrow"/>
              </a:rPr>
              <a:t>	Developmental Education</a:t>
            </a:r>
            <a:endParaRPr lang="en-US" sz="2800" dirty="0" smtClean="0">
              <a:latin typeface="Arial Narrow"/>
              <a:cs typeface="Arial Narrow"/>
            </a:endParaRPr>
          </a:p>
          <a:p>
            <a:pPr marL="465138" indent="-239713">
              <a:lnSpc>
                <a:spcPct val="70000"/>
              </a:lnSpc>
              <a:buFont typeface="Wingdings" charset="2"/>
              <a:buChar char="§"/>
            </a:pPr>
            <a:r>
              <a:rPr lang="en-US" sz="2400" dirty="0"/>
              <a:t>Completing the </a:t>
            </a:r>
            <a:r>
              <a:rPr lang="en-US" sz="2400" dirty="0" smtClean="0"/>
              <a:t>transition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043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885009" y="4506152"/>
            <a:ext cx="5847880" cy="8937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tabLst>
                <a:tab pos="169863" algn="l"/>
              </a:tabLst>
            </a:pPr>
            <a:r>
              <a:rPr lang="en-US" sz="2000" dirty="0">
                <a:latin typeface="Arial Narrow"/>
                <a:cs typeface="Arial Narrow"/>
              </a:rPr>
              <a:t>Engaging students and living our mission through </a:t>
            </a:r>
            <a:r>
              <a:rPr lang="en-US" sz="2000" dirty="0">
                <a:solidFill>
                  <a:srgbClr val="AE0F22"/>
                </a:solidFill>
                <a:latin typeface="Arial Narrow"/>
                <a:cs typeface="Arial Narrow"/>
              </a:rPr>
              <a:t>SERVICE</a:t>
            </a:r>
          </a:p>
        </p:txBody>
      </p:sp>
    </p:spTree>
    <p:extLst>
      <p:ext uri="{BB962C8B-B14F-4D97-AF65-F5344CB8AC3E}">
        <p14:creationId xmlns:p14="http://schemas.microsoft.com/office/powerpoint/2010/main" val="4260610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Celebr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64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5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518119" y="2108203"/>
            <a:ext cx="7061436" cy="34915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en-US" sz="2800" dirty="0"/>
              <a:t>100% increase from 2013 </a:t>
            </a:r>
          </a:p>
          <a:p>
            <a:pPr marL="228600" indent="-228600"/>
            <a:r>
              <a:rPr lang="en-US" sz="2800" dirty="0" smtClean="0"/>
              <a:t>Hired </a:t>
            </a:r>
            <a:r>
              <a:rPr lang="en-US" sz="2800" dirty="0"/>
              <a:t>full-time coordinator, Megan Smith</a:t>
            </a:r>
          </a:p>
          <a:p>
            <a:pPr marL="228600" indent="-228600"/>
            <a:r>
              <a:rPr lang="en-US" sz="2800" dirty="0"/>
              <a:t>R</a:t>
            </a:r>
            <a:r>
              <a:rPr lang="en-US" sz="2800" dirty="0" smtClean="0"/>
              <a:t>equired </a:t>
            </a:r>
            <a:r>
              <a:rPr lang="en-US" sz="2800" dirty="0"/>
              <a:t>assignment for AAA-109 </a:t>
            </a:r>
            <a:r>
              <a:rPr lang="en-US" sz="2800" dirty="0" smtClean="0"/>
              <a:t>with complimenting content</a:t>
            </a:r>
            <a:endParaRPr lang="en-US" sz="2800" dirty="0"/>
          </a:p>
          <a:p>
            <a:pPr marL="228600" indent="-228600"/>
            <a:r>
              <a:rPr lang="en-US" sz="2800" dirty="0" err="1" smtClean="0"/>
              <a:t>Orientación</a:t>
            </a:r>
            <a:r>
              <a:rPr lang="en-US" sz="2800" dirty="0" smtClean="0"/>
              <a:t> </a:t>
            </a:r>
            <a:r>
              <a:rPr lang="en-US" sz="2800" dirty="0"/>
              <a:t>Para </a:t>
            </a:r>
            <a:r>
              <a:rPr lang="en-US" sz="2800" dirty="0" err="1"/>
              <a:t>Nuevos</a:t>
            </a:r>
            <a:r>
              <a:rPr lang="en-US" sz="2800" dirty="0"/>
              <a:t> </a:t>
            </a:r>
            <a:r>
              <a:rPr lang="en-US" sz="2800" dirty="0" err="1"/>
              <a:t>Estudiantes</a:t>
            </a:r>
            <a:r>
              <a:rPr lang="en-US" sz="2800" dirty="0"/>
              <a:t> en </a:t>
            </a:r>
            <a:r>
              <a:rPr lang="en-US" sz="2800" dirty="0" err="1"/>
              <a:t>Español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Centennial Campus, 19 de </a:t>
            </a:r>
            <a:r>
              <a:rPr lang="en-US" sz="2800" dirty="0" err="1" smtClean="0"/>
              <a:t>agosto</a:t>
            </a:r>
            <a:endParaRPr lang="en-US" sz="2800" dirty="0" smtClean="0"/>
          </a:p>
          <a:p>
            <a:r>
              <a:rPr lang="en-US" sz="2800" dirty="0" smtClean="0"/>
              <a:t>Creating </a:t>
            </a:r>
            <a:r>
              <a:rPr lang="en-US" sz="2800" dirty="0"/>
              <a:t>a military specific orientation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115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536933" y="2953930"/>
            <a:ext cx="3608919" cy="11006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indent="-225425"/>
            <a:r>
              <a:rPr lang="en-US" sz="2800" dirty="0"/>
              <a:t>Tiered Pay</a:t>
            </a:r>
          </a:p>
          <a:p>
            <a:pPr marL="225425" indent="-225425"/>
            <a:r>
              <a:rPr lang="en-US" sz="2800" dirty="0" smtClean="0"/>
              <a:t>Faculty </a:t>
            </a:r>
            <a:r>
              <a:rPr lang="en-US" sz="2800" dirty="0"/>
              <a:t>Orientation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8160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536933" y="2814234"/>
            <a:ext cx="5020030" cy="121072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indent="-225425"/>
            <a:r>
              <a:rPr lang="en-US" sz="2800" dirty="0"/>
              <a:t>MVP Center</a:t>
            </a:r>
          </a:p>
          <a:p>
            <a:pPr marL="225425" indent="-225425"/>
            <a:r>
              <a:rPr lang="en-US" sz="2800" dirty="0" smtClean="0"/>
              <a:t>HR</a:t>
            </a:r>
            <a:r>
              <a:rPr lang="en-US" sz="2800" dirty="0"/>
              <a:t>, Finance &amp; ITSS Centers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7774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36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68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518119" y="2549407"/>
            <a:ext cx="7061436" cy="27563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/>
            <a:r>
              <a:rPr lang="en-US" sz="2800" dirty="0"/>
              <a:t>MVP Center for Excellence</a:t>
            </a:r>
          </a:p>
          <a:p>
            <a:pPr marL="173038" indent="-173038"/>
            <a:r>
              <a:rPr lang="en-US" sz="2800" dirty="0" smtClean="0"/>
              <a:t>HR</a:t>
            </a:r>
            <a:r>
              <a:rPr lang="en-US" sz="2800" dirty="0"/>
              <a:t>, Finance, IT Work Centers</a:t>
            </a:r>
          </a:p>
          <a:p>
            <a:pPr marL="173038" indent="-173038"/>
            <a:r>
              <a:rPr lang="en-US" sz="2800" dirty="0" smtClean="0"/>
              <a:t>CC</a:t>
            </a:r>
            <a:r>
              <a:rPr lang="en-US" sz="2800" dirty="0"/>
              <a:t>: Gym and Rotunda Elevators</a:t>
            </a:r>
          </a:p>
          <a:p>
            <a:pPr marL="173038" indent="-173038"/>
            <a:r>
              <a:rPr lang="en-US" sz="2800" dirty="0" smtClean="0"/>
              <a:t>Phase </a:t>
            </a:r>
            <a:r>
              <a:rPr lang="en-US" sz="2800" dirty="0"/>
              <a:t>II HVAC Centennial Campus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404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95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5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518119" y="1948299"/>
            <a:ext cx="7061436" cy="67733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/>
            <a:r>
              <a:rPr lang="en-US" sz="2800" dirty="0"/>
              <a:t>Learning Commons/Enrollment Services</a:t>
            </a:r>
          </a:p>
        </p:txBody>
      </p:sp>
    </p:spTree>
    <p:extLst>
      <p:ext uri="{BB962C8B-B14F-4D97-AF65-F5344CB8AC3E}">
        <p14:creationId xmlns:p14="http://schemas.microsoft.com/office/powerpoint/2010/main" val="2890145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518118" y="3066816"/>
            <a:ext cx="7851659" cy="324555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/>
            <a:r>
              <a:rPr lang="en-US" sz="2800" dirty="0" smtClean="0"/>
              <a:t> Centennial </a:t>
            </a:r>
            <a:r>
              <a:rPr lang="en-US" sz="2800" dirty="0"/>
              <a:t>Campus Parking and Landscaping</a:t>
            </a:r>
          </a:p>
          <a:p>
            <a:pPr marL="173038" indent="-173038"/>
            <a:r>
              <a:rPr lang="en-US" sz="2800" dirty="0" smtClean="0"/>
              <a:t> Physical </a:t>
            </a:r>
            <a:r>
              <a:rPr lang="en-US" sz="2800" dirty="0"/>
              <a:t>Plant Building for Centennial Campus</a:t>
            </a:r>
          </a:p>
          <a:p>
            <a:pPr marL="173038" indent="-173038"/>
            <a:r>
              <a:rPr lang="en-US" sz="2800" dirty="0" smtClean="0"/>
              <a:t> A229 </a:t>
            </a:r>
            <a:r>
              <a:rPr lang="en-US" sz="2800" dirty="0"/>
              <a:t>Suite: Workforce Dev., CETL, IR, eLearning, AVP</a:t>
            </a:r>
          </a:p>
          <a:p>
            <a:pPr marL="173038" indent="-173038"/>
            <a:r>
              <a:rPr lang="en-US" sz="2800" dirty="0" smtClean="0"/>
              <a:t> </a:t>
            </a:r>
            <a:r>
              <a:rPr lang="en-US" sz="2800" dirty="0"/>
              <a:t>Controlled Maintenance:</a:t>
            </a:r>
          </a:p>
          <a:p>
            <a:pPr marL="633412">
              <a:buFont typeface="Wingdings" charset="2"/>
              <a:buChar char="§"/>
            </a:pPr>
            <a:r>
              <a:rPr lang="en-US" sz="2200" dirty="0" smtClean="0"/>
              <a:t>CC </a:t>
            </a:r>
            <a:r>
              <a:rPr lang="en-US" sz="2200" dirty="0"/>
              <a:t>Phase I Boiler Replacement</a:t>
            </a:r>
          </a:p>
          <a:p>
            <a:pPr marL="633412">
              <a:buFont typeface="Wingdings" charset="2"/>
              <a:buChar char="§"/>
            </a:pPr>
            <a:r>
              <a:rPr lang="en-US" sz="2200" dirty="0" smtClean="0"/>
              <a:t>CC </a:t>
            </a:r>
            <a:r>
              <a:rPr lang="en-US" sz="2200" dirty="0"/>
              <a:t>ADA Locker room improvements and elevator on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Breckenridge </a:t>
            </a:r>
            <a:r>
              <a:rPr lang="en-US" sz="2200" dirty="0"/>
              <a:t>Building</a:t>
            </a:r>
          </a:p>
        </p:txBody>
      </p:sp>
    </p:spTree>
    <p:extLst>
      <p:ext uri="{BB962C8B-B14F-4D97-AF65-F5344CB8AC3E}">
        <p14:creationId xmlns:p14="http://schemas.microsoft.com/office/powerpoint/2010/main" val="253697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35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6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96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06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56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489898" y="1600200"/>
            <a:ext cx="7061436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>
                <a:latin typeface="Arial Narrow"/>
                <a:cs typeface="Arial Narrow"/>
              </a:rPr>
              <a:t>“Improve the New Student Experience”</a:t>
            </a:r>
          </a:p>
          <a:p>
            <a:pPr marL="0" indent="0">
              <a:buFont typeface="Arial"/>
              <a:buNone/>
              <a:tabLst>
                <a:tab pos="225425" algn="l"/>
              </a:tabLst>
            </a:pPr>
            <a:r>
              <a:rPr lang="en-US" sz="2000" dirty="0" smtClean="0"/>
              <a:t>	adopted in AY 2012/2013</a:t>
            </a:r>
          </a:p>
          <a:p>
            <a:pPr marL="0" indent="0">
              <a:buFont typeface="Arial"/>
              <a:buNone/>
            </a:pPr>
            <a:endParaRPr lang="en-US" baseline="30000" dirty="0" smtClean="0"/>
          </a:p>
          <a:p>
            <a:pPr marL="0" indent="0">
              <a:buFont typeface="Arial"/>
              <a:buNone/>
            </a:pPr>
            <a:r>
              <a:rPr lang="en-US" sz="2800" dirty="0" smtClean="0"/>
              <a:t>RESULTS</a:t>
            </a:r>
          </a:p>
          <a:p>
            <a:pPr indent="-173038">
              <a:lnSpc>
                <a:spcPct val="80000"/>
              </a:lnSpc>
            </a:pPr>
            <a:r>
              <a:rPr lang="en-US" sz="2400" dirty="0" smtClean="0"/>
              <a:t>Dean/Instructor Signature Requirements</a:t>
            </a:r>
          </a:p>
          <a:p>
            <a:pPr indent="-173038">
              <a:lnSpc>
                <a:spcPct val="80000"/>
              </a:lnSpc>
            </a:pPr>
            <a:r>
              <a:rPr lang="en-US" sz="2400" dirty="0" smtClean="0"/>
              <a:t>Adoption of SARS Software</a:t>
            </a:r>
          </a:p>
          <a:p>
            <a:pPr indent="-173038">
              <a:lnSpc>
                <a:spcPct val="80000"/>
              </a:lnSpc>
            </a:pPr>
            <a:r>
              <a:rPr lang="en-US" sz="2400" dirty="0" smtClean="0"/>
              <a:t>Software supported transcript evaluation</a:t>
            </a:r>
          </a:p>
          <a:p>
            <a:pPr indent="-173038">
              <a:lnSpc>
                <a:spcPct val="80000"/>
              </a:lnSpc>
            </a:pPr>
            <a:r>
              <a:rPr lang="en-US" sz="2400" dirty="0" smtClean="0"/>
              <a:t>New Student Orientation</a:t>
            </a:r>
          </a:p>
          <a:p>
            <a:pPr indent="-173038">
              <a:lnSpc>
                <a:spcPct val="80000"/>
              </a:lnSpc>
            </a:pPr>
            <a:r>
              <a:rPr lang="en-US" sz="2400" dirty="0" smtClean="0"/>
              <a:t>Program Templates and Student Program Plans</a:t>
            </a:r>
          </a:p>
          <a:p>
            <a:pPr indent="-173038">
              <a:lnSpc>
                <a:spcPct val="80000"/>
              </a:lnSpc>
            </a:pPr>
            <a:r>
              <a:rPr lang="en-US" sz="2400" dirty="0" smtClean="0"/>
              <a:t>New Academic Advising Model</a:t>
            </a:r>
          </a:p>
          <a:p>
            <a:pPr>
              <a:buFont typeface="Arial"/>
              <a:buNone/>
              <a:tabLst>
                <a:tab pos="169863" algn="l"/>
              </a:tabLst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9858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23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489898" y="1600201"/>
            <a:ext cx="7061436" cy="68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>
                <a:latin typeface="Arial Narrow"/>
                <a:cs typeface="Arial Narrow"/>
              </a:rPr>
              <a:t>“Advance Student Persistence”</a:t>
            </a:r>
            <a:endParaRPr lang="en-US" baseline="30000" dirty="0">
              <a:latin typeface="Arial Narrow"/>
              <a:cs typeface="Arial Narrow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89898" y="4036720"/>
            <a:ext cx="7061436" cy="1861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latin typeface="Arial Narrow"/>
                <a:cs typeface="Arial Narrow"/>
              </a:rPr>
              <a:t>Strategies</a:t>
            </a:r>
            <a:endParaRPr lang="en-US" sz="2800" dirty="0">
              <a:latin typeface="Arial Narrow"/>
              <a:cs typeface="Arial Narrow"/>
            </a:endParaRPr>
          </a:p>
          <a:p>
            <a:pPr indent="-173038">
              <a:lnSpc>
                <a:spcPct val="8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Academic Planning Tools (Degree Works)</a:t>
            </a:r>
            <a:endParaRPr lang="en-US" sz="2400" dirty="0">
              <a:latin typeface="Arial Narrow"/>
              <a:cs typeface="Arial Narrow"/>
            </a:endParaRPr>
          </a:p>
          <a:p>
            <a:pPr indent="-173038"/>
            <a:r>
              <a:rPr lang="en-US" sz="2400" dirty="0" smtClean="0">
                <a:latin typeface="Arial Narrow"/>
                <a:cs typeface="Arial Narrow"/>
              </a:rPr>
              <a:t>Learning Commons</a:t>
            </a:r>
            <a:endParaRPr lang="en-US" sz="24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044039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71085" y="1787407"/>
            <a:ext cx="6907896" cy="4315222"/>
          </a:xfrm>
        </p:spPr>
        <p:txBody>
          <a:bodyPr>
            <a:normAutofit/>
          </a:bodyPr>
          <a:lstStyle/>
          <a:p>
            <a:pPr marL="0" indent="0">
              <a:buSzPts val="3200"/>
              <a:buNone/>
            </a:pPr>
            <a:r>
              <a:rPr lang="en-US" b="1" dirty="0" smtClean="0">
                <a:solidFill>
                  <a:srgbClr val="000000"/>
                </a:solidFill>
                <a:latin typeface="+mj-lt"/>
              </a:rPr>
              <a:t>Improve </a:t>
            </a:r>
            <a:r>
              <a:rPr lang="en-US" b="1" dirty="0">
                <a:solidFill>
                  <a:srgbClr val="000000"/>
                </a:solidFill>
                <a:latin typeface="+mj-lt"/>
              </a:rPr>
              <a:t>institutional (</a:t>
            </a:r>
            <a:r>
              <a:rPr lang="en-US" b="1" i="1" dirty="0">
                <a:solidFill>
                  <a:srgbClr val="000000"/>
                </a:solidFill>
                <a:latin typeface="+mj-lt"/>
              </a:rPr>
              <a:t>divisional, departmental, individual</a:t>
            </a:r>
            <a:r>
              <a:rPr lang="en-US" b="1" dirty="0">
                <a:solidFill>
                  <a:srgbClr val="000000"/>
                </a:solidFill>
                <a:latin typeface="+mj-lt"/>
              </a:rPr>
              <a:t>) effectiveness by integrating data to drive decision making and resources</a:t>
            </a:r>
            <a:r>
              <a:rPr lang="en-US" b="1" dirty="0" smtClean="0">
                <a:solidFill>
                  <a:srgbClr val="000000"/>
                </a:solidFill>
                <a:latin typeface="+mj-lt"/>
              </a:rPr>
              <a:t>.</a:t>
            </a:r>
            <a:endParaRPr lang="en-US" b="1" dirty="0">
              <a:solidFill>
                <a:srgbClr val="000000"/>
              </a:solidFill>
              <a:latin typeface="+mj-lt"/>
            </a:endParaRPr>
          </a:p>
          <a:p>
            <a:pPr marL="338138" indent="-225425">
              <a:buSzPts val="2800"/>
            </a:pPr>
            <a:r>
              <a:rPr lang="en-US" sz="2600" dirty="0">
                <a:solidFill>
                  <a:srgbClr val="000000"/>
                </a:solidFill>
              </a:rPr>
              <a:t>Implement HLC Open Pathways Model</a:t>
            </a:r>
          </a:p>
          <a:p>
            <a:pPr marL="338138" indent="-225425">
              <a:buSzPts val="2800"/>
            </a:pPr>
            <a:r>
              <a:rPr lang="en-US" sz="2600" dirty="0">
                <a:solidFill>
                  <a:srgbClr val="000000"/>
                </a:solidFill>
              </a:rPr>
              <a:t>Support and improve college-wide assessment activities and report to HLC on our progress</a:t>
            </a:r>
          </a:p>
          <a:p>
            <a:pPr marL="338138" indent="-225425">
              <a:buSzPts val="2800"/>
            </a:pPr>
            <a:r>
              <a:rPr lang="en-US" sz="2600" dirty="0">
                <a:solidFill>
                  <a:srgbClr val="000000"/>
                </a:solidFill>
              </a:rPr>
              <a:t>Integrate data into scheduling to improve efficiency, providing resources for new growth </a:t>
            </a:r>
            <a:r>
              <a:rPr lang="en-US" sz="2600" dirty="0" smtClean="0">
                <a:solidFill>
                  <a:srgbClr val="000000"/>
                </a:solidFill>
              </a:rPr>
              <a:t>opportunities  </a:t>
            </a:r>
            <a:endParaRPr lang="en-US" sz="26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42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21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210</Words>
  <Application>Microsoft Macintosh PowerPoint</Application>
  <PresentationFormat>On-screen Show (4:3)</PresentationFormat>
  <Paragraphs>46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Blakely +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Vargo</dc:creator>
  <cp:lastModifiedBy>a</cp:lastModifiedBy>
  <cp:revision>23</cp:revision>
  <cp:lastPrinted>2014-08-18T20:10:27Z</cp:lastPrinted>
  <dcterms:created xsi:type="dcterms:W3CDTF">2014-08-14T15:26:26Z</dcterms:created>
  <dcterms:modified xsi:type="dcterms:W3CDTF">2014-08-20T14:14:37Z</dcterms:modified>
</cp:coreProperties>
</file>