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30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7.xml" ContentType="application/vnd.openxmlformats-officedocument.themeOverride+xml"/>
  <Override PartName="/ppt/notesSlides/notesSlide3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8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38"/>
  </p:notesMasterIdLst>
  <p:sldIdLst>
    <p:sldId id="275" r:id="rId2"/>
    <p:sldId id="276" r:id="rId3"/>
    <p:sldId id="277" r:id="rId4"/>
    <p:sldId id="278" r:id="rId5"/>
    <p:sldId id="279" r:id="rId6"/>
    <p:sldId id="258" r:id="rId7"/>
    <p:sldId id="259" r:id="rId8"/>
    <p:sldId id="260" r:id="rId9"/>
    <p:sldId id="262" r:id="rId10"/>
    <p:sldId id="263" r:id="rId11"/>
    <p:sldId id="280" r:id="rId12"/>
    <p:sldId id="273" r:id="rId13"/>
    <p:sldId id="265" r:id="rId14"/>
    <p:sldId id="266" r:id="rId15"/>
    <p:sldId id="268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9" r:id="rId24"/>
    <p:sldId id="300" r:id="rId25"/>
    <p:sldId id="293" r:id="rId26"/>
    <p:sldId id="294" r:id="rId27"/>
    <p:sldId id="295" r:id="rId28"/>
    <p:sldId id="301" r:id="rId29"/>
    <p:sldId id="302" r:id="rId30"/>
    <p:sldId id="303" r:id="rId31"/>
    <p:sldId id="269" r:id="rId32"/>
    <p:sldId id="267" r:id="rId33"/>
    <p:sldId id="270" r:id="rId34"/>
    <p:sldId id="281" r:id="rId35"/>
    <p:sldId id="282" r:id="rId36"/>
    <p:sldId id="271" r:id="rId37"/>
  </p:sldIdLst>
  <p:sldSz cx="12192000" cy="6858000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A0A"/>
    <a:srgbClr val="00CC66"/>
    <a:srgbClr val="CC5A04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90000" autoAdjust="0"/>
  </p:normalViewPr>
  <p:slideViewPr>
    <p:cSldViewPr snapToGrid="0">
      <p:cViewPr varScale="1">
        <p:scale>
          <a:sx n="105" d="100"/>
          <a:sy n="105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130906122768178E-2"/>
          <c:y val="3.1126725973310218E-2"/>
          <c:w val="0.70480752405949265"/>
          <c:h val="0.81546727833655641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Appropriated
Tuition &amp; Fee
Revenue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  <c:pt idx="6">
                  <c:v>2017-2018 Est</c:v>
                </c:pt>
              </c:strCache>
            </c:strRef>
          </c:cat>
          <c:val>
            <c:numRef>
              <c:f>Sheet1!$C$2:$C$8</c:f>
              <c:numCache>
                <c:formatCode>_(* #,##0_);_(* \(#,##0\);_(* "-"??_);_(@_)</c:formatCode>
                <c:ptCount val="7"/>
                <c:pt idx="0">
                  <c:v>55744870</c:v>
                </c:pt>
                <c:pt idx="1">
                  <c:v>58365827</c:v>
                </c:pt>
                <c:pt idx="2">
                  <c:v>59811217</c:v>
                </c:pt>
                <c:pt idx="3">
                  <c:v>61642150</c:v>
                </c:pt>
                <c:pt idx="4">
                  <c:v>64628435</c:v>
                </c:pt>
                <c:pt idx="5">
                  <c:v>65648015</c:v>
                </c:pt>
                <c:pt idx="6">
                  <c:v>65810458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E5-4BA2-8EF5-534E38955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619656"/>
        <c:axId val="24062004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FTE</c:v>
                </c:pt>
              </c:strCache>
            </c:strRef>
          </c:tx>
          <c:spPr>
            <a:ln w="412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  <c:pt idx="6">
                  <c:v>2017-2018 Est</c:v>
                </c:pt>
              </c:strCache>
            </c:strRef>
          </c:cat>
          <c:val>
            <c:numRef>
              <c:f>Sheet1!$B$2:$B$8</c:f>
              <c:numCache>
                <c:formatCode>_(* #,##0.00_);_(* \(#,##0.00\);_(* "-"??_);_(@_)</c:formatCode>
                <c:ptCount val="7"/>
                <c:pt idx="0">
                  <c:v>10640.69</c:v>
                </c:pt>
                <c:pt idx="1">
                  <c:v>10500</c:v>
                </c:pt>
                <c:pt idx="2">
                  <c:v>10146.459999999999</c:v>
                </c:pt>
                <c:pt idx="3">
                  <c:v>9454.7999999999993</c:v>
                </c:pt>
                <c:pt idx="4">
                  <c:v>9075.39</c:v>
                </c:pt>
                <c:pt idx="5">
                  <c:v>8929.76</c:v>
                </c:pt>
                <c:pt idx="6">
                  <c:v>8991.2999999999993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E5-4BA2-8EF5-534E38955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620832"/>
        <c:axId val="240620440"/>
      </c:lineChart>
      <c:catAx>
        <c:axId val="240619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174000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rgbClr val="0A0A0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620048"/>
        <c:crosses val="autoZero"/>
        <c:auto val="1"/>
        <c:lblAlgn val="ctr"/>
        <c:lblOffset val="100"/>
        <c:noMultiLvlLbl val="0"/>
      </c:catAx>
      <c:valAx>
        <c:axId val="24062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A0A0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619656"/>
        <c:crosses val="autoZero"/>
        <c:crossBetween val="between"/>
      </c:valAx>
      <c:valAx>
        <c:axId val="240620440"/>
        <c:scaling>
          <c:orientation val="minMax"/>
        </c:scaling>
        <c:delete val="0"/>
        <c:axPos val="r"/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A0A0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620832"/>
        <c:crosses val="max"/>
        <c:crossBetween val="between"/>
      </c:valAx>
      <c:catAx>
        <c:axId val="240620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0620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931749781277345"/>
          <c:y val="0.36747000790547207"/>
          <c:w val="0.12958740157480314"/>
          <c:h val="0.249882234557688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A0A0A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497319953926114E-2"/>
          <c:y val="9.0243795875567981E-2"/>
          <c:w val="0.84350562071614799"/>
          <c:h val="0.8220345715102793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Headcount </c:v>
                </c:pt>
              </c:strCache>
            </c:strRef>
          </c:tx>
          <c:spPr>
            <a:ln>
              <a:noFill/>
            </a:ln>
          </c:spPr>
          <c:explosion val="11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8C6-4BEB-B5AB-441CC96B31C7}"/>
              </c:ext>
            </c:extLst>
          </c:dPt>
          <c:dPt>
            <c:idx val="1"/>
            <c:bubble3D val="0"/>
            <c:spPr>
              <a:solidFill>
                <a:srgbClr val="CC33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8C6-4BEB-B5AB-441CC96B31C7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8C6-4BEB-B5AB-441CC96B31C7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08C6-4BEB-B5AB-441CC96B31C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9B5A5ED-3FA1-43BA-BFBE-A6422575B8EC}" type="CATEGORYNAME">
                      <a:rPr lang="en-US" smtClean="0"/>
                      <a:pPr/>
                      <a:t>[CATEGORY NAME]</a:t>
                    </a:fld>
                    <a:endParaRPr lang="en-US" baseline="0" dirty="0" smtClean="0"/>
                  </a:p>
                  <a:p>
                    <a:r>
                      <a:rPr lang="en-US" baseline="0" dirty="0" smtClean="0"/>
                      <a:t> </a:t>
                    </a:r>
                    <a:fld id="{6DD49A74-558A-4B97-8CD6-853FE64790A7}" type="VALUE">
                      <a:rPr lang="en-US" baseline="0" smtClean="0"/>
                      <a:pPr/>
                      <a:t>[VALUE]</a:t>
                    </a:fld>
                    <a:endParaRPr lang="en-US" baseline="0" dirty="0" smtClean="0"/>
                  </a:p>
                  <a:p>
                    <a:r>
                      <a:rPr lang="en-US" baseline="0" dirty="0" smtClean="0"/>
                      <a:t> </a:t>
                    </a:r>
                    <a:fld id="{D0B94827-5811-425E-8DA7-24BCEB73297C}" type="PERCENTAGE">
                      <a:rPr lang="en-US" baseline="0"/>
                      <a:pPr/>
                      <a:t>[PERCENTAGE]</a:t>
                    </a:fld>
                    <a:endParaRPr lang="en-US" baseline="0" dirty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8C6-4BEB-B5AB-441CC96B31C7}"/>
                </c:ext>
              </c:extLst>
            </c:dLbl>
            <c:dLbl>
              <c:idx val="1"/>
              <c:layout>
                <c:manualLayout>
                  <c:x val="6.1489314415990856E-2"/>
                  <c:y val="-6.3054081535381681E-2"/>
                </c:manualLayout>
              </c:layout>
              <c:tx>
                <c:rich>
                  <a:bodyPr/>
                  <a:lstStyle/>
                  <a:p>
                    <a:fld id="{48F7AF1A-6E13-497D-BA6B-1B035E1BD148}" type="CATEGORYNAME">
                      <a:rPr lang="en-US" smtClean="0"/>
                      <a:pPr/>
                      <a:t>[CATEGORY NAME]</a:t>
                    </a:fld>
                    <a:endParaRPr lang="en-US" baseline="0" dirty="0" smtClean="0"/>
                  </a:p>
                  <a:p>
                    <a:r>
                      <a:rPr lang="en-US" baseline="0" dirty="0" smtClean="0"/>
                      <a:t> </a:t>
                    </a:r>
                    <a:fld id="{E02FE5CF-CBB5-4C64-A467-F53319F442A6}" type="VALUE">
                      <a:rPr lang="en-US" baseline="0" smtClean="0"/>
                      <a:pPr/>
                      <a:t>[VALUE]</a:t>
                    </a:fld>
                    <a:endParaRPr lang="en-US" baseline="0" dirty="0" smtClean="0"/>
                  </a:p>
                  <a:p>
                    <a:r>
                      <a:rPr lang="en-US" baseline="0" dirty="0" smtClean="0"/>
                      <a:t> </a:t>
                    </a:r>
                    <a:fld id="{EA37C466-755A-42C0-83C4-5DE610BFE364}" type="PERCENTAGE">
                      <a:rPr lang="en-US" baseline="0"/>
                      <a:pPr/>
                      <a:t>[PERCENTAGE]</a:t>
                    </a:fld>
                    <a:endParaRPr lang="en-US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8C6-4BEB-B5AB-441CC96B31C7}"/>
                </c:ext>
              </c:extLst>
            </c:dLbl>
            <c:dLbl>
              <c:idx val="2"/>
              <c:layout>
                <c:manualLayout>
                  <c:x val="-1.4997393759997805E-3"/>
                  <c:y val="-7.5664897842458181E-2"/>
                </c:manualLayout>
              </c:layout>
              <c:tx>
                <c:rich>
                  <a:bodyPr/>
                  <a:lstStyle/>
                  <a:p>
                    <a:fld id="{387353B6-0660-4ABE-B2A4-B2642D27222F}" type="CATEGORYNAME">
                      <a:rPr lang="en-US" smtClean="0"/>
                      <a:pPr/>
                      <a:t>[CATEGORY NAME]</a:t>
                    </a:fld>
                    <a:endParaRPr lang="en-US" dirty="0" smtClean="0"/>
                  </a:p>
                  <a:p>
                    <a:r>
                      <a:rPr lang="en-US" baseline="0" dirty="0" smtClean="0"/>
                      <a:t> </a:t>
                    </a:r>
                    <a:fld id="{CE4C4D63-FDED-4739-B5A0-D038EF3E4F62}" type="VALUE">
                      <a:rPr lang="en-US" baseline="0" smtClean="0"/>
                      <a:pPr/>
                      <a:t>[VALUE]</a:t>
                    </a:fld>
                    <a:endParaRPr lang="en-US" baseline="0" dirty="0" smtClean="0"/>
                  </a:p>
                  <a:p>
                    <a:r>
                      <a:rPr lang="en-US" baseline="0" dirty="0" smtClean="0"/>
                      <a:t> </a:t>
                    </a:r>
                    <a:fld id="{CB3D3568-1250-4CD9-AD63-A28B9B449719}" type="PERCENTAGE">
                      <a:rPr lang="en-US" baseline="0"/>
                      <a:pPr/>
                      <a:t>[PERCENTAGE]</a:t>
                    </a:fld>
                    <a:endParaRPr lang="en-US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8C6-4BEB-B5AB-441CC96B31C7}"/>
                </c:ext>
              </c:extLst>
            </c:dLbl>
            <c:dLbl>
              <c:idx val="3"/>
              <c:layout>
                <c:manualLayout>
                  <c:x val="2.6995308767995985E-2"/>
                  <c:y val="-1.5132979568491627E-2"/>
                </c:manualLayout>
              </c:layout>
              <c:tx>
                <c:rich>
                  <a:bodyPr/>
                  <a:lstStyle/>
                  <a:p>
                    <a:fld id="{6E9D2217-4963-476A-9C4F-3DD5B69A49D9}" type="CATEGORYNAME">
                      <a:rPr lang="en-US" smtClean="0"/>
                      <a:pPr/>
                      <a:t>[CATEGORY NAME]</a:t>
                    </a:fld>
                    <a:endParaRPr lang="en-US" baseline="0" dirty="0" smtClean="0"/>
                  </a:p>
                  <a:p>
                    <a:fld id="{21AD5A9C-5CBB-47D4-B8FF-19091C019FF9}" type="VALUE">
                      <a:rPr lang="en-US" baseline="0" smtClean="0"/>
                      <a:pPr/>
                      <a:t>[VALUE]</a:t>
                    </a:fld>
                    <a:endParaRPr lang="en-US" baseline="0" dirty="0" smtClean="0"/>
                  </a:p>
                  <a:p>
                    <a:r>
                      <a:rPr lang="en-US" baseline="0" dirty="0" smtClean="0"/>
                      <a:t> </a:t>
                    </a:r>
                    <a:fld id="{BCEC8E57-3E3D-42BE-855B-F2A010CBE7BD}" type="PERCENTAGE">
                      <a:rPr lang="en-US" baseline="0"/>
                      <a:pPr/>
                      <a:t>[PERCENTAGE]</a:t>
                    </a:fld>
                    <a:endParaRPr lang="en-US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8C6-4BEB-B5AB-441CC96B31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A0A0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Faculty</c:v>
                </c:pt>
                <c:pt idx="1">
                  <c:v>Adjunct Faculty</c:v>
                </c:pt>
                <c:pt idx="2">
                  <c:v>APT</c:v>
                </c:pt>
                <c:pt idx="3">
                  <c:v>Classified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197</c:v>
                </c:pt>
                <c:pt idx="1">
                  <c:v>550</c:v>
                </c:pt>
                <c:pt idx="2">
                  <c:v>149</c:v>
                </c:pt>
                <c:pt idx="3">
                  <c:v>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C6-4BEB-B5AB-441CC96B3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A0A0A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A0A0A"/>
                </a:solidFill>
              </a:rPr>
              <a:t>% Total PERMANENT STAFF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0A0A0A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Classified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8C6-4BEB-B5AB-441CC96B31C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8C6-4BEB-B5AB-441CC96B31C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8C6-4BEB-B5AB-441CC96B31C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8C6-4BEB-B5AB-441CC96B31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ACC</c:v>
                </c:pt>
                <c:pt idx="1">
                  <c:v>CCA</c:v>
                </c:pt>
                <c:pt idx="2">
                  <c:v>CCD</c:v>
                </c:pt>
                <c:pt idx="3">
                  <c:v>FRCC</c:v>
                </c:pt>
                <c:pt idx="4">
                  <c:v>PPCC</c:v>
                </c:pt>
                <c:pt idx="5">
                  <c:v>RRCC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0.28999999999999998</c:v>
                </c:pt>
                <c:pt idx="1">
                  <c:v>0.28000000000000003</c:v>
                </c:pt>
                <c:pt idx="2">
                  <c:v>0.12</c:v>
                </c:pt>
                <c:pt idx="3">
                  <c:v>0.27</c:v>
                </c:pt>
                <c:pt idx="4">
                  <c:v>0.4</c:v>
                </c:pt>
                <c:pt idx="5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C6-4BEB-B5AB-441CC96B31C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APT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ACC</c:v>
                </c:pt>
                <c:pt idx="1">
                  <c:v>CCA</c:v>
                </c:pt>
                <c:pt idx="2">
                  <c:v>CCD</c:v>
                </c:pt>
                <c:pt idx="3">
                  <c:v>FRCC</c:v>
                </c:pt>
                <c:pt idx="4">
                  <c:v>PPCC</c:v>
                </c:pt>
                <c:pt idx="5">
                  <c:v>RRCC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0.41</c:v>
                </c:pt>
                <c:pt idx="1">
                  <c:v>0.5</c:v>
                </c:pt>
                <c:pt idx="2">
                  <c:v>0.56999999999999995</c:v>
                </c:pt>
                <c:pt idx="3">
                  <c:v>0.38</c:v>
                </c:pt>
                <c:pt idx="4">
                  <c:v>0.26</c:v>
                </c:pt>
                <c:pt idx="5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F4-4AA2-992B-289BE2C5923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Faculty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ACC</c:v>
                </c:pt>
                <c:pt idx="1">
                  <c:v>CCA</c:v>
                </c:pt>
                <c:pt idx="2">
                  <c:v>CCD</c:v>
                </c:pt>
                <c:pt idx="3">
                  <c:v>FRCC</c:v>
                </c:pt>
                <c:pt idx="4">
                  <c:v>PPCC</c:v>
                </c:pt>
                <c:pt idx="5">
                  <c:v>RRCC</c:v>
                </c:pt>
              </c:strCache>
            </c:strRef>
          </c:cat>
          <c:val>
            <c:numRef>
              <c:f>Sheet1!$B$4:$G$4</c:f>
              <c:numCache>
                <c:formatCode>0%</c:formatCode>
                <c:ptCount val="6"/>
                <c:pt idx="0">
                  <c:v>0.3</c:v>
                </c:pt>
                <c:pt idx="1">
                  <c:v>0.22</c:v>
                </c:pt>
                <c:pt idx="2">
                  <c:v>0.32</c:v>
                </c:pt>
                <c:pt idx="3">
                  <c:v>0.35</c:v>
                </c:pt>
                <c:pt idx="4">
                  <c:v>0.34</c:v>
                </c:pt>
                <c:pt idx="5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F4-4AA2-992B-289BE2C5923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38783920"/>
        <c:axId val="238784704"/>
      </c:barChart>
      <c:catAx>
        <c:axId val="23878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rgbClr val="0A0A0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784704"/>
        <c:crosses val="autoZero"/>
        <c:auto val="1"/>
        <c:lblAlgn val="ctr"/>
        <c:lblOffset val="100"/>
        <c:noMultiLvlLbl val="0"/>
      </c:catAx>
      <c:valAx>
        <c:axId val="2387847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878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A0A0A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Sheet1!$A$3:$A$8</c:f>
              <c:strCache>
                <c:ptCount val="6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</c:strCache>
            </c:strRef>
          </c:cat>
          <c:val>
            <c:numRef>
              <c:f>Sheet1!$B$3:$B$8</c:f>
              <c:numCache>
                <c:formatCode>"$"#,##0_);[Red]\("$"#,##0\)</c:formatCode>
                <c:ptCount val="6"/>
                <c:pt idx="0">
                  <c:v>31036829</c:v>
                </c:pt>
                <c:pt idx="1">
                  <c:v>33905899</c:v>
                </c:pt>
                <c:pt idx="2">
                  <c:v>35648025</c:v>
                </c:pt>
                <c:pt idx="3">
                  <c:v>38396402</c:v>
                </c:pt>
                <c:pt idx="4">
                  <c:v>45863403</c:v>
                </c:pt>
                <c:pt idx="5">
                  <c:v>38550968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4C-42F8-8F12-72CCE8471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785488"/>
        <c:axId val="240855680"/>
      </c:lineChart>
      <c:catAx>
        <c:axId val="23878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174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rgbClr val="0A0A0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855680"/>
        <c:crosses val="autoZero"/>
        <c:auto val="1"/>
        <c:lblAlgn val="ctr"/>
        <c:lblOffset val="100"/>
        <c:noMultiLvlLbl val="0"/>
      </c:catAx>
      <c:valAx>
        <c:axId val="24085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A0A0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78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ASSETS </c:v>
                </c:pt>
              </c:strCache>
            </c:strRef>
          </c:tx>
          <c:spPr>
            <a:ln w="412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5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</c:strCache>
            </c:strRef>
          </c:cat>
          <c:val>
            <c:numRef>
              <c:f>Sheet1!$B$2:$B$7</c:f>
              <c:numCache>
                <c:formatCode>"$"#,##0_);[Red]\("$"#,##0\)</c:formatCode>
                <c:ptCount val="6"/>
                <c:pt idx="0">
                  <c:v>2482295</c:v>
                </c:pt>
                <c:pt idx="1">
                  <c:v>2575760</c:v>
                </c:pt>
                <c:pt idx="2">
                  <c:v>2749448</c:v>
                </c:pt>
                <c:pt idx="3">
                  <c:v>3133896</c:v>
                </c:pt>
                <c:pt idx="4">
                  <c:v>3680652</c:v>
                </c:pt>
                <c:pt idx="5">
                  <c:v>4579728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60-430C-A3EE-7BE1F40326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3187144"/>
        <c:axId val="263187536"/>
      </c:lineChart>
      <c:catAx>
        <c:axId val="263187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156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rgbClr val="0A0A0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187536"/>
        <c:crosses val="autoZero"/>
        <c:auto val="1"/>
        <c:lblAlgn val="ctr"/>
        <c:lblOffset val="100"/>
        <c:noMultiLvlLbl val="0"/>
      </c:catAx>
      <c:valAx>
        <c:axId val="26318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A0A0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187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95442774118752E-2"/>
          <c:y val="3.0081726959155383E-2"/>
          <c:w val="0.75421368806448585"/>
          <c:h val="0.82166248538733833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Student
FTE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  <c:pt idx="6">
                  <c:v>2017-2018 Est</c:v>
                </c:pt>
              </c:strCache>
            </c:strRef>
          </c:cat>
          <c:val>
            <c:numRef>
              <c:f>Sheet1!$C$2:$C$8</c:f>
              <c:numCache>
                <c:formatCode>_(* #,##0_);_(* \(#,##0\);_(* "-"??_);_(@_)</c:formatCode>
                <c:ptCount val="7"/>
                <c:pt idx="0">
                  <c:v>10641</c:v>
                </c:pt>
                <c:pt idx="1">
                  <c:v>10500</c:v>
                </c:pt>
                <c:pt idx="2">
                  <c:v>10146</c:v>
                </c:pt>
                <c:pt idx="3">
                  <c:v>9455</c:v>
                </c:pt>
                <c:pt idx="4">
                  <c:v>9075</c:v>
                </c:pt>
                <c:pt idx="5">
                  <c:v>8930</c:v>
                </c:pt>
                <c:pt idx="6">
                  <c:v>8991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BB-4EB0-92D7-1728B9BF22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Student
HCT</c:v>
                </c:pt>
              </c:strCache>
            </c:strRef>
          </c:tx>
          <c:spPr>
            <a:ln w="412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>
                  <a:lumMod val="50000"/>
                </a:scheme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4.1857794525409497E-2"/>
                  <c:y val="3.39755505509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46-4B56-966E-4457A9F369D4}"/>
                </c:ext>
              </c:extLst>
            </c:dLbl>
            <c:dLbl>
              <c:idx val="5"/>
              <c:layout>
                <c:manualLayout>
                  <c:x val="-4.0392056159707902E-2"/>
                  <c:y val="2.862297943074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BB-4EB0-92D7-1728B9BF22EA}"/>
                </c:ext>
              </c:extLst>
            </c:dLbl>
            <c:dLbl>
              <c:idx val="6"/>
              <c:layout>
                <c:manualLayout>
                  <c:x val="-4.7720747988216398E-2"/>
                  <c:y val="4.4680692791287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BB-4EB0-92D7-1728B9BF22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  <c:pt idx="6">
                  <c:v>2017-2018 Est</c:v>
                </c:pt>
              </c:strCache>
            </c:strRef>
          </c:cat>
          <c:val>
            <c:numRef>
              <c:f>Sheet1!$D$2:$D$8</c:f>
              <c:numCache>
                <c:formatCode>_(* #,##0_);_(* \(#,##0\);_(* "-"??_);_(@_)</c:formatCode>
                <c:ptCount val="7"/>
                <c:pt idx="0">
                  <c:v>21735</c:v>
                </c:pt>
                <c:pt idx="1">
                  <c:v>21427</c:v>
                </c:pt>
                <c:pt idx="2">
                  <c:v>20538</c:v>
                </c:pt>
                <c:pt idx="3">
                  <c:v>19961</c:v>
                </c:pt>
                <c:pt idx="4">
                  <c:v>18997</c:v>
                </c:pt>
                <c:pt idx="5">
                  <c:v>18670</c:v>
                </c:pt>
                <c:pt idx="6">
                  <c:v>18627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FBB-4EB0-92D7-1728B9BF2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621616"/>
        <c:axId val="240622400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Staff
HCT</c:v>
                </c:pt>
              </c:strCache>
            </c:strRef>
          </c:tx>
          <c:spPr>
            <a:ln w="412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5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8.3962160979877513E-3"/>
                  <c:y val="5.6103954668122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46-4B56-966E-4457A9F369D4}"/>
                </c:ext>
              </c:extLst>
            </c:dLbl>
            <c:dLbl>
              <c:idx val="4"/>
              <c:layout>
                <c:manualLayout>
                  <c:x val="-2.1274825021872265E-2"/>
                  <c:y val="-4.0278071845584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46-4B56-966E-4457A9F369D4}"/>
                </c:ext>
              </c:extLst>
            </c:dLbl>
            <c:dLbl>
              <c:idx val="5"/>
              <c:layout>
                <c:manualLayout>
                  <c:x val="-2.48442652986442E-2"/>
                  <c:y val="-3.9327910939959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BB-4EB0-92D7-1728B9BF22EA}"/>
                </c:ext>
              </c:extLst>
            </c:dLbl>
            <c:dLbl>
              <c:idx val="6"/>
              <c:layout>
                <c:manualLayout>
                  <c:x val="-1.6049835104433901E-2"/>
                  <c:y val="-3.6651625379869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BB-4EB0-92D7-1728B9BF22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  <c:pt idx="6">
                  <c:v>2017-2018 Est</c:v>
                </c:pt>
              </c:strCache>
            </c:strRef>
          </c:cat>
          <c:val>
            <c:numRef>
              <c:f>Sheet1!$B$2:$B$8</c:f>
              <c:numCache>
                <c:formatCode>_(* #,##0_);_(* \(#,##0\);_(* "-"??_);_(@_)</c:formatCode>
                <c:ptCount val="7"/>
                <c:pt idx="0">
                  <c:v>536</c:v>
                </c:pt>
                <c:pt idx="1">
                  <c:v>574</c:v>
                </c:pt>
                <c:pt idx="2">
                  <c:v>569</c:v>
                </c:pt>
                <c:pt idx="3">
                  <c:v>578</c:v>
                </c:pt>
                <c:pt idx="4">
                  <c:v>590</c:v>
                </c:pt>
                <c:pt idx="5">
                  <c:v>578</c:v>
                </c:pt>
                <c:pt idx="6">
                  <c:v>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FBB-4EB0-92D7-1728B9BF2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148976"/>
        <c:axId val="240622792"/>
      </c:lineChart>
      <c:catAx>
        <c:axId val="24062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174000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rgbClr val="0A0A0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622400"/>
        <c:crosses val="autoZero"/>
        <c:auto val="1"/>
        <c:lblAlgn val="ctr"/>
        <c:lblOffset val="100"/>
        <c:noMultiLvlLbl val="0"/>
      </c:catAx>
      <c:valAx>
        <c:axId val="24062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A0A0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621616"/>
        <c:crosses val="autoZero"/>
        <c:crossBetween val="between"/>
      </c:valAx>
      <c:valAx>
        <c:axId val="240622792"/>
        <c:scaling>
          <c:orientation val="minMax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A0A0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148976"/>
        <c:crosses val="max"/>
        <c:crossBetween val="between"/>
      </c:valAx>
      <c:catAx>
        <c:axId val="239148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0622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945379129767033"/>
          <c:y val="0.3719193583191161"/>
          <c:w val="0.10615287297720878"/>
          <c:h val="0.25616109086828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A0A0A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98054427253355E-2"/>
          <c:y val="3.1288009092851149E-2"/>
          <c:w val="0.75410122456737638"/>
          <c:h val="0.81451112210500221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 PELL 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  <c:pt idx="6">
                  <c:v>2017-2018 Est</c:v>
                </c:pt>
              </c:strCache>
            </c:strRef>
          </c:cat>
          <c:val>
            <c:numRef>
              <c:f>Sheet1!$C$2:$C$8</c:f>
              <c:numCache>
                <c:formatCode>"$"#,##0_);[Red]\("$"#,##0\)</c:formatCode>
                <c:ptCount val="7"/>
                <c:pt idx="0">
                  <c:v>26838726</c:v>
                </c:pt>
                <c:pt idx="1">
                  <c:v>27454235</c:v>
                </c:pt>
                <c:pt idx="2">
                  <c:v>25712676</c:v>
                </c:pt>
                <c:pt idx="3">
                  <c:v>22453533</c:v>
                </c:pt>
                <c:pt idx="4">
                  <c:v>20041276</c:v>
                </c:pt>
                <c:pt idx="5">
                  <c:v>18631908</c:v>
                </c:pt>
                <c:pt idx="6">
                  <c:v>19000000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D4-417F-AEB7-6D8AAE2EF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149760"/>
        <c:axId val="239150152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FTE </c:v>
                </c:pt>
              </c:strCache>
            </c:strRef>
          </c:tx>
          <c:spPr>
            <a:ln w="412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  <c:pt idx="6">
                  <c:v>2017-2018 Est</c:v>
                </c:pt>
              </c:strCache>
            </c:strRef>
          </c:cat>
          <c:val>
            <c:numRef>
              <c:f>Sheet1!$B$2:$B$8</c:f>
              <c:numCache>
                <c:formatCode>#,##0.00</c:formatCode>
                <c:ptCount val="7"/>
                <c:pt idx="0">
                  <c:v>10640.69</c:v>
                </c:pt>
                <c:pt idx="1">
                  <c:v>10500</c:v>
                </c:pt>
                <c:pt idx="2">
                  <c:v>10146.459999999999</c:v>
                </c:pt>
                <c:pt idx="3">
                  <c:v>9454.7900000000009</c:v>
                </c:pt>
                <c:pt idx="4">
                  <c:v>9075.39</c:v>
                </c:pt>
                <c:pt idx="5">
                  <c:v>8929.76</c:v>
                </c:pt>
                <c:pt idx="6">
                  <c:v>8991.2999999999993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D4-417F-AEB7-6D8AAE2EF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150936"/>
        <c:axId val="239150544"/>
      </c:lineChart>
      <c:catAx>
        <c:axId val="23914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174000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rgbClr val="0A0A0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150152"/>
        <c:crosses val="autoZero"/>
        <c:auto val="1"/>
        <c:lblAlgn val="ctr"/>
        <c:lblOffset val="100"/>
        <c:noMultiLvlLbl val="0"/>
      </c:catAx>
      <c:valAx>
        <c:axId val="239150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A0A0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149760"/>
        <c:crosses val="autoZero"/>
        <c:crossBetween val="between"/>
      </c:valAx>
      <c:valAx>
        <c:axId val="239150544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A0A0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150936"/>
        <c:crosses val="max"/>
        <c:crossBetween val="between"/>
      </c:valAx>
      <c:catAx>
        <c:axId val="239150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91505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3012833010490303"/>
          <c:y val="0.44796627140046447"/>
          <c:w val="6.9871669895096966E-2"/>
          <c:h val="0.104067256986565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A0A0A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788627540662133E-2"/>
          <c:y val="3.2726168537443499E-2"/>
          <c:w val="0.82519706019960937"/>
          <c:h val="0.768464985759757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Student
HCT </c:v>
                </c:pt>
              </c:strCache>
            </c:strRef>
          </c:tx>
          <c:spPr>
            <a:ln w="412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  <c:pt idx="6">
                  <c:v>2016-2017 Est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21735</c:v>
                </c:pt>
                <c:pt idx="1">
                  <c:v>21427</c:v>
                </c:pt>
                <c:pt idx="2">
                  <c:v>20538</c:v>
                </c:pt>
                <c:pt idx="3">
                  <c:v>19961</c:v>
                </c:pt>
                <c:pt idx="4">
                  <c:v>18997</c:v>
                </c:pt>
                <c:pt idx="5">
                  <c:v>18670</c:v>
                </c:pt>
                <c:pt idx="6">
                  <c:v>18627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85-443C-A421-20DAF22BEE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FA Recipient
HCT 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2">
                  <a:lumMod val="50000"/>
                </a:schemeClr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AC4734B2-BF23-4C8B-8E26-13A516B65032}" type="VALUE">
                      <a:rPr lang="en-US" smtClean="0"/>
                      <a:pPr/>
                      <a:t>[VALUE]</a:t>
                    </a:fld>
                    <a:endParaRPr lang="en-US" dirty="0" smtClean="0"/>
                  </a:p>
                  <a:p>
                    <a:r>
                      <a:rPr lang="en-US" dirty="0" smtClean="0"/>
                      <a:t>47%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585-443C-A421-20DAF22BEE1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197546C-CA05-4AA2-8C7E-0189E9775CE5}" type="VALUE">
                      <a:rPr lang="en-US" smtClean="0"/>
                      <a:pPr/>
                      <a:t>[VALUE]</a:t>
                    </a:fld>
                    <a:endParaRPr lang="en-US" dirty="0" smtClean="0"/>
                  </a:p>
                  <a:p>
                    <a:r>
                      <a:rPr lang="en-US" dirty="0" smtClean="0"/>
                      <a:t>52%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585-443C-A421-20DAF22BEE1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42D1A2A-45A3-4BDC-A3CF-F74C59D33DD9}" type="VALUE">
                      <a:rPr lang="en-US" smtClean="0"/>
                      <a:pPr/>
                      <a:t>[VALUE]</a:t>
                    </a:fld>
                    <a:endParaRPr lang="en-US" dirty="0" smtClean="0"/>
                  </a:p>
                  <a:p>
                    <a:r>
                      <a:rPr lang="en-US" dirty="0" smtClean="0"/>
                      <a:t>53%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585-443C-A421-20DAF22BEE1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9A03EFE-5365-4B5A-9636-D8110D8F8004}" type="VALUE">
                      <a:rPr lang="en-US" smtClean="0"/>
                      <a:pPr/>
                      <a:t>[VALUE]</a:t>
                    </a:fld>
                    <a:endParaRPr lang="en-US" dirty="0" smtClean="0"/>
                  </a:p>
                  <a:p>
                    <a:r>
                      <a:rPr lang="en-US" dirty="0" smtClean="0"/>
                      <a:t>53%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585-443C-A421-20DAF22BEE1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2A803E8-1E4F-4EA5-B4E6-E69DD749E027}" type="VALUE">
                      <a:rPr lang="en-US" smtClean="0"/>
                      <a:pPr/>
                      <a:t>[VALUE]</a:t>
                    </a:fld>
                    <a:endParaRPr lang="en-US" dirty="0" smtClean="0"/>
                  </a:p>
                  <a:p>
                    <a:r>
                      <a:rPr lang="en-US" dirty="0" smtClean="0"/>
                      <a:t>48%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585-443C-A421-20DAF22BEE1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E3BE77C-6E83-43B6-A556-500B52FF76D6}" type="VALUE">
                      <a:rPr lang="en-US" smtClean="0"/>
                      <a:pPr/>
                      <a:t>[VALUE]</a:t>
                    </a:fld>
                    <a:endParaRPr lang="en-US" dirty="0" smtClean="0"/>
                  </a:p>
                  <a:p>
                    <a:r>
                      <a:rPr lang="en-US" dirty="0" smtClean="0"/>
                      <a:t>47%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585-443C-A421-20DAF22BEE1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3A8B73C-98BF-43E7-BCA6-678981B53C26}" type="VALUE">
                      <a:rPr lang="en-US" smtClean="0"/>
                      <a:pPr/>
                      <a:t>[VALUE]</a:t>
                    </a:fld>
                    <a:endParaRPr lang="en-US" dirty="0" smtClean="0"/>
                  </a:p>
                  <a:p>
                    <a:r>
                      <a:rPr lang="en-US" dirty="0" smtClean="0"/>
                      <a:t>47%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585-443C-A421-20DAF22BEE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  <c:pt idx="6">
                  <c:v>2016-2017 Est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>
                  <c:v>11207</c:v>
                </c:pt>
                <c:pt idx="1">
                  <c:v>11327</c:v>
                </c:pt>
                <c:pt idx="2">
                  <c:v>10823</c:v>
                </c:pt>
                <c:pt idx="3">
                  <c:v>9661</c:v>
                </c:pt>
                <c:pt idx="4">
                  <c:v>8928</c:v>
                </c:pt>
                <c:pt idx="5">
                  <c:v>8348</c:v>
                </c:pt>
                <c:pt idx="6">
                  <c:v>8500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585-443C-A421-20DAF22BEE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151720"/>
        <c:axId val="239152112"/>
      </c:lineChart>
      <c:catAx>
        <c:axId val="239151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174000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rgbClr val="0A0A0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152112"/>
        <c:crosses val="autoZero"/>
        <c:auto val="1"/>
        <c:lblAlgn val="ctr"/>
        <c:lblOffset val="100"/>
        <c:noMultiLvlLbl val="0"/>
      </c:catAx>
      <c:valAx>
        <c:axId val="23915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A0A0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151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685434504539852"/>
          <c:y val="0.41194932099679504"/>
          <c:w val="0.1031456549546015"/>
          <c:h val="0.176101358006409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A0A0A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0A0A0A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rgbClr val="0A0A0A"/>
                </a:solidFill>
              </a:rPr>
              <a:t>Fiscal Year 2011-2012</a:t>
            </a:r>
          </a:p>
          <a:p>
            <a:pPr>
              <a:defRPr b="1">
                <a:solidFill>
                  <a:srgbClr val="0A0A0A"/>
                </a:solidFill>
              </a:defRPr>
            </a:pPr>
            <a:endParaRPr lang="en-US" b="1" dirty="0">
              <a:solidFill>
                <a:srgbClr val="0A0A0A"/>
              </a:solidFill>
            </a:endParaRPr>
          </a:p>
        </c:rich>
      </c:tx>
      <c:layout>
        <c:manualLayout>
          <c:xMode val="edge"/>
          <c:yMode val="edge"/>
          <c:x val="0.276223770458012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0A0A0A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669631609968073E-2"/>
          <c:y val="0.12045668276746128"/>
          <c:w val="0.93186190478024877"/>
          <c:h val="0.7971036151187281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noFill/>
            </a:ln>
          </c:spPr>
          <c:explosion val="8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FF2-4DE3-8857-D43A6F95909C}"/>
              </c:ext>
            </c:extLst>
          </c:dPt>
          <c:dPt>
            <c:idx val="1"/>
            <c:bubble3D val="0"/>
            <c:spPr>
              <a:solidFill>
                <a:srgbClr val="CC33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FF2-4DE3-8857-D43A6F95909C}"/>
              </c:ext>
            </c:extLst>
          </c:dPt>
          <c:dLbls>
            <c:dLbl>
              <c:idx val="0"/>
              <c:layout>
                <c:manualLayout>
                  <c:x val="-8.6774285505164028E-2"/>
                  <c:y val="0.10213872221604413"/>
                </c:manualLayout>
              </c:layout>
              <c:tx>
                <c:rich>
                  <a:bodyPr/>
                  <a:lstStyle/>
                  <a:p>
                    <a:fld id="{CC967040-B3B8-4E49-BAF1-419BEFD63D04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 smtClean="0"/>
                      <a:t> </a:t>
                    </a:r>
                    <a:fld id="{2A4850C0-C23A-46CF-BAEF-9C2FEE79D607}" type="VALUE">
                      <a:rPr lang="en-US" baseline="0" smtClean="0"/>
                      <a:pPr/>
                      <a:t>[VALUE]</a:t>
                    </a:fld>
                    <a:endParaRPr lang="en-US" baseline="0" dirty="0" smtClean="0"/>
                  </a:p>
                  <a:p>
                    <a:r>
                      <a:rPr lang="en-US" baseline="0" dirty="0" smtClean="0"/>
                      <a:t> </a:t>
                    </a:r>
                    <a:fld id="{F860C593-8398-472F-8E85-60BA6A8DC721}" type="PERCENTAGE">
                      <a:rPr lang="en-US" baseline="0"/>
                      <a:pPr/>
                      <a:t>[PERCENTAGE]</a:t>
                    </a:fld>
                    <a:endParaRPr lang="en-US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99912510936132"/>
                      <c:h val="0.206298092798337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FF2-4DE3-8857-D43A6F95909C}"/>
                </c:ext>
              </c:extLst>
            </c:dLbl>
            <c:dLbl>
              <c:idx val="1"/>
              <c:layout>
                <c:manualLayout>
                  <c:x val="7.7239597979883584E-2"/>
                  <c:y val="-5.184792885001957E-2"/>
                </c:manualLayout>
              </c:layout>
              <c:tx>
                <c:rich>
                  <a:bodyPr/>
                  <a:lstStyle/>
                  <a:p>
                    <a:fld id="{CAF8BBE9-4A4E-4EF8-ADAB-84A8C35374DD}" type="CATEGORYNAME">
                      <a:rPr lang="en-US" smtClean="0"/>
                      <a:pPr/>
                      <a:t>[CATEGORY NAME]</a:t>
                    </a:fld>
                    <a:fld id="{2E67158A-C203-4FD9-9EB6-659134B47D9A}" type="VALUE">
                      <a:rPr lang="en-US" baseline="0" smtClean="0"/>
                      <a:pPr/>
                      <a:t>[VALUE]</a:t>
                    </a:fld>
                    <a:fld id="{B245EF8A-8D9F-4B9F-886B-E41DFE682660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20844269466319"/>
                      <c:h val="0.255965274163618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FF2-4DE3-8857-D43A6F9590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A0A0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 Tuition </c:v>
                </c:pt>
                <c:pt idx="1">
                  <c:v> Government
Funding 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41759272</c:v>
                </c:pt>
                <c:pt idx="1">
                  <c:v>13985598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F2-4DE3-8857-D43A6F95909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0A0A0A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rgbClr val="0A0A0A"/>
                </a:solidFill>
              </a:rPr>
              <a:t>Fiscal Year 2017-2018</a:t>
            </a:r>
            <a:r>
              <a:rPr lang="en-US" b="1" baseline="0" dirty="0" smtClean="0">
                <a:solidFill>
                  <a:srgbClr val="0A0A0A"/>
                </a:solidFill>
              </a:rPr>
              <a:t> Estimate</a:t>
            </a:r>
            <a:endParaRPr lang="en-US" b="1" dirty="0">
              <a:solidFill>
                <a:srgbClr val="0A0A0A"/>
              </a:solidFill>
            </a:endParaRPr>
          </a:p>
        </c:rich>
      </c:tx>
      <c:layout>
        <c:manualLayout>
          <c:xMode val="edge"/>
          <c:yMode val="edge"/>
          <c:x val="0.20573348207259834"/>
          <c:y val="2.543122445738878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0A0A0A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005852365478911E-2"/>
          <c:y val="7.6757539848587672E-2"/>
          <c:w val="0.94358361337665908"/>
          <c:h val="0.8631817295636923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noFill/>
            </a:ln>
          </c:spPr>
          <c:explosion val="8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4B8-46BA-98C2-B530E77E9371}"/>
              </c:ext>
            </c:extLst>
          </c:dPt>
          <c:dPt>
            <c:idx val="1"/>
            <c:bubble3D val="0"/>
            <c:explosion val="7"/>
            <c:spPr>
              <a:solidFill>
                <a:srgbClr val="CC33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4B8-46BA-98C2-B530E77E9371}"/>
              </c:ext>
            </c:extLst>
          </c:dPt>
          <c:dLbls>
            <c:dLbl>
              <c:idx val="0"/>
              <c:layout>
                <c:manualLayout>
                  <c:x val="-8.2141141004861029E-2"/>
                  <c:y val="0.140463218857711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A0A0A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C967040-B3B8-4E49-BAF1-419BEFD63D04}" type="CATEGORYNAME">
                      <a:rPr lang="en-US" smtClean="0">
                        <a:solidFill>
                          <a:srgbClr val="0A0A0A"/>
                        </a:solidFill>
                      </a:rPr>
                      <a:pPr>
                        <a:defRPr sz="1400" b="1">
                          <a:solidFill>
                            <a:srgbClr val="0A0A0A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 smtClean="0">
                        <a:solidFill>
                          <a:srgbClr val="0A0A0A"/>
                        </a:solidFill>
                      </a:rPr>
                      <a:t> </a:t>
                    </a:r>
                    <a:fld id="{2A4850C0-C23A-46CF-BAEF-9C2FEE79D607}" type="VALUE">
                      <a:rPr lang="en-US" baseline="0" smtClean="0">
                        <a:solidFill>
                          <a:srgbClr val="0A0A0A"/>
                        </a:solidFill>
                      </a:rPr>
                      <a:pPr>
                        <a:defRPr sz="1400" b="1">
                          <a:solidFill>
                            <a:srgbClr val="0A0A0A"/>
                          </a:solidFill>
                        </a:defRPr>
                      </a:pPr>
                      <a:t>[VALUE]</a:t>
                    </a:fld>
                    <a:endParaRPr lang="en-US" baseline="0" dirty="0" smtClean="0">
                      <a:solidFill>
                        <a:srgbClr val="0A0A0A"/>
                      </a:solidFill>
                    </a:endParaRPr>
                  </a:p>
                  <a:p>
                    <a:pPr>
                      <a:defRPr sz="1400" b="1">
                        <a:solidFill>
                          <a:srgbClr val="0A0A0A"/>
                        </a:solidFill>
                      </a:defRPr>
                    </a:pPr>
                    <a:r>
                      <a:rPr lang="en-US" baseline="0" dirty="0" smtClean="0">
                        <a:solidFill>
                          <a:srgbClr val="0A0A0A"/>
                        </a:solidFill>
                      </a:rPr>
                      <a:t> </a:t>
                    </a:r>
                    <a:fld id="{F860C593-8398-472F-8E85-60BA6A8DC721}" type="PERCENTAGE">
                      <a:rPr lang="en-US" baseline="0">
                        <a:solidFill>
                          <a:srgbClr val="0A0A0A"/>
                        </a:solidFill>
                      </a:rPr>
                      <a:pPr>
                        <a:defRPr sz="1400" b="1">
                          <a:solidFill>
                            <a:srgbClr val="0A0A0A"/>
                          </a:solidFill>
                        </a:defRPr>
                      </a:pPr>
                      <a:t>[PERCENTAGE]</a:t>
                    </a:fld>
                    <a:endParaRPr lang="en-US" baseline="0" dirty="0" smtClean="0">
                      <a:solidFill>
                        <a:srgbClr val="0A0A0A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A0A0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48610651477155"/>
                      <c:h val="0.219013705027032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4B8-46BA-98C2-B530E77E9371}"/>
                </c:ext>
              </c:extLst>
            </c:dLbl>
            <c:dLbl>
              <c:idx val="1"/>
              <c:layout>
                <c:manualLayout>
                  <c:x val="8.3012256119982877E-2"/>
                  <c:y val="-6.22281432582853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A0A0A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AF8BBE9-4A4E-4EF8-ADAB-84A8C35374DD}" type="CATEGORYNAME">
                      <a:rPr lang="en-US" smtClean="0">
                        <a:solidFill>
                          <a:srgbClr val="0A0A0A"/>
                        </a:solidFill>
                      </a:rPr>
                      <a:pPr>
                        <a:defRPr sz="1400" b="1">
                          <a:solidFill>
                            <a:srgbClr val="0A0A0A"/>
                          </a:solidFill>
                        </a:defRPr>
                      </a:pPr>
                      <a:t>[CATEGORY NAME]</a:t>
                    </a:fld>
                    <a:fld id="{2E67158A-C203-4FD9-9EB6-659134B47D9A}" type="VALUE">
                      <a:rPr lang="en-US" baseline="0" smtClean="0">
                        <a:solidFill>
                          <a:srgbClr val="0A0A0A"/>
                        </a:solidFill>
                      </a:rPr>
                      <a:pPr>
                        <a:defRPr sz="1400" b="1">
                          <a:solidFill>
                            <a:srgbClr val="0A0A0A"/>
                          </a:solidFill>
                        </a:defRPr>
                      </a:pPr>
                      <a:t>[VALUE]</a:t>
                    </a:fld>
                    <a:fld id="{B245EF8A-8D9F-4B9F-886B-E41DFE682660}" type="PERCENTAGE">
                      <a:rPr lang="en-US" baseline="0" smtClean="0">
                        <a:solidFill>
                          <a:srgbClr val="0A0A0A"/>
                        </a:solidFill>
                      </a:rPr>
                      <a:pPr>
                        <a:defRPr sz="1400" b="1">
                          <a:solidFill>
                            <a:srgbClr val="0A0A0A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A0A0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54211914882652"/>
                      <c:h val="0.349805401972525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4B8-46BA-98C2-B530E77E93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A0A0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 Tuition </c:v>
                </c:pt>
                <c:pt idx="1">
                  <c:v> Government
Funding 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45964709</c:v>
                </c:pt>
                <c:pt idx="1">
                  <c:v>19845749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B8-46BA-98C2-B530E77E937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53854969746479E-2"/>
          <c:y val="0.14420028960966"/>
          <c:w val="0.79401424563295431"/>
          <c:h val="0.7697432817652740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Expenditures </c:v>
                </c:pt>
              </c:strCache>
            </c:strRef>
          </c:tx>
          <c:spPr>
            <a:ln>
              <a:noFill/>
            </a:ln>
          </c:spPr>
          <c:explosion val="22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CF4-48AF-8E91-E4C69B014A5E}"/>
              </c:ext>
            </c:extLst>
          </c:dPt>
          <c:dPt>
            <c:idx val="1"/>
            <c:bubble3D val="0"/>
            <c:spPr>
              <a:solidFill>
                <a:srgbClr val="CC33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CF4-48AF-8E91-E4C69B014A5E}"/>
              </c:ext>
            </c:extLst>
          </c:dPt>
          <c:dPt>
            <c:idx val="2"/>
            <c:bubble3D val="0"/>
            <c:explosion val="23"/>
            <c:spPr>
              <a:solidFill>
                <a:srgbClr val="00CC66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CF4-48AF-8E91-E4C69B014A5E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5CF4-48AF-8E91-E4C69B014A5E}"/>
              </c:ext>
            </c:extLst>
          </c:dPt>
          <c:dLbls>
            <c:dLbl>
              <c:idx val="0"/>
              <c:layout>
                <c:manualLayout>
                  <c:x val="-2.7635673476466539E-2"/>
                  <c:y val="7.6192266029593878E-2"/>
                </c:manualLayout>
              </c:layout>
              <c:tx>
                <c:rich>
                  <a:bodyPr/>
                  <a:lstStyle/>
                  <a:p>
                    <a:fld id="{A33277ED-6613-49C3-BBA3-5A95D229E745}" type="CATEGORYNAME">
                      <a:rPr lang="en-US" sz="1400" smtClean="0"/>
                      <a:pPr/>
                      <a:t>[CATEGORY NAME]</a:t>
                    </a:fld>
                    <a:endParaRPr lang="en-US" sz="1400" baseline="0" dirty="0" smtClean="0"/>
                  </a:p>
                  <a:p>
                    <a:r>
                      <a:rPr lang="en-US" sz="1400" baseline="0" dirty="0" smtClean="0"/>
                      <a:t> </a:t>
                    </a:r>
                    <a:fld id="{EED4609E-6640-4E21-A419-158CABB1FE3C}" type="VALUE">
                      <a:rPr lang="en-US" sz="1400" baseline="0" smtClean="0"/>
                      <a:pPr/>
                      <a:t>[VALUE]</a:t>
                    </a:fld>
                    <a:endParaRPr lang="en-US" sz="1400" baseline="0" dirty="0" smtClean="0"/>
                  </a:p>
                  <a:p>
                    <a:r>
                      <a:rPr lang="en-US" sz="1400" baseline="0" dirty="0" smtClean="0"/>
                      <a:t> </a:t>
                    </a:r>
                    <a:fld id="{9A80C042-EBBA-4F94-8D48-21BA35F9577C}" type="PERCENTAGE">
                      <a:rPr lang="en-US" sz="1400" baseline="0"/>
                      <a:pPr/>
                      <a:t>[PERCENTAGE]</a:t>
                    </a:fld>
                    <a:endParaRPr lang="en-US" sz="1400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F4-48AF-8E91-E4C69B014A5E}"/>
                </c:ext>
              </c:extLst>
            </c:dLbl>
            <c:dLbl>
              <c:idx val="1"/>
              <c:layout>
                <c:manualLayout>
                  <c:x val="4.4217077562346434E-2"/>
                  <c:y val="-7.5588066500184167E-2"/>
                </c:manualLayout>
              </c:layout>
              <c:tx>
                <c:rich>
                  <a:bodyPr rot="0" spcFirstLastPara="1" vertOverflow="ellipsis" vert="horz" wrap="square" lIns="38100" tIns="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A0A0A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096465-2ECF-4604-B3DD-D04E44C17AE9}" type="CATEGORYNAME">
                      <a:rPr lang="en-US" sz="1400" smtClean="0">
                        <a:solidFill>
                          <a:srgbClr val="0A0A0A"/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rgbClr val="0A0A0A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 sz="1400" baseline="0" dirty="0" smtClean="0">
                      <a:solidFill>
                        <a:srgbClr val="0A0A0A"/>
                      </a:solidFill>
                    </a:endParaRPr>
                  </a:p>
                  <a:p>
                    <a:pPr>
                      <a:defRPr sz="1400" b="1" i="0" u="none" strike="noStrike" kern="1200" baseline="0">
                        <a:solidFill>
                          <a:srgbClr val="0A0A0A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 dirty="0" smtClean="0">
                        <a:solidFill>
                          <a:srgbClr val="0A0A0A"/>
                        </a:solidFill>
                      </a:rPr>
                      <a:t> </a:t>
                    </a:r>
                    <a:fld id="{3F8E5E89-A532-499B-B91B-F0401379A97C}" type="VALUE">
                      <a:rPr lang="en-US" sz="1400" baseline="0" smtClean="0">
                        <a:solidFill>
                          <a:srgbClr val="0A0A0A"/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rgbClr val="0A0A0A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sz="1400" baseline="0" dirty="0" smtClean="0">
                      <a:solidFill>
                        <a:srgbClr val="0A0A0A"/>
                      </a:solidFill>
                    </a:endParaRPr>
                  </a:p>
                  <a:p>
                    <a:pPr>
                      <a:defRPr sz="1400" b="1" i="0" u="none" strike="noStrike" kern="1200" baseline="0">
                        <a:solidFill>
                          <a:srgbClr val="0A0A0A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 dirty="0" smtClean="0">
                        <a:solidFill>
                          <a:srgbClr val="0A0A0A"/>
                        </a:solidFill>
                      </a:rPr>
                      <a:t> </a:t>
                    </a:r>
                    <a:fld id="{B2164619-9FEB-4A5A-8A6B-71B16F59E232}" type="PERCENTAGE">
                      <a:rPr lang="en-US" sz="1400" baseline="0">
                        <a:solidFill>
                          <a:srgbClr val="0A0A0A"/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rgbClr val="0A0A0A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1400" baseline="0" dirty="0" smtClean="0">
                      <a:solidFill>
                        <a:srgbClr val="0A0A0A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F4-48AF-8E91-E4C69B014A5E}"/>
                </c:ext>
              </c:extLst>
            </c:dLbl>
            <c:dLbl>
              <c:idx val="2"/>
              <c:layout>
                <c:manualLayout>
                  <c:x val="-3.9515640213560597E-2"/>
                  <c:y val="-4.5810949394050997E-3"/>
                </c:manualLayout>
              </c:layout>
              <c:tx>
                <c:rich>
                  <a:bodyPr/>
                  <a:lstStyle/>
                  <a:p>
                    <a:fld id="{23ED0E99-9D7A-4E26-AE74-8C50346246B5}" type="CATEGORYNAME">
                      <a:rPr lang="en-US" sz="1400" smtClean="0"/>
                      <a:pPr/>
                      <a:t>[CATEGORY NAME]</a:t>
                    </a:fld>
                    <a:endParaRPr lang="en-US" sz="1400" baseline="0" dirty="0" smtClean="0"/>
                  </a:p>
                  <a:p>
                    <a:r>
                      <a:rPr lang="en-US" sz="1400" baseline="0" dirty="0" smtClean="0"/>
                      <a:t> </a:t>
                    </a:r>
                    <a:fld id="{9BF5A4E0-F473-4D36-8AC7-2E83A45A02FD}" type="VALUE">
                      <a:rPr lang="en-US" sz="1400" baseline="0" smtClean="0"/>
                      <a:pPr/>
                      <a:t>[VALUE]</a:t>
                    </a:fld>
                    <a:endParaRPr lang="en-US" sz="1400" baseline="0" dirty="0" smtClean="0"/>
                  </a:p>
                  <a:p>
                    <a:r>
                      <a:rPr lang="en-US" sz="1400" baseline="0" dirty="0" smtClean="0"/>
                      <a:t> </a:t>
                    </a:r>
                    <a:fld id="{E3EB89B2-EF75-4A5E-B4C3-57FF9B4A6724}" type="PERCENTAGE">
                      <a:rPr lang="en-US" sz="1400" baseline="0" smtClean="0"/>
                      <a:pPr/>
                      <a:t>[PERCENTAGE]</a:t>
                    </a:fld>
                    <a:endParaRPr lang="en-US" sz="1400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CF4-48AF-8E91-E4C69B014A5E}"/>
                </c:ext>
              </c:extLst>
            </c:dLbl>
            <c:dLbl>
              <c:idx val="3"/>
              <c:layout>
                <c:manualLayout>
                  <c:x val="7.749771815290557E-2"/>
                  <c:y val="-4.5810949394050997E-3"/>
                </c:manualLayout>
              </c:layout>
              <c:tx>
                <c:rich>
                  <a:bodyPr/>
                  <a:lstStyle/>
                  <a:p>
                    <a:fld id="{C80E886F-D998-4010-A1AE-A7A1431F5652}" type="CATEGORYNAME">
                      <a:rPr lang="en-US" sz="1400" smtClean="0"/>
                      <a:pPr/>
                      <a:t>[CATEGORY NAME]</a:t>
                    </a:fld>
                    <a:endParaRPr lang="en-US" sz="1400" baseline="0" dirty="0" smtClean="0"/>
                  </a:p>
                  <a:p>
                    <a:r>
                      <a:rPr lang="en-US" sz="1400" baseline="0" dirty="0" smtClean="0"/>
                      <a:t> </a:t>
                    </a:r>
                    <a:fld id="{56F06F20-8C14-46FC-8628-22F4C3AEE218}" type="VALUE">
                      <a:rPr lang="en-US" sz="1400" baseline="0" smtClean="0"/>
                      <a:pPr/>
                      <a:t>[VALUE]</a:t>
                    </a:fld>
                    <a:endParaRPr lang="en-US" sz="1400" baseline="0" dirty="0" smtClean="0"/>
                  </a:p>
                  <a:p>
                    <a:r>
                      <a:rPr lang="en-US" sz="1400" baseline="0" dirty="0" smtClean="0"/>
                      <a:t> </a:t>
                    </a:r>
                    <a:fld id="{2FDA16C1-12AF-4B9B-8458-C88C6C9DB311}" type="PERCENTAGE">
                      <a:rPr lang="en-US" sz="1400" baseline="0" smtClean="0"/>
                      <a:pPr/>
                      <a:t>[PERCENTAGE]</a:t>
                    </a:fld>
                    <a:endParaRPr lang="en-US" sz="1400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CF4-48AF-8E91-E4C69B014A5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A0A0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Salaries &amp; Benefits</c:v>
                </c:pt>
                <c:pt idx="1">
                  <c:v>Operating</c:v>
                </c:pt>
                <c:pt idx="2">
                  <c:v>Travel</c:v>
                </c:pt>
                <c:pt idx="3">
                  <c:v>Scholarships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51739446</c:v>
                </c:pt>
                <c:pt idx="1">
                  <c:v>23364692</c:v>
                </c:pt>
                <c:pt idx="2">
                  <c:v>318667</c:v>
                </c:pt>
                <c:pt idx="3">
                  <c:v>276480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F4-48AF-8E91-E4C69B014A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5CF4-48AF-8E91-E4C69B014A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5CF4-48AF-8E91-E4C69B014A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5CF4-48AF-8E91-E4C69B014A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5CF4-48AF-8E91-E4C69B014A5E}"/>
              </c:ext>
            </c:extLst>
          </c:dPt>
          <c:cat>
            <c:strRef>
              <c:f>Sheet1!$A$2:$A$5</c:f>
              <c:strCache>
                <c:ptCount val="4"/>
                <c:pt idx="0">
                  <c:v>Salaries &amp; Benefits</c:v>
                </c:pt>
                <c:pt idx="1">
                  <c:v>Operating</c:v>
                </c:pt>
                <c:pt idx="2">
                  <c:v>Travel</c:v>
                </c:pt>
                <c:pt idx="3">
                  <c:v>Scholarships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0.75960000000000005</c:v>
                </c:pt>
                <c:pt idx="1">
                  <c:v>0.23089999999999999</c:v>
                </c:pt>
                <c:pt idx="2">
                  <c:v>5.0000000000000001E-3</c:v>
                </c:pt>
                <c:pt idx="3">
                  <c:v>4.4999999999999997E-3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CF4-48AF-8E91-E4C69B014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472972972972974E-2"/>
          <c:y val="0.1082825955602838"/>
          <c:w val="0.8263513513513514"/>
          <c:h val="0.8012391759361862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Actual FY 15</c:v>
                </c:pt>
              </c:strCache>
            </c:strRef>
          </c:tx>
          <c:spPr>
            <a:ln>
              <a:noFill/>
            </a:ln>
          </c:spPr>
          <c:explosion val="13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CF3-4606-B524-78E6EFC3335C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CF3-4606-B524-78E6EFC3335C}"/>
              </c:ext>
            </c:extLst>
          </c:dPt>
          <c:dPt>
            <c:idx val="2"/>
            <c:bubble3D val="0"/>
            <c:explosion val="12"/>
            <c:spPr>
              <a:solidFill>
                <a:srgbClr val="00CC66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CF3-4606-B524-78E6EFC3335C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ACF3-4606-B524-78E6EFC3335C}"/>
              </c:ext>
            </c:extLst>
          </c:dPt>
          <c:dPt>
            <c:idx val="4"/>
            <c:bubble3D val="0"/>
            <c:spPr>
              <a:solidFill>
                <a:schemeClr val="bg2">
                  <a:lumMod val="25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ACF3-4606-B524-78E6EFC3335C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ACF3-4606-B524-78E6EFC3335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089BA7B-4D90-4F77-810C-CB0552FB7C4B}" type="CATEGORYNAME">
                      <a:rPr lang="en-US" smtClean="0"/>
                      <a:pPr/>
                      <a:t>[CATEGORY NAME]</a:t>
                    </a:fld>
                    <a:endParaRPr lang="en-US" baseline="0" dirty="0" smtClean="0"/>
                  </a:p>
                  <a:p>
                    <a:r>
                      <a:rPr lang="en-US" baseline="0" dirty="0" smtClean="0"/>
                      <a:t> </a:t>
                    </a:r>
                    <a:fld id="{46F884BC-F45B-48F8-A768-EE367F30A848}" type="VALUE">
                      <a:rPr lang="en-US" baseline="0" smtClean="0"/>
                      <a:pPr/>
                      <a:t>[VALUE]</a:t>
                    </a:fld>
                    <a:endParaRPr lang="en-US" baseline="0" dirty="0" smtClean="0"/>
                  </a:p>
                  <a:p>
                    <a:r>
                      <a:rPr lang="en-US" baseline="0" dirty="0" smtClean="0"/>
                      <a:t> </a:t>
                    </a:r>
                    <a:fld id="{259B234B-7AD1-444D-91ED-E9A3D2E0D9A2}" type="PERCENTAGE">
                      <a:rPr lang="en-US" baseline="0"/>
                      <a:pPr/>
                      <a:t>[PERCENTAGE]</a:t>
                    </a:fld>
                    <a:endParaRPr lang="en-US" baseline="0" dirty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CF3-4606-B524-78E6EFC3335C}"/>
                </c:ext>
              </c:extLst>
            </c:dLbl>
            <c:dLbl>
              <c:idx val="1"/>
              <c:layout>
                <c:manualLayout>
                  <c:x val="2.1204154364279491E-2"/>
                  <c:y val="0"/>
                </c:manualLayout>
              </c:layout>
              <c:tx>
                <c:rich>
                  <a:bodyPr/>
                  <a:lstStyle/>
                  <a:p>
                    <a:fld id="{D732B069-78EE-45C8-B43F-DA415D0ABF7B}" type="CATEGORYNAME">
                      <a:rPr lang="en-US" smtClean="0"/>
                      <a:pPr/>
                      <a:t>[CATEGORY NAME]</a:t>
                    </a:fld>
                    <a:endParaRPr lang="en-US" baseline="0" dirty="0" smtClean="0"/>
                  </a:p>
                  <a:p>
                    <a:r>
                      <a:rPr lang="en-US" baseline="0" dirty="0" smtClean="0"/>
                      <a:t> </a:t>
                    </a:r>
                    <a:fld id="{3361A999-DDD9-41CC-8658-6D1DCAFD1CD0}" type="VALUE">
                      <a:rPr lang="en-US" baseline="0" smtClean="0"/>
                      <a:pPr/>
                      <a:t>[VALUE]</a:t>
                    </a:fld>
                    <a:endParaRPr lang="en-US" baseline="0" dirty="0" smtClean="0"/>
                  </a:p>
                  <a:p>
                    <a:r>
                      <a:rPr lang="en-US" baseline="0" dirty="0" smtClean="0"/>
                      <a:t> </a:t>
                    </a:r>
                    <a:fld id="{2A7BB1F5-3EC9-4143-BD12-34DA8E2ECE74}" type="PERCENTAGE">
                      <a:rPr lang="en-US" baseline="0"/>
                      <a:pPr/>
                      <a:t>[PERCENTAGE]</a:t>
                    </a:fld>
                    <a:endParaRPr lang="en-US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CF3-4606-B524-78E6EFC3335C}"/>
                </c:ext>
              </c:extLst>
            </c:dLbl>
            <c:dLbl>
              <c:idx val="2"/>
              <c:layout>
                <c:manualLayout>
                  <c:x val="2.0278009700233635E-3"/>
                  <c:y val="-2.535672114834408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A0A0A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89A412E-4985-46DA-9E93-EE32D110D623}" type="CATEGORYNAME">
                      <a:rPr lang="en-US" sz="1400" smtClean="0">
                        <a:solidFill>
                          <a:srgbClr val="0A0A0A"/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rgbClr val="0A0A0A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 sz="1400" dirty="0" smtClean="0">
                      <a:solidFill>
                        <a:srgbClr val="0A0A0A"/>
                      </a:solidFill>
                    </a:endParaRPr>
                  </a:p>
                  <a:p>
                    <a:pPr>
                      <a:defRPr sz="1400" b="1" i="0" u="none" strike="noStrike" kern="1200" baseline="0">
                        <a:solidFill>
                          <a:srgbClr val="0A0A0A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 dirty="0" smtClean="0">
                        <a:solidFill>
                          <a:srgbClr val="0A0A0A"/>
                        </a:solidFill>
                      </a:rPr>
                      <a:t> </a:t>
                    </a:r>
                    <a:fld id="{D2C8E95E-2694-48BB-B79C-65C6FB665A42}" type="VALUE">
                      <a:rPr lang="en-US" sz="1400" baseline="0" smtClean="0">
                        <a:solidFill>
                          <a:srgbClr val="0A0A0A"/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rgbClr val="0A0A0A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sz="1400" baseline="0" dirty="0" smtClean="0">
                      <a:solidFill>
                        <a:srgbClr val="0A0A0A"/>
                      </a:solidFill>
                    </a:endParaRPr>
                  </a:p>
                  <a:p>
                    <a:pPr>
                      <a:defRPr sz="1400" b="1" i="0" u="none" strike="noStrike" kern="1200" baseline="0">
                        <a:solidFill>
                          <a:srgbClr val="0A0A0A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 dirty="0" smtClean="0">
                        <a:solidFill>
                          <a:srgbClr val="0A0A0A"/>
                        </a:solidFill>
                      </a:rPr>
                      <a:t> </a:t>
                    </a:r>
                    <a:fld id="{B5AEBB49-4398-400F-8AE0-1FC12A33E672}" type="PERCENTAGE">
                      <a:rPr lang="en-US" sz="1400" baseline="0">
                        <a:solidFill>
                          <a:srgbClr val="0A0A0A"/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rgbClr val="0A0A0A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1400" baseline="0" dirty="0" smtClean="0">
                      <a:solidFill>
                        <a:srgbClr val="0A0A0A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38641248993749"/>
                      <c:h val="0.190479689266360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CF3-4606-B524-78E6EFC3335C}"/>
                </c:ext>
              </c:extLst>
            </c:dLbl>
            <c:dLbl>
              <c:idx val="3"/>
              <c:layout>
                <c:manualLayout>
                  <c:x val="1.247303197898795E-2"/>
                  <c:y val="-4.30796754295212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A0A0A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B23865A-FD78-4EA2-B844-7DE986444CDC}" type="CATEGORYNAME">
                      <a:rPr lang="en-US" sz="1400" smtClean="0">
                        <a:solidFill>
                          <a:srgbClr val="0A0A0A"/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rgbClr val="0A0A0A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 sz="1400" dirty="0" smtClean="0">
                      <a:solidFill>
                        <a:srgbClr val="0A0A0A"/>
                      </a:solidFill>
                    </a:endParaRPr>
                  </a:p>
                  <a:p>
                    <a:pPr>
                      <a:defRPr sz="1400" b="1" i="0" u="none" strike="noStrike" kern="1200" baseline="0">
                        <a:solidFill>
                          <a:srgbClr val="0A0A0A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 dirty="0" smtClean="0">
                        <a:solidFill>
                          <a:srgbClr val="0A0A0A"/>
                        </a:solidFill>
                      </a:rPr>
                      <a:t> </a:t>
                    </a:r>
                    <a:fld id="{EBA2FCAB-73B2-4CB9-AFA9-28925EA6F424}" type="VALUE">
                      <a:rPr lang="en-US" sz="1400" baseline="0" smtClean="0">
                        <a:solidFill>
                          <a:srgbClr val="0A0A0A"/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rgbClr val="0A0A0A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sz="1400" baseline="0" dirty="0" smtClean="0">
                      <a:solidFill>
                        <a:srgbClr val="0A0A0A"/>
                      </a:solidFill>
                    </a:endParaRPr>
                  </a:p>
                  <a:p>
                    <a:pPr>
                      <a:defRPr sz="1400" b="1" i="0" u="none" strike="noStrike" kern="1200" baseline="0">
                        <a:solidFill>
                          <a:srgbClr val="0A0A0A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 dirty="0" smtClean="0">
                        <a:solidFill>
                          <a:srgbClr val="0A0A0A"/>
                        </a:solidFill>
                      </a:rPr>
                      <a:t> </a:t>
                    </a:r>
                    <a:fld id="{794878AC-8B6C-4EC1-A535-5725ADA43D1A}" type="PERCENTAGE">
                      <a:rPr lang="en-US" sz="1400" baseline="0">
                        <a:solidFill>
                          <a:srgbClr val="0A0A0A"/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rgbClr val="0A0A0A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1400" baseline="0" dirty="0" smtClean="0">
                      <a:solidFill>
                        <a:srgbClr val="0A0A0A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CF3-4606-B524-78E6EFC3335C}"/>
                </c:ext>
              </c:extLst>
            </c:dLbl>
            <c:dLbl>
              <c:idx val="4"/>
              <c:layout>
                <c:manualLayout>
                  <c:x val="-2.9300330672845435E-2"/>
                  <c:y val="7.3912396544469367E-3"/>
                </c:manualLayout>
              </c:layout>
              <c:tx>
                <c:rich>
                  <a:bodyPr/>
                  <a:lstStyle/>
                  <a:p>
                    <a:fld id="{C339D747-5771-4EA1-9DA2-0BD74254114A}" type="CATEGORYNAME">
                      <a:rPr lang="en-US" smtClean="0"/>
                      <a:pPr/>
                      <a:t>[CATEGORY NAME]</a:t>
                    </a:fld>
                    <a:endParaRPr lang="en-US" dirty="0" smtClean="0"/>
                  </a:p>
                  <a:p>
                    <a:r>
                      <a:rPr lang="en-US" baseline="0" dirty="0" smtClean="0"/>
                      <a:t> </a:t>
                    </a:r>
                    <a:fld id="{A4EB6F8F-FE0D-4B59-BBCD-E5798282B80A}" type="VALUE">
                      <a:rPr lang="en-US" baseline="0" smtClean="0"/>
                      <a:pPr/>
                      <a:t>[VALUE]</a:t>
                    </a:fld>
                    <a:endParaRPr lang="en-US" baseline="0" dirty="0" smtClean="0"/>
                  </a:p>
                  <a:p>
                    <a:r>
                      <a:rPr lang="en-US" baseline="0" dirty="0" smtClean="0"/>
                      <a:t> </a:t>
                    </a:r>
                    <a:fld id="{EBDE36F0-169F-4F31-A12C-3F260DBA5C36}" type="PERCENTAGE">
                      <a:rPr lang="en-US" baseline="0"/>
                      <a:pPr/>
                      <a:t>[PERCENTAGE]</a:t>
                    </a:fld>
                    <a:endParaRPr lang="en-US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CF3-4606-B524-78E6EFC3335C}"/>
                </c:ext>
              </c:extLst>
            </c:dLbl>
            <c:dLbl>
              <c:idx val="5"/>
              <c:layout>
                <c:manualLayout>
                  <c:x val="-3.3941182484681004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A0A0A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267703A-2E62-4C04-BA79-2AAA00FA1C73}" type="CATEGORYNAME">
                      <a:rPr lang="en-US" smtClean="0">
                        <a:solidFill>
                          <a:srgbClr val="0A0A0A"/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rgbClr val="0A0A0A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 baseline="0" dirty="0" smtClean="0">
                      <a:solidFill>
                        <a:srgbClr val="0A0A0A"/>
                      </a:solidFill>
                    </a:endParaRPr>
                  </a:p>
                  <a:p>
                    <a:pPr>
                      <a:defRPr sz="1400" b="1" i="0" u="none" strike="noStrike" kern="1200" baseline="0">
                        <a:solidFill>
                          <a:srgbClr val="0A0A0A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>
                        <a:solidFill>
                          <a:srgbClr val="0A0A0A"/>
                        </a:solidFill>
                      </a:rPr>
                      <a:t> </a:t>
                    </a:r>
                    <a:fld id="{C4EFA2B6-2B9B-4080-8FC9-F03FDCBBC445}" type="VALUE">
                      <a:rPr lang="en-US" baseline="0" smtClean="0">
                        <a:solidFill>
                          <a:srgbClr val="0A0A0A"/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rgbClr val="0A0A0A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baseline="0" dirty="0" smtClean="0">
                      <a:solidFill>
                        <a:srgbClr val="0A0A0A"/>
                      </a:solidFill>
                    </a:endParaRPr>
                  </a:p>
                  <a:p>
                    <a:pPr>
                      <a:defRPr sz="1400" b="1" i="0" u="none" strike="noStrike" kern="1200" baseline="0">
                        <a:solidFill>
                          <a:srgbClr val="0A0A0A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>
                        <a:solidFill>
                          <a:srgbClr val="0A0A0A"/>
                        </a:solidFill>
                      </a:rPr>
                      <a:t> </a:t>
                    </a:r>
                    <a:fld id="{C0F33DCF-01EE-4EE1-86AC-36B255938D20}" type="PERCENTAGE">
                      <a:rPr lang="en-US" baseline="0">
                        <a:solidFill>
                          <a:srgbClr val="0A0A0A"/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rgbClr val="0A0A0A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 dirty="0" smtClean="0">
                      <a:solidFill>
                        <a:srgbClr val="0A0A0A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12381442736379"/>
                      <c:h val="0.147784858357147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CF3-4606-B524-78E6EFC3335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A0A0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Instruction</c:v>
                </c:pt>
                <c:pt idx="1">
                  <c:v>Academic Support</c:v>
                </c:pt>
                <c:pt idx="2">
                  <c:v>Student Support</c:v>
                </c:pt>
                <c:pt idx="3">
                  <c:v>Institutional Support</c:v>
                </c:pt>
                <c:pt idx="4">
                  <c:v>Physical Plant</c:v>
                </c:pt>
                <c:pt idx="5">
                  <c:v>Scholarships</c:v>
                </c:pt>
              </c:strCache>
            </c:strRef>
          </c:cat>
          <c:val>
            <c:numRef>
              <c:f>Sheet1!$B$2:$B$7</c:f>
              <c:numCache>
                <c:formatCode>"$"#,##0</c:formatCode>
                <c:ptCount val="6"/>
                <c:pt idx="0">
                  <c:v>37148530</c:v>
                </c:pt>
                <c:pt idx="1">
                  <c:v>6316795</c:v>
                </c:pt>
                <c:pt idx="2">
                  <c:v>6759942</c:v>
                </c:pt>
                <c:pt idx="3">
                  <c:v>8641640</c:v>
                </c:pt>
                <c:pt idx="4">
                  <c:v>16555897</c:v>
                </c:pt>
                <c:pt idx="5">
                  <c:v>276480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CF3-4606-B524-78E6EFC33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316182957293536E-2"/>
          <c:y val="3.1623843933940299E-2"/>
          <c:w val="0.79013657042869645"/>
          <c:h val="0.812520147618680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Average
Salary </c:v>
                </c:pt>
              </c:strCache>
            </c:strRef>
          </c:tx>
          <c:spPr>
            <a:ln w="412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022013059659655E-2"/>
                  <c:y val="-4.56624315381774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1C-44BE-B118-97ADB5CE453C}"/>
                </c:ext>
              </c:extLst>
            </c:dLbl>
            <c:dLbl>
              <c:idx val="1"/>
              <c:layout>
                <c:manualLayout>
                  <c:x val="-4.2477751932184442E-2"/>
                  <c:y val="-4.8278446120295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1C-44BE-B118-97ADB5CE453C}"/>
                </c:ext>
              </c:extLst>
            </c:dLbl>
            <c:dLbl>
              <c:idx val="2"/>
              <c:layout>
                <c:manualLayout>
                  <c:x val="-4.4536432258704794E-2"/>
                  <c:y val="-5.3510475284532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1C-44BE-B118-97ADB5CE453C}"/>
                </c:ext>
              </c:extLst>
            </c:dLbl>
            <c:dLbl>
              <c:idx val="3"/>
              <c:layout>
                <c:manualLayout>
                  <c:x val="-4.7511611090253564E-2"/>
                  <c:y val="-5.08944607024143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1C-44BE-B118-97ADB5CE453C}"/>
                </c:ext>
              </c:extLst>
            </c:dLbl>
            <c:dLbl>
              <c:idx val="4"/>
              <c:layout>
                <c:manualLayout>
                  <c:x val="-5.4405220666774862E-2"/>
                  <c:y val="-6.13585190308881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C1C-44BE-B118-97ADB5CE453C}"/>
                </c:ext>
              </c:extLst>
            </c:dLbl>
            <c:dLbl>
              <c:idx val="5"/>
              <c:layout>
                <c:manualLayout>
                  <c:x val="-4.5946259174143377E-2"/>
                  <c:y val="-5.0894460702414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C1C-44BE-B118-97ADB5CE453C}"/>
                </c:ext>
              </c:extLst>
            </c:dLbl>
            <c:dLbl>
              <c:idx val="6"/>
              <c:layout>
                <c:manualLayout>
                  <c:x val="-4.0663626620995777E-2"/>
                  <c:y val="-4.30464169560589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1C-44BE-B118-97ADB5CE45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  <c:pt idx="6">
                  <c:v>2017-2018 Est</c:v>
                </c:pt>
              </c:strCache>
            </c:strRef>
          </c:cat>
          <c:val>
            <c:numRef>
              <c:f>Sheet1!$B$2:$B$8</c:f>
              <c:numCache>
                <c:formatCode>"$"#,##0_);[Red]\("$"#,##0\)</c:formatCode>
                <c:ptCount val="7"/>
                <c:pt idx="0">
                  <c:v>44383</c:v>
                </c:pt>
                <c:pt idx="1">
                  <c:v>47211</c:v>
                </c:pt>
                <c:pt idx="2">
                  <c:v>50613</c:v>
                </c:pt>
                <c:pt idx="3">
                  <c:v>53746</c:v>
                </c:pt>
                <c:pt idx="4">
                  <c:v>57247</c:v>
                </c:pt>
                <c:pt idx="5">
                  <c:v>59528</c:v>
                </c:pt>
                <c:pt idx="6">
                  <c:v>59889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0D-4784-9CEB-B1D543BF9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0162992"/>
        <c:axId val="260162600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 Tenure </c:v>
                </c:pt>
              </c:strCache>
            </c:strRef>
          </c:tx>
          <c:spPr>
            <a:ln w="41275" cap="rnd">
              <a:solidFill>
                <a:srgbClr val="CC33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4868347698396506E-2"/>
                  <c:y val="6.6590754180525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1C-44BE-B118-97ADB5CE453C}"/>
                </c:ext>
              </c:extLst>
            </c:dLbl>
            <c:dLbl>
              <c:idx val="1"/>
              <c:layout>
                <c:manualLayout>
                  <c:x val="-2.2249843975454358E-2"/>
                  <c:y val="6.39747395984067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1C-44BE-B118-97ADB5CE453C}"/>
                </c:ext>
              </c:extLst>
            </c:dLbl>
            <c:dLbl>
              <c:idx val="2"/>
              <c:layout>
                <c:manualLayout>
                  <c:x val="-2.1803028752254334E-2"/>
                  <c:y val="6.3974739598406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C1C-44BE-B118-97ADB5CE453C}"/>
                </c:ext>
              </c:extLst>
            </c:dLbl>
            <c:dLbl>
              <c:idx val="3"/>
              <c:layout>
                <c:manualLayout>
                  <c:x val="-2.3559095836925482E-2"/>
                  <c:y val="5.8742710434169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1C-44BE-B118-97ADB5CE453C}"/>
                </c:ext>
              </c:extLst>
            </c:dLbl>
            <c:dLbl>
              <c:idx val="4"/>
              <c:layout>
                <c:manualLayout>
                  <c:x val="-1.8983374921377173E-2"/>
                  <c:y val="6.9206768762643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C1C-44BE-B118-97ADB5CE453C}"/>
                </c:ext>
              </c:extLst>
            </c:dLbl>
            <c:dLbl>
              <c:idx val="5"/>
              <c:layout>
                <c:manualLayout>
                  <c:x val="-2.4622682583131498E-2"/>
                  <c:y val="4.30466229414591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C1C-44BE-B118-97ADB5CE453C}"/>
                </c:ext>
              </c:extLst>
            </c:dLbl>
            <c:dLbl>
              <c:idx val="6"/>
              <c:layout>
                <c:manualLayout>
                  <c:x val="-1.2582094665326065E-2"/>
                  <c:y val="4.82786521056960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1C-44BE-B118-97ADB5CE45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C33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  <c:pt idx="6">
                  <c:v>2017-2018 Est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7.1</c:v>
                </c:pt>
                <c:pt idx="1">
                  <c:v>8.3000000000000007</c:v>
                </c:pt>
                <c:pt idx="2">
                  <c:v>8.1</c:v>
                </c:pt>
                <c:pt idx="3">
                  <c:v>9.5</c:v>
                </c:pt>
                <c:pt idx="4">
                  <c:v>9.6999999999999993</c:v>
                </c:pt>
                <c:pt idx="5">
                  <c:v>9.5</c:v>
                </c:pt>
                <c:pt idx="6">
                  <c:v>8.6999999999999993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0D-4784-9CEB-B1D543BF9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2057952"/>
        <c:axId val="260163384"/>
      </c:lineChart>
      <c:valAx>
        <c:axId val="260162600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A0A0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162992"/>
        <c:crosses val="max"/>
        <c:crossBetween val="between"/>
      </c:valAx>
      <c:catAx>
        <c:axId val="26016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174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rgbClr val="0A0A0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162600"/>
        <c:crosses val="autoZero"/>
        <c:auto val="1"/>
        <c:lblAlgn val="ctr"/>
        <c:lblOffset val="100"/>
        <c:noMultiLvlLbl val="0"/>
      </c:catAx>
      <c:valAx>
        <c:axId val="260163384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A0A0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057952"/>
        <c:crosses val="autoZero"/>
        <c:crossBetween val="between"/>
      </c:valAx>
      <c:catAx>
        <c:axId val="262057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01633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934505686789147"/>
          <c:y val="0.41023556702001013"/>
          <c:w val="8.8535870516185486E-2"/>
          <c:h val="0.179528663598461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A0A0A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33CF6-C514-489B-AED9-9BA3D0EE4A49}" type="doc">
      <dgm:prSet loTypeId="urn:microsoft.com/office/officeart/2005/8/layout/cycle3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CD7630-60CB-4CE1-ABC4-C11A31F0C0BD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dirty="0" smtClean="0">
              <a:solidFill>
                <a:schemeClr val="bg2"/>
              </a:solidFill>
            </a:rPr>
            <a:t>AUGUST</a:t>
          </a:r>
        </a:p>
        <a:p>
          <a:endParaRPr lang="en-US" sz="800" dirty="0" smtClean="0">
            <a:solidFill>
              <a:schemeClr val="bg2"/>
            </a:solidFill>
          </a:endParaRPr>
        </a:p>
        <a:p>
          <a:r>
            <a:rPr lang="en-US" sz="1800" b="0" dirty="0" smtClean="0">
              <a:solidFill>
                <a:schemeClr val="bg2"/>
              </a:solidFill>
            </a:rPr>
            <a:t>New Focus Goal Established</a:t>
          </a:r>
        </a:p>
        <a:p>
          <a:r>
            <a:rPr lang="en-US" sz="1800" b="0" dirty="0" smtClean="0">
              <a:solidFill>
                <a:schemeClr val="bg2"/>
              </a:solidFill>
            </a:rPr>
            <a:t>Develop Year 1 / Implement Year 2</a:t>
          </a:r>
          <a:endParaRPr lang="en-US" sz="1800" b="0" dirty="0">
            <a:solidFill>
              <a:schemeClr val="bg2"/>
            </a:solidFill>
          </a:endParaRPr>
        </a:p>
      </dgm:t>
    </dgm:pt>
    <dgm:pt modelId="{2EC2C324-7597-4114-86FB-F53B3DE666AB}" type="parTrans" cxnId="{DB488602-2FEB-4751-AA50-E0118E8F9AD9}">
      <dgm:prSet/>
      <dgm:spPr/>
      <dgm:t>
        <a:bodyPr/>
        <a:lstStyle/>
        <a:p>
          <a:endParaRPr lang="en-US"/>
        </a:p>
      </dgm:t>
    </dgm:pt>
    <dgm:pt modelId="{EE5E58E4-02E4-4E08-B9DE-25F12D4AABA9}" type="sibTrans" cxnId="{DB488602-2FEB-4751-AA50-E0118E8F9AD9}">
      <dgm:prSet/>
      <dgm:spPr/>
      <dgm:t>
        <a:bodyPr/>
        <a:lstStyle/>
        <a:p>
          <a:endParaRPr lang="en-US"/>
        </a:p>
      </dgm:t>
    </dgm:pt>
    <dgm:pt modelId="{EF16F520-C9F2-42B0-8BC9-066ABEB61C04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dirty="0" smtClean="0">
              <a:solidFill>
                <a:schemeClr val="bg2"/>
              </a:solidFill>
            </a:rPr>
            <a:t>SEPTEMBER-MARCH</a:t>
          </a:r>
        </a:p>
        <a:p>
          <a:r>
            <a:rPr lang="en-US" sz="1800" b="0" dirty="0" smtClean="0">
              <a:solidFill>
                <a:schemeClr val="bg2"/>
              </a:solidFill>
            </a:rPr>
            <a:t>Develop New Focus Goal</a:t>
          </a:r>
        </a:p>
        <a:p>
          <a:r>
            <a:rPr lang="en-US" sz="1800" b="0" dirty="0" smtClean="0">
              <a:solidFill>
                <a:schemeClr val="bg2"/>
              </a:solidFill>
            </a:rPr>
            <a:t>Division/Department Budget Requests &amp; Initiatives</a:t>
          </a:r>
          <a:endParaRPr lang="en-US" sz="1800" b="0" dirty="0">
            <a:solidFill>
              <a:schemeClr val="bg2"/>
            </a:solidFill>
          </a:endParaRPr>
        </a:p>
      </dgm:t>
    </dgm:pt>
    <dgm:pt modelId="{FC0A8CEF-D5CC-45B3-AB8A-9A2918E8DD04}" type="parTrans" cxnId="{BAC35C1A-A7A1-4715-B8C9-97FA541AD53F}">
      <dgm:prSet/>
      <dgm:spPr/>
      <dgm:t>
        <a:bodyPr/>
        <a:lstStyle/>
        <a:p>
          <a:endParaRPr lang="en-US"/>
        </a:p>
      </dgm:t>
    </dgm:pt>
    <dgm:pt modelId="{C31F50D0-8E54-4F01-A9F7-8741CA7693E9}" type="sibTrans" cxnId="{BAC35C1A-A7A1-4715-B8C9-97FA541AD53F}">
      <dgm:prSet/>
      <dgm:spPr/>
      <dgm:t>
        <a:bodyPr/>
        <a:lstStyle/>
        <a:p>
          <a:endParaRPr lang="en-US"/>
        </a:p>
      </dgm:t>
    </dgm:pt>
    <dgm:pt modelId="{305E7AD6-42CE-4785-8855-3BF726D90EF8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dirty="0" smtClean="0">
              <a:solidFill>
                <a:schemeClr val="bg2"/>
              </a:solidFill>
            </a:rPr>
            <a:t>FEBRUARY- APRIL</a:t>
          </a:r>
        </a:p>
        <a:p>
          <a:r>
            <a:rPr lang="en-US" sz="1800" b="0" dirty="0" smtClean="0">
              <a:solidFill>
                <a:schemeClr val="bg2"/>
              </a:solidFill>
            </a:rPr>
            <a:t>Annual Budget Developed with New Focus Goal and Approved Budget Requests</a:t>
          </a:r>
          <a:endParaRPr lang="en-US" sz="1800" b="0" dirty="0">
            <a:solidFill>
              <a:schemeClr val="bg2"/>
            </a:solidFill>
          </a:endParaRPr>
        </a:p>
      </dgm:t>
    </dgm:pt>
    <dgm:pt modelId="{5B5DE1AB-AF5B-4326-9C37-215B18C4A366}" type="parTrans" cxnId="{D5B8CD16-EC5C-4DE9-9325-4A7A91D94B5D}">
      <dgm:prSet/>
      <dgm:spPr/>
      <dgm:t>
        <a:bodyPr/>
        <a:lstStyle/>
        <a:p>
          <a:endParaRPr lang="en-US"/>
        </a:p>
      </dgm:t>
    </dgm:pt>
    <dgm:pt modelId="{DB4D051B-58AA-4A4A-A061-4F952F1DE306}" type="sibTrans" cxnId="{D5B8CD16-EC5C-4DE9-9325-4A7A91D94B5D}">
      <dgm:prSet/>
      <dgm:spPr/>
      <dgm:t>
        <a:bodyPr/>
        <a:lstStyle/>
        <a:p>
          <a:endParaRPr lang="en-US"/>
        </a:p>
      </dgm:t>
    </dgm:pt>
    <dgm:pt modelId="{B4FAF203-2114-4A75-9C45-59C778ACDFF7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dirty="0" smtClean="0">
              <a:solidFill>
                <a:schemeClr val="bg2"/>
              </a:solidFill>
            </a:rPr>
            <a:t>MAY-JUNE</a:t>
          </a:r>
        </a:p>
        <a:p>
          <a:r>
            <a:rPr lang="en-US" sz="1800" b="0" dirty="0" smtClean="0">
              <a:solidFill>
                <a:schemeClr val="bg2"/>
              </a:solidFill>
            </a:rPr>
            <a:t>Annual Budget Presented to CCCS State Board</a:t>
          </a:r>
          <a:endParaRPr lang="en-US" sz="1800" b="0" dirty="0">
            <a:solidFill>
              <a:schemeClr val="bg2"/>
            </a:solidFill>
          </a:endParaRPr>
        </a:p>
      </dgm:t>
    </dgm:pt>
    <dgm:pt modelId="{CC413921-2822-4AE5-A5DC-519809FEAA61}" type="parTrans" cxnId="{88C80AAD-A64A-4BB9-8A63-C9ED9AE75B0A}">
      <dgm:prSet/>
      <dgm:spPr/>
      <dgm:t>
        <a:bodyPr/>
        <a:lstStyle/>
        <a:p>
          <a:endParaRPr lang="en-US"/>
        </a:p>
      </dgm:t>
    </dgm:pt>
    <dgm:pt modelId="{6793A7AF-BB9F-4E5F-A693-1E66487F4ADD}" type="sibTrans" cxnId="{88C80AAD-A64A-4BB9-8A63-C9ED9AE75B0A}">
      <dgm:prSet/>
      <dgm:spPr/>
      <dgm:t>
        <a:bodyPr/>
        <a:lstStyle/>
        <a:p>
          <a:endParaRPr lang="en-US"/>
        </a:p>
      </dgm:t>
    </dgm:pt>
    <dgm:pt modelId="{B4D02082-BE01-4412-824E-BD4890E02864}" type="pres">
      <dgm:prSet presAssocID="{9C133CF6-C514-489B-AED9-9BA3D0EE4A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0E3311-D54B-4C4E-B147-BECFAAA81CBA}" type="pres">
      <dgm:prSet presAssocID="{9C133CF6-C514-489B-AED9-9BA3D0EE4A49}" presName="cycle" presStyleCnt="0"/>
      <dgm:spPr/>
    </dgm:pt>
    <dgm:pt modelId="{543997CF-E7EB-47A2-989E-4DDAD35CE81F}" type="pres">
      <dgm:prSet presAssocID="{61CD7630-60CB-4CE1-ABC4-C11A31F0C0BD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52F21-20B7-46F2-9C23-D0D5726A5F7C}" type="pres">
      <dgm:prSet presAssocID="{EE5E58E4-02E4-4E08-B9DE-25F12D4AABA9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F0871502-EBD8-4444-9B55-77A81FE16629}" type="pres">
      <dgm:prSet presAssocID="{EF16F520-C9F2-42B0-8BC9-066ABEB61C04}" presName="nodeFollowingNodes" presStyleLbl="node1" presStyleIdx="1" presStyleCnt="4" custRadScaleRad="136385" custRadScaleInc="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E8A4F-6FA9-4927-97FD-3A13D94CBB1F}" type="pres">
      <dgm:prSet presAssocID="{305E7AD6-42CE-4785-8855-3BF726D90EF8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3EB7E-802A-40B1-8C84-61D74C421AD4}" type="pres">
      <dgm:prSet presAssocID="{B4FAF203-2114-4A75-9C45-59C778ACDFF7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9972D7-0755-49B1-9D4D-2FA5E6ACB835}" type="presOf" srcId="{B4FAF203-2114-4A75-9C45-59C778ACDFF7}" destId="{2543EB7E-802A-40B1-8C84-61D74C421AD4}" srcOrd="0" destOrd="0" presId="urn:microsoft.com/office/officeart/2005/8/layout/cycle3"/>
    <dgm:cxn modelId="{8E02F623-C99E-4705-A7CB-4CA82D7B4559}" type="presOf" srcId="{61CD7630-60CB-4CE1-ABC4-C11A31F0C0BD}" destId="{543997CF-E7EB-47A2-989E-4DDAD35CE81F}" srcOrd="0" destOrd="0" presId="urn:microsoft.com/office/officeart/2005/8/layout/cycle3"/>
    <dgm:cxn modelId="{4FA3F35B-0004-4CA4-B539-2A18AD37D2CE}" type="presOf" srcId="{EF16F520-C9F2-42B0-8BC9-066ABEB61C04}" destId="{F0871502-EBD8-4444-9B55-77A81FE16629}" srcOrd="0" destOrd="0" presId="urn:microsoft.com/office/officeart/2005/8/layout/cycle3"/>
    <dgm:cxn modelId="{7EC8BD2E-C1A9-4807-B226-9BE9EAA05A5A}" type="presOf" srcId="{EE5E58E4-02E4-4E08-B9DE-25F12D4AABA9}" destId="{C5E52F21-20B7-46F2-9C23-D0D5726A5F7C}" srcOrd="0" destOrd="0" presId="urn:microsoft.com/office/officeart/2005/8/layout/cycle3"/>
    <dgm:cxn modelId="{D5B8CD16-EC5C-4DE9-9325-4A7A91D94B5D}" srcId="{9C133CF6-C514-489B-AED9-9BA3D0EE4A49}" destId="{305E7AD6-42CE-4785-8855-3BF726D90EF8}" srcOrd="2" destOrd="0" parTransId="{5B5DE1AB-AF5B-4326-9C37-215B18C4A366}" sibTransId="{DB4D051B-58AA-4A4A-A061-4F952F1DE306}"/>
    <dgm:cxn modelId="{DB488602-2FEB-4751-AA50-E0118E8F9AD9}" srcId="{9C133CF6-C514-489B-AED9-9BA3D0EE4A49}" destId="{61CD7630-60CB-4CE1-ABC4-C11A31F0C0BD}" srcOrd="0" destOrd="0" parTransId="{2EC2C324-7597-4114-86FB-F53B3DE666AB}" sibTransId="{EE5E58E4-02E4-4E08-B9DE-25F12D4AABA9}"/>
    <dgm:cxn modelId="{4C09ED5D-D411-4C74-8364-FF532CED0030}" type="presOf" srcId="{9C133CF6-C514-489B-AED9-9BA3D0EE4A49}" destId="{B4D02082-BE01-4412-824E-BD4890E02864}" srcOrd="0" destOrd="0" presId="urn:microsoft.com/office/officeart/2005/8/layout/cycle3"/>
    <dgm:cxn modelId="{BAC35C1A-A7A1-4715-B8C9-97FA541AD53F}" srcId="{9C133CF6-C514-489B-AED9-9BA3D0EE4A49}" destId="{EF16F520-C9F2-42B0-8BC9-066ABEB61C04}" srcOrd="1" destOrd="0" parTransId="{FC0A8CEF-D5CC-45B3-AB8A-9A2918E8DD04}" sibTransId="{C31F50D0-8E54-4F01-A9F7-8741CA7693E9}"/>
    <dgm:cxn modelId="{F0DA3116-3A0E-41C2-AE6F-8D08CC22DE77}" type="presOf" srcId="{305E7AD6-42CE-4785-8855-3BF726D90EF8}" destId="{B26E8A4F-6FA9-4927-97FD-3A13D94CBB1F}" srcOrd="0" destOrd="0" presId="urn:microsoft.com/office/officeart/2005/8/layout/cycle3"/>
    <dgm:cxn modelId="{88C80AAD-A64A-4BB9-8A63-C9ED9AE75B0A}" srcId="{9C133CF6-C514-489B-AED9-9BA3D0EE4A49}" destId="{B4FAF203-2114-4A75-9C45-59C778ACDFF7}" srcOrd="3" destOrd="0" parTransId="{CC413921-2822-4AE5-A5DC-519809FEAA61}" sibTransId="{6793A7AF-BB9F-4E5F-A693-1E66487F4ADD}"/>
    <dgm:cxn modelId="{A904D83F-C717-481B-834B-808F9F93BAC9}" type="presParOf" srcId="{B4D02082-BE01-4412-824E-BD4890E02864}" destId="{7E0E3311-D54B-4C4E-B147-BECFAAA81CBA}" srcOrd="0" destOrd="0" presId="urn:microsoft.com/office/officeart/2005/8/layout/cycle3"/>
    <dgm:cxn modelId="{05B8891C-FD13-4CE3-994A-748023EB0CB1}" type="presParOf" srcId="{7E0E3311-D54B-4C4E-B147-BECFAAA81CBA}" destId="{543997CF-E7EB-47A2-989E-4DDAD35CE81F}" srcOrd="0" destOrd="0" presId="urn:microsoft.com/office/officeart/2005/8/layout/cycle3"/>
    <dgm:cxn modelId="{555570EB-5901-47C2-8E74-97DCCBE35CA7}" type="presParOf" srcId="{7E0E3311-D54B-4C4E-B147-BECFAAA81CBA}" destId="{C5E52F21-20B7-46F2-9C23-D0D5726A5F7C}" srcOrd="1" destOrd="0" presId="urn:microsoft.com/office/officeart/2005/8/layout/cycle3"/>
    <dgm:cxn modelId="{D1A90B46-549C-41F0-A724-F71E83056677}" type="presParOf" srcId="{7E0E3311-D54B-4C4E-B147-BECFAAA81CBA}" destId="{F0871502-EBD8-4444-9B55-77A81FE16629}" srcOrd="2" destOrd="0" presId="urn:microsoft.com/office/officeart/2005/8/layout/cycle3"/>
    <dgm:cxn modelId="{769265EA-7496-4F97-8A66-F93BCCFC9A33}" type="presParOf" srcId="{7E0E3311-D54B-4C4E-B147-BECFAAA81CBA}" destId="{B26E8A4F-6FA9-4927-97FD-3A13D94CBB1F}" srcOrd="3" destOrd="0" presId="urn:microsoft.com/office/officeart/2005/8/layout/cycle3"/>
    <dgm:cxn modelId="{C828956C-06EA-4269-B299-ADC0A806CE66}" type="presParOf" srcId="{7E0E3311-D54B-4C4E-B147-BECFAAA81CBA}" destId="{2543EB7E-802A-40B1-8C84-61D74C421AD4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52F21-20B7-46F2-9C23-D0D5726A5F7C}">
      <dsp:nvSpPr>
        <dsp:cNvPr id="0" name=""/>
        <dsp:cNvSpPr/>
      </dsp:nvSpPr>
      <dsp:spPr>
        <a:xfrm>
          <a:off x="2722797" y="-137524"/>
          <a:ext cx="4957189" cy="4957189"/>
        </a:xfrm>
        <a:prstGeom prst="circularArrow">
          <a:avLst>
            <a:gd name="adj1" fmla="val 4668"/>
            <a:gd name="adj2" fmla="val 272909"/>
            <a:gd name="adj3" fmla="val 12817857"/>
            <a:gd name="adj4" fmla="val 18040122"/>
            <a:gd name="adj5" fmla="val 484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997CF-E7EB-47A2-989E-4DDAD35CE81F}">
      <dsp:nvSpPr>
        <dsp:cNvPr id="0" name=""/>
        <dsp:cNvSpPr/>
      </dsp:nvSpPr>
      <dsp:spPr>
        <a:xfrm>
          <a:off x="3545480" y="539"/>
          <a:ext cx="3311824" cy="1655912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2"/>
              </a:solidFill>
            </a:rPr>
            <a:t>AUGUST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>
            <a:solidFill>
              <a:schemeClr val="bg2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2"/>
              </a:solidFill>
            </a:rPr>
            <a:t>New Focus Goal Established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2"/>
              </a:solidFill>
            </a:rPr>
            <a:t>Develop Year 1 / Implement Year 2</a:t>
          </a:r>
          <a:endParaRPr lang="en-US" sz="1800" b="0" kern="1200" dirty="0">
            <a:solidFill>
              <a:schemeClr val="bg2"/>
            </a:solidFill>
          </a:endParaRPr>
        </a:p>
      </dsp:txBody>
      <dsp:txXfrm>
        <a:off x="3626315" y="81374"/>
        <a:ext cx="3150154" cy="1494242"/>
      </dsp:txXfrm>
    </dsp:sp>
    <dsp:sp modelId="{F0871502-EBD8-4444-9B55-77A81FE16629}">
      <dsp:nvSpPr>
        <dsp:cNvPr id="0" name=""/>
        <dsp:cNvSpPr/>
      </dsp:nvSpPr>
      <dsp:spPr>
        <a:xfrm>
          <a:off x="5973043" y="1793708"/>
          <a:ext cx="3311824" cy="1655912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2"/>
              </a:solidFill>
            </a:rPr>
            <a:t>SEPTEMBER-MARCH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2"/>
              </a:solidFill>
            </a:rPr>
            <a:t>Develop New Focus Goal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2"/>
              </a:solidFill>
            </a:rPr>
            <a:t>Division/Department Budget Requests &amp; Initiatives</a:t>
          </a:r>
          <a:endParaRPr lang="en-US" sz="1800" b="0" kern="1200" dirty="0">
            <a:solidFill>
              <a:schemeClr val="bg2"/>
            </a:solidFill>
          </a:endParaRPr>
        </a:p>
      </dsp:txBody>
      <dsp:txXfrm>
        <a:off x="6053878" y="1874543"/>
        <a:ext cx="3150154" cy="1494242"/>
      </dsp:txXfrm>
    </dsp:sp>
    <dsp:sp modelId="{B26E8A4F-6FA9-4927-97FD-3A13D94CBB1F}">
      <dsp:nvSpPr>
        <dsp:cNvPr id="0" name=""/>
        <dsp:cNvSpPr/>
      </dsp:nvSpPr>
      <dsp:spPr>
        <a:xfrm>
          <a:off x="3545480" y="3560459"/>
          <a:ext cx="3311824" cy="1655912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2"/>
              </a:solidFill>
            </a:rPr>
            <a:t>FEBRUARY- APRIL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2"/>
              </a:solidFill>
            </a:rPr>
            <a:t>Annual Budget Developed with New Focus Goal and Approved Budget Requests</a:t>
          </a:r>
          <a:endParaRPr lang="en-US" sz="1800" b="0" kern="1200" dirty="0">
            <a:solidFill>
              <a:schemeClr val="bg2"/>
            </a:solidFill>
          </a:endParaRPr>
        </a:p>
      </dsp:txBody>
      <dsp:txXfrm>
        <a:off x="3626315" y="3641294"/>
        <a:ext cx="3150154" cy="1494242"/>
      </dsp:txXfrm>
    </dsp:sp>
    <dsp:sp modelId="{2543EB7E-802A-40B1-8C84-61D74C421AD4}">
      <dsp:nvSpPr>
        <dsp:cNvPr id="0" name=""/>
        <dsp:cNvSpPr/>
      </dsp:nvSpPr>
      <dsp:spPr>
        <a:xfrm>
          <a:off x="1765520" y="1780499"/>
          <a:ext cx="3311824" cy="1655912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2"/>
              </a:solidFill>
            </a:rPr>
            <a:t>MAY-JUNE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2"/>
              </a:solidFill>
            </a:rPr>
            <a:t>Annual Budget Presented to CCCS State Board</a:t>
          </a:r>
          <a:endParaRPr lang="en-US" sz="1800" b="0" kern="1200" dirty="0">
            <a:solidFill>
              <a:schemeClr val="bg2"/>
            </a:solidFill>
          </a:endParaRPr>
        </a:p>
      </dsp:txBody>
      <dsp:txXfrm>
        <a:off x="1846355" y="1861334"/>
        <a:ext cx="3150154" cy="1494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0A7281B8-01E6-4FD8-9205-6B1734BF4FB6}" type="datetimeFigureOut">
              <a:rPr lang="en-US" smtClean="0"/>
              <a:t>4/19/2018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BA315EAD-B53F-4561-96B4-F006CB8029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1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993BC-3598-344C-B2FC-ED758B424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Regular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559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61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in excess of $9MI of current</a:t>
            </a:r>
            <a:r>
              <a:rPr lang="en-US" baseline="0" dirty="0" smtClean="0"/>
              <a:t> year, </a:t>
            </a:r>
            <a:r>
              <a:rPr lang="en-US" dirty="0" smtClean="0"/>
              <a:t>general funds</a:t>
            </a:r>
            <a:r>
              <a:rPr lang="en-US" baseline="0" dirty="0" smtClean="0"/>
              <a:t> for projects.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73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51940" indent="-289208">
              <a:defRPr sz="2400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56830" indent="-231366">
              <a:defRPr sz="2400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19562" indent="-231366">
              <a:defRPr sz="2400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82295" indent="-231366">
              <a:defRPr sz="2400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45027" indent="-2313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3007759" indent="-2313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70491" indent="-2313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933223" indent="-2313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pPr defTabSz="92546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FD49D1-8FB3-4C9E-AF94-DBFF41D5AEF0}" type="slidenum">
              <a:rPr lang="en-US" altLang="en-US" sz="1200">
                <a:solidFill>
                  <a:srgbClr val="000000"/>
                </a:solidFill>
              </a:rPr>
              <a:pPr defTabSz="92546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9820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51940" indent="-289208">
              <a:defRPr sz="2400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56830" indent="-231366">
              <a:defRPr sz="2400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19562" indent="-231366">
              <a:defRPr sz="2400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82295" indent="-231366">
              <a:defRPr sz="2400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45027" indent="-2313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3007759" indent="-2313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70491" indent="-2313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933223" indent="-2313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pPr defTabSz="92546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4B0E274-1CD8-4FEC-82B9-7489BB27FA42}" type="slidenum">
              <a:rPr lang="en-US" altLang="en-US" sz="1200">
                <a:solidFill>
                  <a:srgbClr val="000000"/>
                </a:solidFill>
              </a:rPr>
              <a:pPr defTabSz="92546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33761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06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03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06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45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25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7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54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38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69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80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224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958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348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65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917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254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414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44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8294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Figures rounded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141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Figures rounded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100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Figures rounded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464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73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054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86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FY 12</a:t>
            </a:r>
            <a:r>
              <a:rPr lang="en-US" baseline="0" dirty="0" smtClean="0"/>
              <a:t> COF rate was $62/credit hour</a:t>
            </a:r>
          </a:p>
          <a:p>
            <a:r>
              <a:rPr lang="en-US" baseline="0" dirty="0" smtClean="0"/>
              <a:t>FY 18 COF rate is $77/credit hour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96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50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Instruction</a:t>
            </a:r>
            <a:r>
              <a:rPr lang="en-US" dirty="0" smtClean="0"/>
              <a:t>:</a:t>
            </a:r>
            <a:r>
              <a:rPr lang="en-US" baseline="0" dirty="0" smtClean="0"/>
              <a:t>  faculty and all instruction-related expenses including tutoring.</a:t>
            </a:r>
          </a:p>
          <a:p>
            <a:r>
              <a:rPr lang="en-US" u="sng" baseline="0" dirty="0" smtClean="0"/>
              <a:t>Academic Support</a:t>
            </a:r>
            <a:r>
              <a:rPr lang="en-US" baseline="0" dirty="0" smtClean="0"/>
              <a:t>:  Academic divisions and all instructional-support related activities.</a:t>
            </a:r>
          </a:p>
          <a:p>
            <a:r>
              <a:rPr lang="en-US" u="sng" baseline="0" dirty="0" smtClean="0"/>
              <a:t>Student Support</a:t>
            </a:r>
            <a:r>
              <a:rPr lang="en-US" baseline="0" dirty="0" smtClean="0"/>
              <a:t>:  Enrollment, Financial Aid, Testing, CP&amp;A, etc.</a:t>
            </a:r>
          </a:p>
          <a:p>
            <a:r>
              <a:rPr lang="en-US" u="sng" baseline="0" dirty="0" smtClean="0"/>
              <a:t>Institutional Support</a:t>
            </a:r>
            <a:r>
              <a:rPr lang="en-US" baseline="0" dirty="0" smtClean="0"/>
              <a:t>:  ITSS, Financial Services, President’s Office, Vice Presidents, HR, etc.  Includes IT expenses paid to the system.</a:t>
            </a:r>
          </a:p>
          <a:p>
            <a:r>
              <a:rPr lang="en-US" u="sng" baseline="0" dirty="0" smtClean="0"/>
              <a:t>Physical Plant</a:t>
            </a:r>
            <a:r>
              <a:rPr lang="en-US" baseline="0" dirty="0" smtClean="0"/>
              <a:t>:  Facilities &amp; Operations, Campus Police, and includes project expenses covered by the general fund.</a:t>
            </a:r>
          </a:p>
          <a:p>
            <a:r>
              <a:rPr lang="en-US" u="sng" baseline="0" dirty="0" smtClean="0"/>
              <a:t>Scholarships</a:t>
            </a:r>
            <a:r>
              <a:rPr lang="en-US" baseline="0" dirty="0" smtClean="0"/>
              <a:t>:  General fund portion of scholarships only.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49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few long-term employee retirements</a:t>
            </a:r>
            <a:r>
              <a:rPr lang="en-US" baseline="0" dirty="0" smtClean="0"/>
              <a:t> has brought the average tenure down while the average salary increased.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5EAD-B53F-4561-96B4-F006CB80291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0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Open Sans Regular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8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 Regular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Open Sans Regular" charset="0"/>
              </a:defRPr>
            </a:lvl1pPr>
            <a:lvl2pPr>
              <a:defRPr b="0" i="0">
                <a:latin typeface="Open Sans Regular" charset="0"/>
              </a:defRPr>
            </a:lvl2pPr>
            <a:lvl3pPr>
              <a:defRPr b="0" i="0">
                <a:latin typeface="Open Sans Regular" charset="0"/>
              </a:defRPr>
            </a:lvl3pPr>
            <a:lvl4pPr>
              <a:defRPr b="0" i="0">
                <a:latin typeface="Open Sans Regular" charset="0"/>
              </a:defRPr>
            </a:lvl4pPr>
            <a:lvl5pPr>
              <a:defRPr b="0" i="0">
                <a:latin typeface="Open Sans Regular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3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Open Sans Regular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Open Sans Regular" charset="0"/>
              </a:defRPr>
            </a:lvl1pPr>
            <a:lvl2pPr>
              <a:defRPr b="0" i="0">
                <a:latin typeface="Open Sans Regular" charset="0"/>
              </a:defRPr>
            </a:lvl2pPr>
            <a:lvl3pPr>
              <a:defRPr b="0" i="0">
                <a:latin typeface="Open Sans Regular" charset="0"/>
              </a:defRPr>
            </a:lvl3pPr>
            <a:lvl4pPr>
              <a:defRPr b="0" i="0">
                <a:latin typeface="Open Sans Regular" charset="0"/>
              </a:defRPr>
            </a:lvl4pPr>
            <a:lvl5pPr>
              <a:defRPr b="0" i="0">
                <a:latin typeface="Open Sans Regular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4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Open Sans Regular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 Regular" charset="0"/>
              </a:defRPr>
            </a:lvl1pPr>
            <a:lvl2pPr>
              <a:defRPr b="0" i="0">
                <a:latin typeface="Open Sans Regular" charset="0"/>
              </a:defRPr>
            </a:lvl2pPr>
            <a:lvl3pPr>
              <a:defRPr b="0" i="0">
                <a:latin typeface="Open Sans Regular" charset="0"/>
              </a:defRPr>
            </a:lvl3pPr>
            <a:lvl4pPr>
              <a:defRPr b="0" i="0">
                <a:latin typeface="Open Sans Regular" charset="0"/>
              </a:defRPr>
            </a:lvl4pPr>
            <a:lvl5pPr>
              <a:defRPr b="0" i="0">
                <a:latin typeface="Open Sans Regular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6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i="0" cap="all">
                <a:latin typeface="Open Sans Regular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Open Sans Regular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90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Open Sans Regular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Open Sans Regular" charset="0"/>
              </a:defRPr>
            </a:lvl1pPr>
            <a:lvl2pPr>
              <a:defRPr sz="2400" b="0" i="0">
                <a:latin typeface="Open Sans Regular" charset="0"/>
              </a:defRPr>
            </a:lvl2pPr>
            <a:lvl3pPr>
              <a:defRPr sz="2000" b="0" i="0">
                <a:latin typeface="Open Sans Regular" charset="0"/>
              </a:defRPr>
            </a:lvl3pPr>
            <a:lvl4pPr>
              <a:defRPr sz="1800" b="0" i="0">
                <a:latin typeface="Open Sans Regular" charset="0"/>
              </a:defRPr>
            </a:lvl4pPr>
            <a:lvl5pPr>
              <a:defRPr sz="1800" b="0" i="0">
                <a:latin typeface="Open Sans Regular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Open Sans Regular" charset="0"/>
              </a:defRPr>
            </a:lvl1pPr>
            <a:lvl2pPr>
              <a:defRPr sz="2400" b="0" i="0">
                <a:latin typeface="Open Sans Regular" charset="0"/>
              </a:defRPr>
            </a:lvl2pPr>
            <a:lvl3pPr>
              <a:defRPr sz="2000" b="0" i="0">
                <a:latin typeface="Open Sans Regular" charset="0"/>
              </a:defRPr>
            </a:lvl3pPr>
            <a:lvl4pPr>
              <a:defRPr sz="1800" b="0" i="0">
                <a:latin typeface="Open Sans Regular" charset="0"/>
              </a:defRPr>
            </a:lvl4pPr>
            <a:lvl5pPr>
              <a:defRPr sz="1800" b="0" i="0">
                <a:latin typeface="Open Sans Regular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3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Open Sans Regular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 Regular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Open Sans Regular" charset="0"/>
              </a:defRPr>
            </a:lvl1pPr>
            <a:lvl2pPr>
              <a:defRPr sz="2000" b="0" i="0">
                <a:latin typeface="Open Sans Regular" charset="0"/>
              </a:defRPr>
            </a:lvl2pPr>
            <a:lvl3pPr>
              <a:defRPr sz="1800" b="0" i="0">
                <a:latin typeface="Open Sans Regular" charset="0"/>
              </a:defRPr>
            </a:lvl3pPr>
            <a:lvl4pPr>
              <a:defRPr sz="1600" b="0" i="0">
                <a:latin typeface="Open Sans Regular" charset="0"/>
              </a:defRPr>
            </a:lvl4pPr>
            <a:lvl5pPr>
              <a:defRPr sz="1600" b="0" i="0">
                <a:latin typeface="Open Sans Regular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 Regular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Open Sans Regular" charset="0"/>
              </a:defRPr>
            </a:lvl1pPr>
            <a:lvl2pPr>
              <a:defRPr sz="2000" b="0" i="0">
                <a:latin typeface="Open Sans Regular" charset="0"/>
              </a:defRPr>
            </a:lvl2pPr>
            <a:lvl3pPr>
              <a:defRPr sz="1800" b="0" i="0">
                <a:latin typeface="Open Sans Regular" charset="0"/>
              </a:defRPr>
            </a:lvl3pPr>
            <a:lvl4pPr>
              <a:defRPr sz="1600" b="0" i="0">
                <a:latin typeface="Open Sans Regular" charset="0"/>
              </a:defRPr>
            </a:lvl4pPr>
            <a:lvl5pPr>
              <a:defRPr sz="1600" b="0" i="0">
                <a:latin typeface="Open Sans Regular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6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Open Sans Regular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34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50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Open Sans Regular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Open Sans Regular" charset="0"/>
              </a:defRPr>
            </a:lvl1pPr>
            <a:lvl2pPr>
              <a:defRPr sz="2800" b="0" i="0">
                <a:latin typeface="Open Sans Regular" charset="0"/>
              </a:defRPr>
            </a:lvl2pPr>
            <a:lvl3pPr>
              <a:defRPr sz="2400" b="0" i="0">
                <a:latin typeface="Open Sans Regular" charset="0"/>
              </a:defRPr>
            </a:lvl3pPr>
            <a:lvl4pPr>
              <a:defRPr sz="2000" b="0" i="0">
                <a:latin typeface="Open Sans Regular" charset="0"/>
              </a:defRPr>
            </a:lvl4pPr>
            <a:lvl5pPr>
              <a:defRPr sz="2000" b="0" i="0">
                <a:latin typeface="Open Sans Regular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Open Sans Regular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623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Open Sans Regular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Open Sans Regular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Open Sans Regular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55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372808"/>
            <a:ext cx="12192000" cy="485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Open Sans Regular" charset="0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 userDrawn="1"/>
        </p:nvSpPr>
        <p:spPr bwMode="auto">
          <a:xfrm>
            <a:off x="6523567" y="6465889"/>
            <a:ext cx="5359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schemeClr val="bg2"/>
                </a:solidFill>
                <a:latin typeface="Open Sans" charset="0"/>
                <a:ea typeface="Open Sans" charset="0"/>
                <a:cs typeface="Open Sans" charset="0"/>
              </a:rPr>
              <a:t>Slide Footer </a:t>
            </a:r>
            <a:r>
              <a:rPr lang="en-US" sz="1200" dirty="0">
                <a:solidFill>
                  <a:schemeClr val="bg2"/>
                </a:solidFill>
                <a:latin typeface="Open Sans" charset="0"/>
                <a:ea typeface="Open Sans" charset="0"/>
                <a:cs typeface="Open Sans" charset="0"/>
              </a:rPr>
              <a:t>T</a:t>
            </a:r>
            <a:r>
              <a:rPr lang="en-US" sz="1200" dirty="0" smtClean="0">
                <a:solidFill>
                  <a:schemeClr val="bg2"/>
                </a:solidFill>
                <a:latin typeface="Open Sans" charset="0"/>
                <a:ea typeface="Open Sans" charset="0"/>
                <a:cs typeface="Open Sans" charset="0"/>
              </a:rPr>
              <a:t>itle | Page &lt;#&gt;</a:t>
            </a:r>
          </a:p>
        </p:txBody>
      </p:sp>
      <p:sp>
        <p:nvSpPr>
          <p:cNvPr id="4" name="TextBox 9"/>
          <p:cNvSpPr txBox="1">
            <a:spLocks noChangeArrowheads="1"/>
          </p:cNvSpPr>
          <p:nvPr userDrawn="1"/>
        </p:nvSpPr>
        <p:spPr bwMode="auto">
          <a:xfrm>
            <a:off x="330200" y="6465889"/>
            <a:ext cx="5359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chemeClr val="bg2"/>
                </a:solidFill>
                <a:latin typeface="Open Sans" charset="0"/>
                <a:ea typeface="Open Sans" charset="0"/>
                <a:cs typeface="Open Sans" charset="0"/>
              </a:rPr>
              <a:t>PIKES PEAK COMMUNITY COLLEGE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1027802" y="1"/>
            <a:ext cx="889764" cy="100836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Open Sans Regular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683" y="12318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4" Type="http://schemas.openxmlformats.org/officeDocument/2006/relationships/chart" Target="../charts/chart13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237"/>
            <a:ext cx="12192000" cy="6858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6A9AB"/>
              </a:solidFill>
              <a:effectLst/>
              <a:uLnTx/>
              <a:uFillTx/>
              <a:latin typeface="Open Sans Regular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12192000" cy="670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70024"/>
              </a:solidFill>
              <a:effectLst/>
              <a:uLnTx/>
              <a:uFillTx/>
              <a:latin typeface="Open Sans Regular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27" y="1095418"/>
            <a:ext cx="5645712" cy="21131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825125"/>
            <a:ext cx="12192000" cy="3027639"/>
          </a:xfrm>
          <a:prstGeom prst="rect">
            <a:avLst/>
          </a:prstGeom>
          <a:blipFill dpi="0" rotWithShape="1">
            <a:blip r:embed="rId4">
              <a:alphaModFix amt="18000"/>
            </a:blip>
            <a:srcRect/>
            <a:stretch>
              <a:fillRect l="-13245" r="-13245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6A9A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42409" y="3633850"/>
            <a:ext cx="8307182" cy="3282608"/>
          </a:xfrm>
          <a:prstGeom prst="rect">
            <a:avLst/>
          </a:prstGeom>
        </p:spPr>
        <p:txBody>
          <a:bodyPr anchor="t"/>
          <a:lstStyle>
            <a:lvl1pPr algn="l" defTabSz="457189" rtl="0" eaLnBrk="1" latinLnBrk="0" hangingPunct="1">
              <a:spcBef>
                <a:spcPct val="0"/>
              </a:spcBef>
              <a:buNone/>
              <a:defRPr sz="2800" b="1" i="0" kern="1200" cap="all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endParaRPr lang="en-US" sz="800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Annual</a:t>
            </a:r>
            <a:br>
              <a:rPr lang="en-US" sz="4400" dirty="0" smtClean="0">
                <a:solidFill>
                  <a:prstClr val="black"/>
                </a:solidFill>
                <a:latin typeface="Calibri"/>
              </a:rPr>
            </a:b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All Campus </a:t>
            </a:r>
            <a:br>
              <a:rPr lang="en-US" sz="4400" dirty="0" smtClean="0">
                <a:solidFill>
                  <a:prstClr val="black"/>
                </a:solidFill>
                <a:latin typeface="Calibri"/>
              </a:rPr>
            </a:b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Open Budget Hearing</a:t>
            </a:r>
            <a:r>
              <a:rPr lang="en-US" sz="4400" dirty="0" smtClean="0">
                <a:solidFill>
                  <a:prstClr val="white"/>
                </a:solidFill>
                <a:latin typeface="Calibri"/>
              </a:rPr>
              <a:t/>
            </a:r>
            <a:br>
              <a:rPr lang="en-US" sz="4400" dirty="0" smtClean="0">
                <a:solidFill>
                  <a:prstClr val="white"/>
                </a:solidFill>
                <a:latin typeface="Calibri"/>
              </a:rPr>
            </a:b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Dr. Lance Bolton</a:t>
            </a:r>
            <a:endParaRPr lang="en-US" sz="4400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178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4000" y="1"/>
            <a:ext cx="9144000" cy="1276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A0A0A"/>
                </a:solidFill>
                <a:latin typeface="Helvetica"/>
                <a:cs typeface="Helvetica"/>
              </a:rPr>
              <a:t>FY </a:t>
            </a:r>
            <a:r>
              <a:rPr lang="en-US" dirty="0" smtClean="0">
                <a:solidFill>
                  <a:srgbClr val="0A0A0A"/>
                </a:solidFill>
                <a:latin typeface="Helvetica"/>
                <a:cs typeface="Helvetica"/>
              </a:rPr>
              <a:t>17-18 </a:t>
            </a:r>
            <a:r>
              <a:rPr lang="en-US" dirty="0">
                <a:solidFill>
                  <a:srgbClr val="0A0A0A"/>
                </a:solidFill>
                <a:latin typeface="Helvetica"/>
                <a:cs typeface="Helvetica"/>
              </a:rPr>
              <a:t>headcount by personnel</a:t>
            </a:r>
          </a:p>
          <a:p>
            <a:pPr algn="ctr"/>
            <a:r>
              <a:rPr lang="en-US" dirty="0">
                <a:solidFill>
                  <a:srgbClr val="0A0A0A"/>
                </a:solidFill>
                <a:latin typeface="Helvetica"/>
                <a:cs typeface="Helvetica"/>
              </a:rPr>
              <a:t>classification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651445611"/>
              </p:ext>
            </p:extLst>
          </p:nvPr>
        </p:nvGraphicFramePr>
        <p:xfrm>
          <a:off x="1861931" y="1543457"/>
          <a:ext cx="8468138" cy="503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9349724" y="6382761"/>
            <a:ext cx="2715491" cy="392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04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4000" y="1"/>
            <a:ext cx="9144000" cy="1276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A0A0A"/>
                </a:solidFill>
                <a:latin typeface="Helvetica"/>
                <a:cs typeface="Helvetica"/>
              </a:rPr>
              <a:t>FY </a:t>
            </a:r>
            <a:r>
              <a:rPr lang="en-US" dirty="0" smtClean="0">
                <a:solidFill>
                  <a:srgbClr val="0A0A0A"/>
                </a:solidFill>
                <a:latin typeface="Helvetica"/>
                <a:cs typeface="Helvetica"/>
              </a:rPr>
              <a:t>17-18 </a:t>
            </a:r>
            <a:r>
              <a:rPr lang="en-US" dirty="0">
                <a:solidFill>
                  <a:srgbClr val="0A0A0A"/>
                </a:solidFill>
                <a:latin typeface="Helvetica"/>
                <a:cs typeface="Helvetica"/>
              </a:rPr>
              <a:t>METRO COLLEGE personnel</a:t>
            </a:r>
          </a:p>
          <a:p>
            <a:pPr algn="ctr"/>
            <a:r>
              <a:rPr lang="en-US" dirty="0">
                <a:solidFill>
                  <a:srgbClr val="0A0A0A"/>
                </a:solidFill>
                <a:latin typeface="Helvetica"/>
                <a:cs typeface="Helvetica"/>
              </a:rPr>
              <a:t>comparison BY Classification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60942997"/>
              </p:ext>
            </p:extLst>
          </p:nvPr>
        </p:nvGraphicFramePr>
        <p:xfrm>
          <a:off x="166255" y="1276540"/>
          <a:ext cx="12025745" cy="5014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552" y="6400777"/>
            <a:ext cx="8961652" cy="4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4000" y="1"/>
            <a:ext cx="9144000" cy="1276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A0A0A"/>
                </a:solidFill>
                <a:latin typeface="Helvetica"/>
                <a:cs typeface="Helvetica"/>
              </a:rPr>
              <a:t>UNRESTRICTED NET ASSETS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040199401"/>
              </p:ext>
            </p:extLst>
          </p:nvPr>
        </p:nvGraphicFramePr>
        <p:xfrm>
          <a:off x="135924" y="1080656"/>
          <a:ext cx="11948984" cy="528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9349724" y="6382761"/>
            <a:ext cx="2715491" cy="392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962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752600" y="5765801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/>
        </p:nvSpPr>
        <p:spPr bwMode="auto">
          <a:xfrm>
            <a:off x="1844675" y="1335121"/>
            <a:ext cx="851852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lnSpc>
                <a:spcPct val="120000"/>
              </a:lnSpc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rgbClr val="000000"/>
                </a:solidFill>
                <a:latin typeface="Lucida Grande" charset="0"/>
              </a:rPr>
              <a:t>… college assets that can be utilized for any decided-upon purpose.  PPCC and the CCCS join most other organizations in following a philosophy that unrestricted net assets should not be spent on general operations, but rather on strategic initiatives and/or non-routine expenditures.  Reserves are appropriate for use in emergencies and to cover one-time expenditures such as construction.  An appropriate level of reserves must be maintained to ensure long-term viability and sustainability of the college.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9349724" y="6382761"/>
            <a:ext cx="2715491" cy="392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300681"/>
            <a:ext cx="8518525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0A0A0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PPCC </a:t>
            </a:r>
            <a:r>
              <a:rPr lang="en-US" sz="2800" b="1" dirty="0" smtClean="0">
                <a:solidFill>
                  <a:srgbClr val="0A0A0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NET ASSET RESERVES PHILOSOPHY</a:t>
            </a:r>
            <a:endParaRPr lang="en-US" sz="2800" b="1" dirty="0">
              <a:solidFill>
                <a:srgbClr val="0A0A0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32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300681"/>
            <a:ext cx="8518525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0A0A0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PPCC </a:t>
            </a:r>
            <a:r>
              <a:rPr lang="en-US" sz="2800" b="1" dirty="0" smtClean="0">
                <a:solidFill>
                  <a:srgbClr val="0A0A0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NET ASSET RESERVES PHILOSOPHY</a:t>
            </a:r>
            <a:endParaRPr lang="en-US" sz="2800" b="1" dirty="0">
              <a:solidFill>
                <a:srgbClr val="0A0A0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1752600" y="5765801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43011" name="Rectangle 6"/>
          <p:cNvSpPr>
            <a:spLocks noGrp="1" noChangeArrowheads="1"/>
          </p:cNvSpPr>
          <p:nvPr/>
        </p:nvSpPr>
        <p:spPr bwMode="auto">
          <a:xfrm>
            <a:off x="1752600" y="1498548"/>
            <a:ext cx="8518525" cy="437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Lucida Grande" charset="0"/>
                <a:ea typeface="MS PGothic" panose="020B0600070205080204" pitchFamily="34" charset="-128"/>
              </a:rPr>
              <a:t>The management of unrestricted net assets should be linked to the mission and strategic plan of the college and reviewed as a part of the annual budgeting process along with an updated assessment of facilities, structures, and funding sources.  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400" b="1" dirty="0">
              <a:solidFill>
                <a:srgbClr val="000000"/>
              </a:solidFill>
              <a:latin typeface="Lucida Grande" charset="0"/>
              <a:ea typeface="MS PGothic" panose="020B0600070205080204" pitchFamily="3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400" b="1" dirty="0">
              <a:solidFill>
                <a:srgbClr val="000000"/>
              </a:solidFill>
              <a:latin typeface="Lucida Grande" charset="0"/>
              <a:ea typeface="MS PGothic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Lucida Grande" charset="0"/>
                <a:ea typeface="MS PGothic" panose="020B0600070205080204" pitchFamily="34" charset="-128"/>
              </a:rPr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Lucida Grande" charset="0"/>
                <a:ea typeface="MS PGothic" panose="020B0600070205080204" pitchFamily="34" charset="-128"/>
              </a:rPr>
              <a:t> </a:t>
            </a:r>
            <a:endParaRPr lang="en-US" sz="1600" dirty="0">
              <a:solidFill>
                <a:srgbClr val="000000"/>
              </a:solidFill>
              <a:latin typeface="Lucida Grande" charset="0"/>
              <a:ea typeface="MS PGothic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Lucida Grande" charset="0"/>
                <a:ea typeface="MS PGothic" panose="020B0600070205080204" pitchFamily="34" charset="-128"/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9349724" y="6382761"/>
            <a:ext cx="2715491" cy="392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72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87375" y="0"/>
            <a:ext cx="9080625" cy="1312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A0A0A"/>
                </a:solidFill>
                <a:latin typeface="Helvetica"/>
                <a:cs typeface="Helvetica"/>
              </a:rPr>
              <a:t>PPCC NET ASSET RESERVES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8528" y="1395049"/>
            <a:ext cx="897026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b="1" dirty="0">
                <a:solidFill>
                  <a:srgbClr val="000000"/>
                </a:solidFill>
                <a:latin typeface="Lucida Grande" charset="0"/>
                <a:ea typeface="MS PGothic" panose="020B0600070205080204" pitchFamily="34" charset="-128"/>
              </a:rPr>
              <a:t>Reserve for operations contingency is set at 3 months or 25% of current operating expenditures.  CCCS State Board policy requires all colleges to retain a minimum of 1 month or 6% reserves.  </a:t>
            </a:r>
          </a:p>
          <a:p>
            <a:pPr defTabSz="457200">
              <a:defRPr/>
            </a:pPr>
            <a:endParaRPr lang="en-US" sz="2400" b="1" dirty="0" smtClean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Unrestricted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Net Assets as of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6/30/17: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		$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38,550,968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lvl="1" defTabSz="457200"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Less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3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Month’s Operating Contingency	</a:t>
            </a:r>
            <a:r>
              <a:rPr lang="en-US" sz="2400" b="1" u="sng" dirty="0" smtClean="0">
                <a:solidFill>
                  <a:prstClr val="black"/>
                </a:solidFill>
                <a:latin typeface="Calibri"/>
              </a:rPr>
              <a:t>&lt;21,030,000&gt;</a:t>
            </a:r>
            <a:endParaRPr lang="en-US" sz="2400" b="1" u="sng" dirty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Available Unrestricted Net Assets			$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17,520,968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endParaRPr lang="en-US" sz="1100" b="1" u="sng" dirty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endParaRPr lang="en-US" sz="1100" b="1" u="sng" dirty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 </a:t>
            </a:r>
            <a:endParaRPr lang="en-US" sz="2400" b="1" dirty="0">
              <a:solidFill>
                <a:srgbClr val="C0504D">
                  <a:lumMod val="75000"/>
                </a:srgbClr>
              </a:solidFill>
              <a:latin typeface="Calibri"/>
            </a:endParaRPr>
          </a:p>
          <a:p>
            <a:pPr marL="0" lvl="1" defTabSz="457200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49724" y="6382761"/>
            <a:ext cx="2715491" cy="392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60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87375" y="381000"/>
            <a:ext cx="9080625" cy="931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A0A0A"/>
                </a:solidFill>
                <a:latin typeface="Helvetica"/>
                <a:cs typeface="Helvetica"/>
              </a:rPr>
              <a:t>FISCAL YEAR 2018</a:t>
            </a:r>
          </a:p>
          <a:p>
            <a:pPr algn="ctr"/>
            <a:endParaRPr lang="en-US" sz="1300" dirty="0" smtClean="0">
              <a:solidFill>
                <a:srgbClr val="0A0A0A"/>
              </a:solidFill>
              <a:latin typeface="Helvetica"/>
              <a:cs typeface="Helvetica"/>
            </a:endParaRPr>
          </a:p>
          <a:p>
            <a:pPr algn="ctr"/>
            <a:r>
              <a:rPr lang="en-US" dirty="0" smtClean="0">
                <a:solidFill>
                  <a:srgbClr val="0A0A0A"/>
                </a:solidFill>
                <a:latin typeface="Helvetica"/>
                <a:cs typeface="Helvetica"/>
              </a:rPr>
              <a:t>Construction PROJECTS</a:t>
            </a:r>
            <a:endParaRPr lang="en-US" dirty="0">
              <a:solidFill>
                <a:srgbClr val="0A0A0A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49724" y="6382761"/>
            <a:ext cx="2715491" cy="392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28003"/>
              </p:ext>
            </p:extLst>
          </p:nvPr>
        </p:nvGraphicFramePr>
        <p:xfrm>
          <a:off x="339535" y="1873910"/>
          <a:ext cx="11576303" cy="3420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796">
                  <a:extLst>
                    <a:ext uri="{9D8B030D-6E8A-4147-A177-3AD203B41FA5}">
                      <a16:colId xmlns:a16="http://schemas.microsoft.com/office/drawing/2014/main" val="1001810096"/>
                    </a:ext>
                  </a:extLst>
                </a:gridCol>
                <a:gridCol w="3479260">
                  <a:extLst>
                    <a:ext uri="{9D8B030D-6E8A-4147-A177-3AD203B41FA5}">
                      <a16:colId xmlns:a16="http://schemas.microsoft.com/office/drawing/2014/main" val="18032882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102469320"/>
                    </a:ext>
                  </a:extLst>
                </a:gridCol>
                <a:gridCol w="1472184">
                  <a:extLst>
                    <a:ext uri="{9D8B030D-6E8A-4147-A177-3AD203B41FA5}">
                      <a16:colId xmlns:a16="http://schemas.microsoft.com/office/drawing/2014/main" val="378790937"/>
                    </a:ext>
                  </a:extLst>
                </a:gridCol>
                <a:gridCol w="1365716">
                  <a:extLst>
                    <a:ext uri="{9D8B030D-6E8A-4147-A177-3AD203B41FA5}">
                      <a16:colId xmlns:a16="http://schemas.microsoft.com/office/drawing/2014/main" val="4124822105"/>
                    </a:ext>
                  </a:extLst>
                </a:gridCol>
                <a:gridCol w="1287250">
                  <a:extLst>
                    <a:ext uri="{9D8B030D-6E8A-4147-A177-3AD203B41FA5}">
                      <a16:colId xmlns:a16="http://schemas.microsoft.com/office/drawing/2014/main" val="3573584248"/>
                    </a:ext>
                  </a:extLst>
                </a:gridCol>
                <a:gridCol w="1096074">
                  <a:extLst>
                    <a:ext uri="{9D8B030D-6E8A-4147-A177-3AD203B41FA5}">
                      <a16:colId xmlns:a16="http://schemas.microsoft.com/office/drawing/2014/main" val="1768217463"/>
                    </a:ext>
                  </a:extLst>
                </a:gridCol>
                <a:gridCol w="1152143">
                  <a:extLst>
                    <a:ext uri="{9D8B030D-6E8A-4147-A177-3AD203B41FA5}">
                      <a16:colId xmlns:a16="http://schemas.microsoft.com/office/drawing/2014/main" val="2690433786"/>
                    </a:ext>
                  </a:extLst>
                </a:gridCol>
              </a:tblGrid>
              <a:tr h="488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Ct.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Description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Campus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Funding Source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 Date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Duration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(Estimate)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8787956"/>
                  </a:ext>
                </a:extLst>
              </a:tr>
              <a:tr h="463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Learning Commons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Centennial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Completed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$9.5 Million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4270628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North Entrance Drive/Parking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Centennial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Completed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$500,000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836786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Marie Walsh Sharpe Creative Commons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Downtown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Cash/Donation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Completed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$2.3 Million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6607736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Partial Roof Replacement (Breckenridge and Rampart)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Centennial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Insurance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Completed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$1.1 Million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7411267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Fire Sprinkler System Improvements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Centennial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Controlled Maintenance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Process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2018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2019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$1.0 Million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139606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Access Control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 Campuses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 Capital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Process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January 2018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 2018 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$1.0 Million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6253926"/>
                  </a:ext>
                </a:extLst>
              </a:tr>
              <a:tr h="320040">
                <a:tc gridSpan="7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$15.4 Million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673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940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87375" y="342899"/>
            <a:ext cx="9080625" cy="723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 smtClean="0">
                <a:solidFill>
                  <a:srgbClr val="0A0A0A"/>
                </a:solidFill>
                <a:latin typeface="Helvetica"/>
                <a:cs typeface="Helvetica"/>
              </a:rPr>
              <a:t>FISCAL YEAR 2019</a:t>
            </a:r>
          </a:p>
          <a:p>
            <a:pPr algn="ctr"/>
            <a:endParaRPr lang="en-US" sz="1000" dirty="0" smtClean="0">
              <a:solidFill>
                <a:srgbClr val="0A0A0A"/>
              </a:solidFill>
              <a:latin typeface="Helvetica"/>
              <a:cs typeface="Helvetica"/>
            </a:endParaRPr>
          </a:p>
          <a:p>
            <a:pPr algn="ctr"/>
            <a:r>
              <a:rPr lang="en-US" sz="2200" dirty="0" smtClean="0">
                <a:solidFill>
                  <a:srgbClr val="0A0A0A"/>
                </a:solidFill>
                <a:latin typeface="Helvetica"/>
                <a:cs typeface="Helvetica"/>
              </a:rPr>
              <a:t>Construction Projects</a:t>
            </a:r>
            <a:endParaRPr lang="en-US" sz="2200" dirty="0">
              <a:solidFill>
                <a:srgbClr val="0A0A0A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49724" y="6382761"/>
            <a:ext cx="2715491" cy="392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018910"/>
              </p:ext>
            </p:extLst>
          </p:nvPr>
        </p:nvGraphicFramePr>
        <p:xfrm>
          <a:off x="245364" y="1200833"/>
          <a:ext cx="11539729" cy="5047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539">
                  <a:extLst>
                    <a:ext uri="{9D8B030D-6E8A-4147-A177-3AD203B41FA5}">
                      <a16:colId xmlns:a16="http://schemas.microsoft.com/office/drawing/2014/main" val="677992041"/>
                    </a:ext>
                  </a:extLst>
                </a:gridCol>
                <a:gridCol w="3769347">
                  <a:extLst>
                    <a:ext uri="{9D8B030D-6E8A-4147-A177-3AD203B41FA5}">
                      <a16:colId xmlns:a16="http://schemas.microsoft.com/office/drawing/2014/main" val="379141972"/>
                    </a:ext>
                  </a:extLst>
                </a:gridCol>
                <a:gridCol w="1122785">
                  <a:extLst>
                    <a:ext uri="{9D8B030D-6E8A-4147-A177-3AD203B41FA5}">
                      <a16:colId xmlns:a16="http://schemas.microsoft.com/office/drawing/2014/main" val="1496958225"/>
                    </a:ext>
                  </a:extLst>
                </a:gridCol>
                <a:gridCol w="1576035">
                  <a:extLst>
                    <a:ext uri="{9D8B030D-6E8A-4147-A177-3AD203B41FA5}">
                      <a16:colId xmlns:a16="http://schemas.microsoft.com/office/drawing/2014/main" val="482511802"/>
                    </a:ext>
                  </a:extLst>
                </a:gridCol>
                <a:gridCol w="1014755">
                  <a:extLst>
                    <a:ext uri="{9D8B030D-6E8A-4147-A177-3AD203B41FA5}">
                      <a16:colId xmlns:a16="http://schemas.microsoft.com/office/drawing/2014/main" val="1223127789"/>
                    </a:ext>
                  </a:extLst>
                </a:gridCol>
                <a:gridCol w="135973">
                  <a:extLst>
                    <a:ext uri="{9D8B030D-6E8A-4147-A177-3AD203B41FA5}">
                      <a16:colId xmlns:a16="http://schemas.microsoft.com/office/drawing/2014/main" val="3970218840"/>
                    </a:ext>
                  </a:extLst>
                </a:gridCol>
                <a:gridCol w="1149826">
                  <a:extLst>
                    <a:ext uri="{9D8B030D-6E8A-4147-A177-3AD203B41FA5}">
                      <a16:colId xmlns:a16="http://schemas.microsoft.com/office/drawing/2014/main" val="1592690277"/>
                    </a:ext>
                  </a:extLst>
                </a:gridCol>
                <a:gridCol w="1154897">
                  <a:extLst>
                    <a:ext uri="{9D8B030D-6E8A-4147-A177-3AD203B41FA5}">
                      <a16:colId xmlns:a16="http://schemas.microsoft.com/office/drawing/2014/main" val="4208908985"/>
                    </a:ext>
                  </a:extLst>
                </a:gridCol>
                <a:gridCol w="1219572">
                  <a:extLst>
                    <a:ext uri="{9D8B030D-6E8A-4147-A177-3AD203B41FA5}">
                      <a16:colId xmlns:a16="http://schemas.microsoft.com/office/drawing/2014/main" val="3818513102"/>
                    </a:ext>
                  </a:extLst>
                </a:gridCol>
              </a:tblGrid>
              <a:tr h="4591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Ct.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Description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Campus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Funding Source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 Date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Duration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(Estimate)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48431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Goudy Building Remodel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Downtown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Started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2018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2019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$750,000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323174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Dance/Theater Remodel – Rooms S105 and S109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Downtown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Started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2019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2019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$100,000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837885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Learning Commons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Rampart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Started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2018 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2019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$1.2 Million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769138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Springs Fab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Started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2018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December 2019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$4.5 Million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405324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Aspen Remodel Projects (Various Areas)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Centennial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Started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TBA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TBA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Unknown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300111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Shooting Range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Centennial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Cash/Capital</a:t>
                      </a:r>
                      <a:r>
                        <a:rPr lang="en-US" sz="1200" baseline="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Construction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Started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TBA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TBA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Unknown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7812976"/>
                  </a:ext>
                </a:extLst>
              </a:tr>
              <a:tr h="320040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CASH</a:t>
                      </a:r>
                      <a:r>
                        <a:rPr lang="en-US" sz="1200" baseline="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FUNDED </a:t>
                      </a: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PROJECTS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$6.55 Million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883510"/>
                  </a:ext>
                </a:extLst>
              </a:tr>
              <a:tr h="320040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0132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 Electrical System and Emergency Generator Replacement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Centennial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Controlled Maintenance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Started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2018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2019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$1.0 Million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478116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 Sprinkler System and Alarm System Improvements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Downtown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Controlled Maintenance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Started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 2018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 2019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$800,000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92917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Repair Exterior Walkways (Aspen Building)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Centennial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Controlled Maintenance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Started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 2018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 2019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$800,000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649206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Partial Reroof (Aspen Building)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Centennial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Controlled Maintenance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Started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 2018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2019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$1.1 Million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1358713"/>
                  </a:ext>
                </a:extLst>
              </a:tr>
              <a:tr h="320040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CONTROLLED MAINTENANCE PROJECTS (STATE FUNDED)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$3.7 </a:t>
                      </a:r>
                      <a:r>
                        <a:rPr lang="en-US" sz="120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Million</a:t>
                      </a:r>
                      <a:endParaRPr lang="en-US" sz="1200" dirty="0">
                        <a:solidFill>
                          <a:srgbClr val="0A0A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365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34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87375" y="342899"/>
            <a:ext cx="9080625" cy="723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rgbClr val="0A0A0A"/>
                </a:solidFill>
                <a:latin typeface="Helvetica"/>
                <a:cs typeface="Helvetica"/>
              </a:rPr>
              <a:t>FISCAL YEAR 2018</a:t>
            </a:r>
          </a:p>
          <a:p>
            <a:pPr algn="ctr"/>
            <a:endParaRPr lang="en-US" sz="1000" dirty="0" smtClean="0">
              <a:solidFill>
                <a:srgbClr val="0A0A0A"/>
              </a:solidFill>
              <a:latin typeface="Helvetica"/>
              <a:cs typeface="Helvetica"/>
            </a:endParaRPr>
          </a:p>
          <a:p>
            <a:pPr algn="ctr"/>
            <a:r>
              <a:rPr lang="en-US" sz="2000" dirty="0" smtClean="0">
                <a:solidFill>
                  <a:srgbClr val="0A0A0A"/>
                </a:solidFill>
                <a:latin typeface="Helvetica"/>
                <a:cs typeface="Helvetica"/>
              </a:rPr>
              <a:t>Learning Commons</a:t>
            </a:r>
            <a:endParaRPr lang="en-US" sz="2000" dirty="0">
              <a:solidFill>
                <a:srgbClr val="0A0A0A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49724" y="6382761"/>
            <a:ext cx="2715491" cy="392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7" y="1250490"/>
            <a:ext cx="9051637" cy="481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17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87375" y="342899"/>
            <a:ext cx="9080625" cy="723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rgbClr val="0A0A0A"/>
                </a:solidFill>
                <a:latin typeface="Helvetica"/>
                <a:cs typeface="Helvetica"/>
              </a:rPr>
              <a:t>FISCAL YEAR 2018</a:t>
            </a:r>
          </a:p>
          <a:p>
            <a:pPr algn="ctr"/>
            <a:endParaRPr lang="en-US" sz="1000" dirty="0" smtClean="0">
              <a:solidFill>
                <a:srgbClr val="0A0A0A"/>
              </a:solidFill>
              <a:latin typeface="Helvetica"/>
              <a:cs typeface="Helvetica"/>
            </a:endParaRPr>
          </a:p>
          <a:p>
            <a:pPr algn="ctr"/>
            <a:r>
              <a:rPr lang="en-US" sz="2000" dirty="0" smtClean="0">
                <a:solidFill>
                  <a:srgbClr val="0A0A0A"/>
                </a:solidFill>
                <a:latin typeface="Helvetica"/>
                <a:cs typeface="Helvetica"/>
              </a:rPr>
              <a:t>Learning Commons</a:t>
            </a:r>
            <a:endParaRPr lang="en-US" sz="2000" dirty="0">
              <a:solidFill>
                <a:srgbClr val="0A0A0A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49724" y="6382761"/>
            <a:ext cx="2715491" cy="392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75" y="1227056"/>
            <a:ext cx="9140670" cy="481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9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4000" y="88901"/>
            <a:ext cx="9042400" cy="1041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A0A0A"/>
                </a:solidFill>
                <a:latin typeface="Helvetica"/>
                <a:cs typeface="Helvetica"/>
              </a:rPr>
              <a:t>PPCC ENROLLMENT &amp; GENERAL FUND REVENUE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510758"/>
              </p:ext>
            </p:extLst>
          </p:nvPr>
        </p:nvGraphicFramePr>
        <p:xfrm>
          <a:off x="384048" y="1311216"/>
          <a:ext cx="11430000" cy="502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6412230"/>
            <a:ext cx="12192000" cy="4457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6489845"/>
            <a:ext cx="3897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PIKES PEAK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807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87375" y="342899"/>
            <a:ext cx="9080625" cy="723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rgbClr val="0A0A0A"/>
                </a:solidFill>
                <a:latin typeface="Helvetica"/>
                <a:cs typeface="Helvetica"/>
              </a:rPr>
              <a:t>FISCAL YEAR 2018</a:t>
            </a:r>
          </a:p>
          <a:p>
            <a:pPr algn="ctr"/>
            <a:endParaRPr lang="en-US" sz="1000" dirty="0" smtClean="0">
              <a:solidFill>
                <a:srgbClr val="0A0A0A"/>
              </a:solidFill>
              <a:latin typeface="Helvetica"/>
              <a:cs typeface="Helvetica"/>
            </a:endParaRPr>
          </a:p>
          <a:p>
            <a:pPr algn="ctr"/>
            <a:r>
              <a:rPr lang="en-US" sz="2200" dirty="0" smtClean="0">
                <a:solidFill>
                  <a:srgbClr val="0A0A0A"/>
                </a:solidFill>
                <a:latin typeface="Helvetica"/>
                <a:cs typeface="Helvetica"/>
              </a:rPr>
              <a:t>North entrance Drive/Parking </a:t>
            </a:r>
            <a:endParaRPr lang="en-US" sz="2200" dirty="0">
              <a:solidFill>
                <a:srgbClr val="0A0A0A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49724" y="6382761"/>
            <a:ext cx="2715491" cy="392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05" y="1315880"/>
            <a:ext cx="10472964" cy="481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41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87375" y="342899"/>
            <a:ext cx="9080625" cy="723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rgbClr val="0A0A0A"/>
                </a:solidFill>
                <a:latin typeface="Helvetica"/>
                <a:cs typeface="Helvetica"/>
              </a:rPr>
              <a:t>FISCAL YEAR 2018</a:t>
            </a:r>
          </a:p>
          <a:p>
            <a:pPr algn="ctr"/>
            <a:endParaRPr lang="en-US" sz="1000" dirty="0" smtClean="0">
              <a:solidFill>
                <a:srgbClr val="0A0A0A"/>
              </a:solidFill>
              <a:latin typeface="Helvetica"/>
              <a:cs typeface="Helvetica"/>
            </a:endParaRPr>
          </a:p>
          <a:p>
            <a:pPr algn="ctr"/>
            <a:r>
              <a:rPr lang="en-US" sz="2000" dirty="0" smtClean="0">
                <a:solidFill>
                  <a:srgbClr val="0A0A0A"/>
                </a:solidFill>
                <a:latin typeface="Helvetica"/>
                <a:cs typeface="Helvetica"/>
              </a:rPr>
              <a:t>Creative Commons</a:t>
            </a:r>
            <a:endParaRPr lang="en-US" sz="2000" dirty="0">
              <a:solidFill>
                <a:srgbClr val="0A0A0A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49724" y="6382761"/>
            <a:ext cx="2715491" cy="392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15880"/>
            <a:ext cx="9144000" cy="481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59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87375" y="342899"/>
            <a:ext cx="9080625" cy="723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rgbClr val="0A0A0A"/>
                </a:solidFill>
                <a:latin typeface="Helvetica"/>
                <a:cs typeface="Helvetica"/>
              </a:rPr>
              <a:t>FISCAL YEAR 2018</a:t>
            </a:r>
          </a:p>
          <a:p>
            <a:pPr algn="ctr"/>
            <a:endParaRPr lang="en-US" sz="1000" dirty="0" smtClean="0">
              <a:solidFill>
                <a:srgbClr val="0A0A0A"/>
              </a:solidFill>
              <a:latin typeface="Helvetica"/>
              <a:cs typeface="Helvetica"/>
            </a:endParaRPr>
          </a:p>
          <a:p>
            <a:pPr algn="ctr"/>
            <a:r>
              <a:rPr lang="en-US" sz="2000" dirty="0" smtClean="0">
                <a:solidFill>
                  <a:srgbClr val="0A0A0A"/>
                </a:solidFill>
                <a:latin typeface="Helvetica"/>
                <a:cs typeface="Helvetica"/>
              </a:rPr>
              <a:t>Corridor Leading to Marie Walsh</a:t>
            </a:r>
            <a:endParaRPr lang="en-US" sz="2000" dirty="0">
              <a:solidFill>
                <a:srgbClr val="0A0A0A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49724" y="6382761"/>
            <a:ext cx="2715491" cy="392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09" y="1315880"/>
            <a:ext cx="9144000" cy="481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24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87375" y="342899"/>
            <a:ext cx="9080625" cy="723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rgbClr val="0A0A0A"/>
                </a:solidFill>
                <a:latin typeface="Helvetica"/>
                <a:cs typeface="Helvetica"/>
              </a:rPr>
              <a:t>FISCAL YEAR 2018</a:t>
            </a:r>
          </a:p>
          <a:p>
            <a:pPr algn="ctr"/>
            <a:endParaRPr lang="en-US" sz="1000" dirty="0" smtClean="0">
              <a:solidFill>
                <a:srgbClr val="0A0A0A"/>
              </a:solidFill>
              <a:latin typeface="Helvetica"/>
              <a:cs typeface="Helvetica"/>
            </a:endParaRPr>
          </a:p>
          <a:p>
            <a:pPr algn="ctr"/>
            <a:r>
              <a:rPr lang="en-US" sz="2000" dirty="0" smtClean="0">
                <a:solidFill>
                  <a:srgbClr val="0A0A0A"/>
                </a:solidFill>
                <a:latin typeface="Helvetica"/>
                <a:cs typeface="Helvetica"/>
              </a:rPr>
              <a:t>Marie Walsh</a:t>
            </a:r>
            <a:endParaRPr lang="en-US" sz="2000" dirty="0">
              <a:solidFill>
                <a:srgbClr val="0A0A0A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49724" y="6382761"/>
            <a:ext cx="2715491" cy="392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80" y="1085850"/>
            <a:ext cx="914724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72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87375" y="342899"/>
            <a:ext cx="9080625" cy="723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rgbClr val="0A0A0A"/>
                </a:solidFill>
                <a:latin typeface="Helvetica"/>
                <a:cs typeface="Helvetica"/>
              </a:rPr>
              <a:t>FISCAL YEAR 2018</a:t>
            </a:r>
          </a:p>
          <a:p>
            <a:pPr algn="ctr"/>
            <a:endParaRPr lang="en-US" sz="1000" dirty="0" smtClean="0">
              <a:solidFill>
                <a:srgbClr val="0A0A0A"/>
              </a:solidFill>
              <a:latin typeface="Helvetica"/>
              <a:cs typeface="Helvetica"/>
            </a:endParaRPr>
          </a:p>
          <a:p>
            <a:pPr algn="ctr"/>
            <a:r>
              <a:rPr lang="en-US" sz="2000" dirty="0" smtClean="0">
                <a:solidFill>
                  <a:srgbClr val="0A0A0A"/>
                </a:solidFill>
                <a:latin typeface="Helvetica"/>
                <a:cs typeface="Helvetica"/>
              </a:rPr>
              <a:t>Marie Walsh</a:t>
            </a:r>
            <a:endParaRPr lang="en-US" sz="2000" dirty="0">
              <a:solidFill>
                <a:srgbClr val="0A0A0A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49724" y="6382761"/>
            <a:ext cx="2715491" cy="392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152525"/>
            <a:ext cx="51435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85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87375" y="342899"/>
            <a:ext cx="9080625" cy="723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rgbClr val="0A0A0A"/>
                </a:solidFill>
                <a:latin typeface="Helvetica"/>
                <a:cs typeface="Helvetica"/>
              </a:rPr>
              <a:t>FISCAL YEAR 2019</a:t>
            </a:r>
          </a:p>
          <a:p>
            <a:pPr algn="ctr"/>
            <a:endParaRPr lang="en-US" sz="1000" dirty="0" smtClean="0">
              <a:solidFill>
                <a:srgbClr val="0A0A0A"/>
              </a:solidFill>
              <a:latin typeface="Helvetica"/>
              <a:cs typeface="Helvetica"/>
            </a:endParaRPr>
          </a:p>
          <a:p>
            <a:pPr algn="ctr"/>
            <a:r>
              <a:rPr lang="en-US" sz="2000" dirty="0" smtClean="0">
                <a:solidFill>
                  <a:srgbClr val="0A0A0A"/>
                </a:solidFill>
                <a:latin typeface="Helvetica"/>
                <a:cs typeface="Helvetica"/>
              </a:rPr>
              <a:t>Goudy Building</a:t>
            </a:r>
            <a:endParaRPr lang="en-US" sz="2000" dirty="0">
              <a:solidFill>
                <a:srgbClr val="0A0A0A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49724" y="6382761"/>
            <a:ext cx="2715491" cy="392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61" y="1284856"/>
            <a:ext cx="9808464" cy="48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41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49724" y="6382761"/>
            <a:ext cx="2715491" cy="392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320512"/>
            <a:ext cx="8875059" cy="592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17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87375" y="342899"/>
            <a:ext cx="9080625" cy="723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rgbClr val="0A0A0A"/>
                </a:solidFill>
                <a:latin typeface="Helvetica"/>
                <a:cs typeface="Helvetica"/>
              </a:rPr>
              <a:t>FISCAL YEAR 2019</a:t>
            </a:r>
          </a:p>
          <a:p>
            <a:pPr algn="ctr"/>
            <a:endParaRPr lang="en-US" sz="1000" dirty="0" smtClean="0">
              <a:solidFill>
                <a:srgbClr val="0A0A0A"/>
              </a:solidFill>
              <a:latin typeface="Helvetica"/>
              <a:cs typeface="Helvetica"/>
            </a:endParaRPr>
          </a:p>
          <a:p>
            <a:pPr algn="ctr"/>
            <a:r>
              <a:rPr lang="en-US" sz="2000" dirty="0" smtClean="0">
                <a:solidFill>
                  <a:srgbClr val="0A0A0A"/>
                </a:solidFill>
                <a:latin typeface="Helvetica"/>
                <a:cs typeface="Helvetica"/>
              </a:rPr>
              <a:t>Springs Fab</a:t>
            </a:r>
            <a:endParaRPr lang="en-US" sz="2000" dirty="0">
              <a:solidFill>
                <a:srgbClr val="0A0A0A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49724" y="6382761"/>
            <a:ext cx="2715491" cy="392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22" y="1236103"/>
            <a:ext cx="9866376" cy="497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7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58800" y="342899"/>
            <a:ext cx="9080625" cy="723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rgbClr val="0A0A0A"/>
                </a:solidFill>
                <a:latin typeface="Helvetica"/>
                <a:cs typeface="Helvetica"/>
              </a:rPr>
              <a:t>FISCAL YEAR 2019</a:t>
            </a:r>
          </a:p>
          <a:p>
            <a:pPr algn="ctr"/>
            <a:endParaRPr lang="en-US" sz="1000" dirty="0" smtClean="0">
              <a:solidFill>
                <a:srgbClr val="0A0A0A"/>
              </a:solidFill>
              <a:latin typeface="Helvetica"/>
              <a:cs typeface="Helvetica"/>
            </a:endParaRPr>
          </a:p>
          <a:p>
            <a:pPr algn="ctr"/>
            <a:r>
              <a:rPr lang="en-US" sz="2000" dirty="0" smtClean="0">
                <a:solidFill>
                  <a:srgbClr val="0A0A0A"/>
                </a:solidFill>
                <a:latin typeface="Helvetica"/>
                <a:cs typeface="Helvetica"/>
              </a:rPr>
              <a:t>Communications Commons</a:t>
            </a:r>
            <a:endParaRPr lang="en-US" sz="2000" dirty="0">
              <a:solidFill>
                <a:srgbClr val="0A0A0A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49724" y="6382761"/>
            <a:ext cx="2715491" cy="392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88" y="1600575"/>
            <a:ext cx="8461248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1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58800" y="342900"/>
            <a:ext cx="9080625" cy="48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rgbClr val="0A0A0A"/>
                </a:solidFill>
                <a:latin typeface="Helvetica"/>
                <a:cs typeface="Helvetica"/>
              </a:rPr>
              <a:t>FISCAL YEAR 2019</a:t>
            </a:r>
          </a:p>
        </p:txBody>
      </p:sp>
      <p:sp>
        <p:nvSpPr>
          <p:cNvPr id="5" name="Rectangle 4"/>
          <p:cNvSpPr/>
          <p:nvPr/>
        </p:nvSpPr>
        <p:spPr>
          <a:xfrm>
            <a:off x="9349724" y="6382761"/>
            <a:ext cx="2715491" cy="392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33" y="700391"/>
            <a:ext cx="9098280" cy="568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98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03063" y="409084"/>
            <a:ext cx="8782828" cy="719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A0A0A"/>
                </a:solidFill>
                <a:latin typeface="Helvetica"/>
                <a:cs typeface="Helvetica"/>
              </a:rPr>
              <a:t>PPCC STUDENT </a:t>
            </a:r>
            <a:r>
              <a:rPr lang="en-US" dirty="0" smtClean="0">
                <a:solidFill>
                  <a:srgbClr val="0A0A0A"/>
                </a:solidFill>
                <a:latin typeface="Helvetica"/>
                <a:cs typeface="Helvetica"/>
              </a:rPr>
              <a:t>FTE, HEADCOUNT </a:t>
            </a:r>
            <a:r>
              <a:rPr lang="en-US" dirty="0">
                <a:solidFill>
                  <a:srgbClr val="0A0A0A"/>
                </a:solidFill>
                <a:latin typeface="Helvetica"/>
                <a:cs typeface="Helvetica"/>
              </a:rPr>
              <a:t>&amp; PERMANENT STAFF HEADCOUNT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04818857"/>
              </p:ext>
            </p:extLst>
          </p:nvPr>
        </p:nvGraphicFramePr>
        <p:xfrm>
          <a:off x="374905" y="1286816"/>
          <a:ext cx="11439144" cy="5194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6412230"/>
            <a:ext cx="12192000" cy="4457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" y="6496615"/>
            <a:ext cx="3897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PIKES PEAK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37717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58800" y="342900"/>
            <a:ext cx="9080625" cy="447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rgbClr val="0A0A0A"/>
                </a:solidFill>
                <a:latin typeface="Helvetica"/>
                <a:cs typeface="Helvetica"/>
              </a:rPr>
              <a:t>FISCAL YEAR 2019</a:t>
            </a:r>
          </a:p>
          <a:p>
            <a:pPr algn="ctr"/>
            <a:endParaRPr lang="en-US" sz="1000" dirty="0" smtClean="0">
              <a:solidFill>
                <a:srgbClr val="0A0A0A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49724" y="6382761"/>
            <a:ext cx="2715491" cy="392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53" y="682352"/>
            <a:ext cx="10151931" cy="570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84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4000" y="0"/>
            <a:ext cx="9144000" cy="1321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A0A0A"/>
                </a:solidFill>
                <a:latin typeface="Helvetica"/>
                <a:cs typeface="Helvetica"/>
              </a:rPr>
              <a:t>PPCC FOUNDATION ASSETS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95345127"/>
              </p:ext>
            </p:extLst>
          </p:nvPr>
        </p:nvGraphicFramePr>
        <p:xfrm>
          <a:off x="111212" y="1321806"/>
          <a:ext cx="12080788" cy="499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9349724" y="6382761"/>
            <a:ext cx="2715491" cy="392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99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986645" y="163899"/>
            <a:ext cx="6494463" cy="693738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solidFill>
                  <a:srgbClr val="0A0A0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PPCC BUDGET CYCLE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274572"/>
              </p:ext>
            </p:extLst>
          </p:nvPr>
        </p:nvGraphicFramePr>
        <p:xfrm>
          <a:off x="855023" y="998538"/>
          <a:ext cx="10402785" cy="5216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/>
          <p:cNvSpPr/>
          <p:nvPr/>
        </p:nvSpPr>
        <p:spPr>
          <a:xfrm>
            <a:off x="9349724" y="6382761"/>
            <a:ext cx="2715491" cy="392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00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61071" y="197709"/>
            <a:ext cx="9144000" cy="850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prstClr val="black"/>
                </a:solidFill>
                <a:latin typeface="Helvetica"/>
                <a:cs typeface="Helvetica"/>
              </a:rPr>
              <a:t>FY </a:t>
            </a:r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18-19 </a:t>
            </a:r>
            <a:r>
              <a:rPr lang="en-US" dirty="0">
                <a:solidFill>
                  <a:prstClr val="black"/>
                </a:solidFill>
                <a:latin typeface="Helvetica"/>
                <a:cs typeface="Helvetica"/>
              </a:rPr>
              <a:t>BUDGET PRIORITIES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823656" y="1447608"/>
            <a:ext cx="9144000" cy="453615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A0A0A"/>
                </a:solidFill>
              </a:rPr>
              <a:t>Budget based on </a:t>
            </a:r>
            <a:r>
              <a:rPr lang="en-US" sz="2400" b="1" dirty="0" smtClean="0">
                <a:solidFill>
                  <a:srgbClr val="0A0A0A"/>
                </a:solidFill>
              </a:rPr>
              <a:t>0% change in enrollment</a:t>
            </a:r>
            <a:endParaRPr lang="en-US" sz="2400" b="1" dirty="0">
              <a:solidFill>
                <a:srgbClr val="0A0A0A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A0A0A"/>
                </a:solidFill>
              </a:rPr>
              <a:t>State Board approved a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A0A0A"/>
                </a:solidFill>
              </a:rPr>
              <a:t>3</a:t>
            </a:r>
            <a:r>
              <a:rPr lang="en-US" sz="2400" b="1" dirty="0" smtClean="0">
                <a:solidFill>
                  <a:srgbClr val="0A0A0A"/>
                </a:solidFill>
              </a:rPr>
              <a:t>% </a:t>
            </a:r>
            <a:r>
              <a:rPr lang="en-US" sz="2400" b="1" dirty="0">
                <a:solidFill>
                  <a:srgbClr val="0A0A0A"/>
                </a:solidFill>
              </a:rPr>
              <a:t>tuition increase (resident/non-resident)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800" b="1" dirty="0">
              <a:solidFill>
                <a:srgbClr val="0A0A0A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A0A0A"/>
                </a:solidFill>
              </a:rPr>
              <a:t>Anticipated Overall Revenue increase = </a:t>
            </a:r>
            <a:r>
              <a:rPr lang="en-US" sz="2400" b="1" dirty="0" smtClean="0">
                <a:solidFill>
                  <a:srgbClr val="0A0A0A"/>
                </a:solidFill>
              </a:rPr>
              <a:t>$2,900,000</a:t>
            </a:r>
            <a:endParaRPr lang="en-US" sz="2400" b="1" dirty="0">
              <a:solidFill>
                <a:srgbClr val="0A0A0A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000" b="1" dirty="0">
                <a:solidFill>
                  <a:srgbClr val="0A0A0A"/>
                </a:solidFill>
              </a:rPr>
              <a:t>Anticipated tuition revenue increase = $</a:t>
            </a:r>
            <a:r>
              <a:rPr lang="en-US" sz="2000" b="1" dirty="0" smtClean="0">
                <a:solidFill>
                  <a:srgbClr val="0A0A0A"/>
                </a:solidFill>
              </a:rPr>
              <a:t>1,300,000</a:t>
            </a:r>
            <a:endParaRPr lang="en-US" sz="2000" b="1" dirty="0">
              <a:solidFill>
                <a:srgbClr val="0A0A0A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000" b="1" dirty="0">
                <a:solidFill>
                  <a:srgbClr val="0A0A0A"/>
                </a:solidFill>
              </a:rPr>
              <a:t>Anticipated General Fund (state support) increase </a:t>
            </a:r>
            <a:r>
              <a:rPr lang="en-US" sz="2000" b="1" dirty="0" smtClean="0">
                <a:solidFill>
                  <a:srgbClr val="0A0A0A"/>
                </a:solidFill>
              </a:rPr>
              <a:t>= $1,600,000</a:t>
            </a:r>
            <a:endParaRPr lang="en-US" sz="2000" b="1" dirty="0">
              <a:solidFill>
                <a:srgbClr val="0A0A0A"/>
              </a:solidFill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sz="800" b="1" dirty="0">
              <a:solidFill>
                <a:srgbClr val="0A0A0A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A0A0A"/>
                </a:solidFill>
              </a:rPr>
              <a:t>Priority Budget Expenditure increases = </a:t>
            </a:r>
            <a:r>
              <a:rPr lang="en-US" sz="2400" b="1" dirty="0" smtClean="0">
                <a:solidFill>
                  <a:srgbClr val="0A0A0A"/>
                </a:solidFill>
              </a:rPr>
              <a:t>$3,210,000</a:t>
            </a:r>
            <a:endParaRPr lang="en-US" sz="2400" b="1" dirty="0">
              <a:solidFill>
                <a:srgbClr val="0A0A0A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000" b="1" dirty="0">
                <a:solidFill>
                  <a:srgbClr val="0A0A0A"/>
                </a:solidFill>
              </a:rPr>
              <a:t>Faculty Raises and Benefit increases = </a:t>
            </a:r>
            <a:r>
              <a:rPr lang="en-US" sz="2000" b="1" dirty="0" smtClean="0">
                <a:solidFill>
                  <a:srgbClr val="0A0A0A"/>
                </a:solidFill>
              </a:rPr>
              <a:t>$510,000</a:t>
            </a:r>
            <a:endParaRPr lang="en-US" sz="2000" b="1" dirty="0">
              <a:solidFill>
                <a:srgbClr val="0A0A0A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000" b="1" dirty="0">
                <a:solidFill>
                  <a:srgbClr val="0A0A0A"/>
                </a:solidFill>
              </a:rPr>
              <a:t>Adjunct Raises </a:t>
            </a:r>
            <a:r>
              <a:rPr lang="en-US" sz="2000" b="1" dirty="0" smtClean="0">
                <a:solidFill>
                  <a:srgbClr val="0A0A0A"/>
                </a:solidFill>
              </a:rPr>
              <a:t>= $390,000</a:t>
            </a:r>
            <a:endParaRPr lang="en-US" sz="2000" b="1" dirty="0">
              <a:solidFill>
                <a:srgbClr val="0A0A0A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000" b="1" dirty="0">
                <a:solidFill>
                  <a:srgbClr val="0A0A0A"/>
                </a:solidFill>
              </a:rPr>
              <a:t>Classified Staff Raises </a:t>
            </a:r>
            <a:r>
              <a:rPr lang="en-US" sz="2000" b="1" dirty="0" smtClean="0">
                <a:solidFill>
                  <a:srgbClr val="0A0A0A"/>
                </a:solidFill>
              </a:rPr>
              <a:t>and </a:t>
            </a:r>
            <a:r>
              <a:rPr lang="en-US" sz="2000" b="1" dirty="0">
                <a:solidFill>
                  <a:srgbClr val="0A0A0A"/>
                </a:solidFill>
              </a:rPr>
              <a:t>Benefit increases = </a:t>
            </a:r>
            <a:r>
              <a:rPr lang="en-US" sz="2000" b="1" dirty="0" smtClean="0">
                <a:solidFill>
                  <a:srgbClr val="0A0A0A"/>
                </a:solidFill>
              </a:rPr>
              <a:t>$390,000</a:t>
            </a:r>
            <a:endParaRPr lang="en-US" sz="2000" b="1" dirty="0">
              <a:solidFill>
                <a:srgbClr val="0A0A0A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000" b="1" dirty="0">
                <a:solidFill>
                  <a:srgbClr val="0A0A0A"/>
                </a:solidFill>
              </a:rPr>
              <a:t>APT Raises and Benefit increases = </a:t>
            </a:r>
            <a:r>
              <a:rPr lang="en-US" sz="2000" b="1" dirty="0" smtClean="0">
                <a:solidFill>
                  <a:srgbClr val="0A0A0A"/>
                </a:solidFill>
              </a:rPr>
              <a:t>$370,000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b="1" dirty="0" smtClean="0">
                <a:solidFill>
                  <a:srgbClr val="0A0A0A"/>
                </a:solidFill>
              </a:rPr>
              <a:t>PERA Increase = $1.15MI</a:t>
            </a:r>
            <a:endParaRPr lang="en-US" sz="2000" b="1" dirty="0">
              <a:solidFill>
                <a:srgbClr val="0A0A0A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000" b="1" dirty="0" smtClean="0">
                <a:solidFill>
                  <a:srgbClr val="0A0A0A"/>
                </a:solidFill>
              </a:rPr>
              <a:t>New </a:t>
            </a:r>
            <a:r>
              <a:rPr lang="en-US" sz="2000" b="1" dirty="0">
                <a:solidFill>
                  <a:srgbClr val="0A0A0A"/>
                </a:solidFill>
              </a:rPr>
              <a:t>Instructional/Faculty Positions with benefits = </a:t>
            </a:r>
            <a:r>
              <a:rPr lang="en-US" sz="2000" b="1" dirty="0" smtClean="0">
                <a:solidFill>
                  <a:srgbClr val="0A0A0A"/>
                </a:solidFill>
              </a:rPr>
              <a:t>$</a:t>
            </a:r>
            <a:r>
              <a:rPr lang="en-US" sz="2000" b="1" dirty="0" smtClean="0">
                <a:solidFill>
                  <a:srgbClr val="0A0A0A"/>
                </a:solidFill>
              </a:rPr>
              <a:t>400,000</a:t>
            </a:r>
          </a:p>
          <a:p>
            <a:pPr marL="457188" lvl="1" indent="0">
              <a:spcBef>
                <a:spcPts val="0"/>
              </a:spcBef>
              <a:buNone/>
              <a:defRPr/>
            </a:pPr>
            <a:endParaRPr lang="en-US" sz="2000" b="1" dirty="0">
              <a:solidFill>
                <a:srgbClr val="0A0A0A"/>
              </a:solidFill>
            </a:endParaRPr>
          </a:p>
          <a:p>
            <a:pPr marL="457188" lvl="1" indent="0">
              <a:spcBef>
                <a:spcPts val="0"/>
              </a:spcBef>
              <a:buNone/>
              <a:defRPr/>
            </a:pPr>
            <a:r>
              <a:rPr lang="en-US" sz="800" b="1" i="1" dirty="0" smtClean="0">
                <a:solidFill>
                  <a:srgbClr val="0A0A0A"/>
                </a:solidFill>
              </a:rPr>
              <a:t>These are the larger anticipated increases in expenses there are other changes anticipated not reflected here.  All figures are subject to change.</a:t>
            </a:r>
            <a:endParaRPr lang="en-US" sz="800" b="1" i="1" dirty="0">
              <a:solidFill>
                <a:srgbClr val="0A0A0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49724" y="6382761"/>
            <a:ext cx="2715491" cy="392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78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61071" y="197709"/>
            <a:ext cx="9144000" cy="850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prstClr val="black"/>
                </a:solidFill>
                <a:latin typeface="Helvetica"/>
                <a:cs typeface="Helvetica"/>
              </a:rPr>
              <a:t>FY </a:t>
            </a:r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18-19 </a:t>
            </a:r>
            <a:r>
              <a:rPr lang="en-US" dirty="0">
                <a:solidFill>
                  <a:prstClr val="black"/>
                </a:solidFill>
                <a:latin typeface="Helvetica"/>
                <a:cs typeface="Helvetica"/>
              </a:rPr>
              <a:t>BUDGET PRIORITIES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12063" y="969264"/>
            <a:ext cx="11475721" cy="501449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b="1" dirty="0" smtClean="0">
                <a:solidFill>
                  <a:srgbClr val="0A0A0A"/>
                </a:solidFill>
              </a:rPr>
              <a:t>New/Replacement Positions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49724" y="6382761"/>
            <a:ext cx="2715491" cy="392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467534"/>
              </p:ext>
            </p:extLst>
          </p:nvPr>
        </p:nvGraphicFramePr>
        <p:xfrm>
          <a:off x="1561071" y="1727076"/>
          <a:ext cx="9418320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4580">
                  <a:extLst>
                    <a:ext uri="{9D8B030D-6E8A-4147-A177-3AD203B41FA5}">
                      <a16:colId xmlns:a16="http://schemas.microsoft.com/office/drawing/2014/main" val="1283175799"/>
                    </a:ext>
                  </a:extLst>
                </a:gridCol>
                <a:gridCol w="2354580">
                  <a:extLst>
                    <a:ext uri="{9D8B030D-6E8A-4147-A177-3AD203B41FA5}">
                      <a16:colId xmlns:a16="http://schemas.microsoft.com/office/drawing/2014/main" val="187841727"/>
                    </a:ext>
                  </a:extLst>
                </a:gridCol>
                <a:gridCol w="2354580">
                  <a:extLst>
                    <a:ext uri="{9D8B030D-6E8A-4147-A177-3AD203B41FA5}">
                      <a16:colId xmlns:a16="http://schemas.microsoft.com/office/drawing/2014/main" val="478510446"/>
                    </a:ext>
                  </a:extLst>
                </a:gridCol>
                <a:gridCol w="2354580">
                  <a:extLst>
                    <a:ext uri="{9D8B030D-6E8A-4147-A177-3AD203B41FA5}">
                      <a16:colId xmlns:a16="http://schemas.microsoft.com/office/drawing/2014/main" val="93383425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New</a:t>
                      </a:r>
                      <a:endParaRPr lang="en-US" sz="1800" b="0" i="0" u="none" strike="noStrike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Replacements</a:t>
                      </a:r>
                      <a:endParaRPr lang="en-US" sz="1800" b="0" i="0" u="none" strike="noStrike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800" b="0" i="0" u="none" strike="noStrike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2218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Faculty</a:t>
                      </a:r>
                      <a:endParaRPr lang="en-US" sz="1800" b="0" i="0" u="none" strike="noStrike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en-US" sz="1800" b="0" i="0" u="none" strike="noStrike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2729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APT</a:t>
                      </a:r>
                      <a:endParaRPr lang="en-US" sz="1800" b="0" i="0" u="none" strike="noStrike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67165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Classified</a:t>
                      </a:r>
                      <a:endParaRPr lang="en-US" sz="1800" b="0" i="0" u="none" strike="noStrike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5829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800" b="0" i="0" u="none" strike="noStrike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smtClea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  <a:endParaRPr lang="en-US" sz="1800" b="0" i="0" u="none" strike="noStrike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96899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61070" y="4457700"/>
            <a:ext cx="953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of the APT positions is auxiliary funded - AHA (American Heart Association) Training Coordinator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52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61071" y="197709"/>
            <a:ext cx="9144000" cy="850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FISCAL YEAR 2019</a:t>
            </a:r>
          </a:p>
          <a:p>
            <a:pPr algn="ctr"/>
            <a:endParaRPr lang="en-US" dirty="0" smtClean="0">
              <a:solidFill>
                <a:prstClr val="black"/>
              </a:solidFill>
              <a:latin typeface="Helvetica"/>
              <a:cs typeface="Helvetica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Faculty Positions</a:t>
            </a:r>
            <a:endParaRPr lang="en-US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49724" y="6382761"/>
            <a:ext cx="2715491" cy="392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185080"/>
              </p:ext>
            </p:extLst>
          </p:nvPr>
        </p:nvGraphicFramePr>
        <p:xfrm>
          <a:off x="228600" y="1755963"/>
          <a:ext cx="4224528" cy="2836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4528">
                  <a:extLst>
                    <a:ext uri="{9D8B030D-6E8A-4147-A177-3AD203B41FA5}">
                      <a16:colId xmlns:a16="http://schemas.microsoft.com/office/drawing/2014/main" val="4090257961"/>
                    </a:ext>
                  </a:extLst>
                </a:gridCol>
              </a:tblGrid>
              <a:tr h="351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A0A0A"/>
                          </a:solidFill>
                          <a:effectLst/>
                          <a:latin typeface="+mn-lt"/>
                        </a:rPr>
                        <a:t>New Faculty </a:t>
                      </a:r>
                      <a:r>
                        <a:rPr lang="en-US" sz="1600" b="1" u="none" strike="noStrike" dirty="0" smtClean="0">
                          <a:solidFill>
                            <a:srgbClr val="0A0A0A"/>
                          </a:solidFill>
                          <a:effectLst/>
                          <a:latin typeface="+mn-lt"/>
                        </a:rPr>
                        <a:t>Positions</a:t>
                      </a:r>
                      <a:endParaRPr lang="en-US" sz="1600" b="1" i="0" u="none" strike="noStrike" dirty="0">
                        <a:solidFill>
                          <a:srgbClr val="0A0A0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2157798"/>
                  </a:ext>
                </a:extLst>
              </a:tr>
              <a:tr h="351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A0A0A"/>
                          </a:solidFill>
                          <a:effectLst/>
                          <a:latin typeface="+mn-lt"/>
                        </a:rPr>
                        <a:t>Emergency Medical Services</a:t>
                      </a:r>
                      <a:endParaRPr lang="en-US" sz="1600" b="0" i="0" u="none" strike="noStrike" dirty="0">
                        <a:solidFill>
                          <a:srgbClr val="0A0A0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0062859"/>
                  </a:ext>
                </a:extLst>
              </a:tr>
              <a:tr h="351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 smtClean="0">
                          <a:solidFill>
                            <a:srgbClr val="0A0A0A"/>
                          </a:solidFill>
                          <a:effectLst/>
                          <a:latin typeface="+mn-lt"/>
                        </a:rPr>
                        <a:t>English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5130434"/>
                  </a:ext>
                </a:extLst>
              </a:tr>
              <a:tr h="351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 smtClean="0">
                          <a:solidFill>
                            <a:srgbClr val="0A0A0A"/>
                          </a:solidFill>
                          <a:effectLst/>
                          <a:latin typeface="+mn-lt"/>
                        </a:rPr>
                        <a:t>Geography</a:t>
                      </a:r>
                      <a:endParaRPr lang="en-US" sz="1600" b="0" i="0" u="none" strike="noStrike" dirty="0">
                        <a:solidFill>
                          <a:srgbClr val="0A0A0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4188055"/>
                  </a:ext>
                </a:extLst>
              </a:tr>
              <a:tr h="351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 smtClean="0">
                          <a:solidFill>
                            <a:srgbClr val="0A0A0A"/>
                          </a:solidFill>
                          <a:effectLst/>
                          <a:latin typeface="+mn-lt"/>
                        </a:rPr>
                        <a:t>Machining</a:t>
                      </a:r>
                      <a:r>
                        <a:rPr lang="en-US" sz="1600" b="0" u="none" strike="noStrike" baseline="0" dirty="0" smtClean="0">
                          <a:solidFill>
                            <a:srgbClr val="0A0A0A"/>
                          </a:solidFill>
                          <a:effectLst/>
                          <a:latin typeface="+mn-lt"/>
                        </a:rPr>
                        <a:t> (increase from 0.5 to 1.0)</a:t>
                      </a:r>
                      <a:endParaRPr lang="en-US" sz="1600" b="0" i="0" u="none" strike="noStrike" dirty="0">
                        <a:solidFill>
                          <a:srgbClr val="0A0A0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9743808"/>
                  </a:ext>
                </a:extLst>
              </a:tr>
              <a:tr h="351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 smtClean="0">
                          <a:solidFill>
                            <a:srgbClr val="0A0A0A"/>
                          </a:solidFill>
                          <a:effectLst/>
                          <a:latin typeface="+mn-lt"/>
                        </a:rPr>
                        <a:t>Nursing</a:t>
                      </a:r>
                      <a:endParaRPr lang="en-US" sz="1600" b="0" i="0" u="none" strike="noStrike" dirty="0">
                        <a:solidFill>
                          <a:srgbClr val="0A0A0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5994394"/>
                  </a:ext>
                </a:extLst>
              </a:tr>
              <a:tr h="351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A0A0A"/>
                          </a:solidFill>
                          <a:effectLst/>
                          <a:latin typeface="+mn-lt"/>
                        </a:rPr>
                        <a:t>Outdoor Leadership (increase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A0A0A"/>
                          </a:solidFill>
                          <a:effectLst/>
                          <a:latin typeface="+mn-lt"/>
                        </a:rPr>
                        <a:t> from 0.5 to 1.0)</a:t>
                      </a:r>
                      <a:endParaRPr lang="en-US" sz="1600" b="0" i="0" u="none" strike="noStrike" dirty="0">
                        <a:solidFill>
                          <a:srgbClr val="0A0A0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5470661"/>
                  </a:ext>
                </a:extLst>
              </a:tr>
              <a:tr h="3758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A0A0A"/>
                          </a:solidFill>
                          <a:effectLst/>
                          <a:latin typeface="+mn-lt"/>
                        </a:rPr>
                        <a:t>Theater (increase from 0.5 to 1.0)</a:t>
                      </a:r>
                      <a:endParaRPr lang="en-US" sz="1600" b="0" i="0" u="none" strike="noStrike" dirty="0">
                        <a:solidFill>
                          <a:srgbClr val="0A0A0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786235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927570"/>
              </p:ext>
            </p:extLst>
          </p:nvPr>
        </p:nvGraphicFramePr>
        <p:xfrm>
          <a:off x="4581144" y="1755963"/>
          <a:ext cx="3182112" cy="76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2112">
                  <a:extLst>
                    <a:ext uri="{9D8B030D-6E8A-4147-A177-3AD203B41FA5}">
                      <a16:colId xmlns:a16="http://schemas.microsoft.com/office/drawing/2014/main" val="1852613362"/>
                    </a:ext>
                  </a:extLst>
                </a:gridCol>
              </a:tblGrid>
              <a:tr h="252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A0A0A"/>
                          </a:solidFill>
                          <a:effectLst/>
                        </a:rPr>
                        <a:t>New Faculty Pending </a:t>
                      </a:r>
                      <a:r>
                        <a:rPr lang="en-US" sz="1600" b="1" u="none" strike="noStrike" dirty="0" smtClean="0">
                          <a:solidFill>
                            <a:srgbClr val="0A0A0A"/>
                          </a:solidFill>
                          <a:effectLst/>
                        </a:rPr>
                        <a:t>Positions</a:t>
                      </a:r>
                      <a:endParaRPr lang="en-US" sz="1600" b="1" i="0" u="none" strike="noStrike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8704509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0A0A0A"/>
                          </a:solidFill>
                          <a:effectLst/>
                        </a:rPr>
                        <a:t>Advancing Academic Achievement</a:t>
                      </a:r>
                      <a:endParaRPr lang="en-US" sz="1600" b="0" i="0" u="none" strike="noStrike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7020033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0A0A0A"/>
                          </a:solidFill>
                          <a:effectLst/>
                        </a:rPr>
                        <a:t>Water Quality Management</a:t>
                      </a:r>
                      <a:endParaRPr lang="en-US" sz="1600" b="0" i="0" u="none" strike="noStrike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230551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289813"/>
              </p:ext>
            </p:extLst>
          </p:nvPr>
        </p:nvGraphicFramePr>
        <p:xfrm>
          <a:off x="7891272" y="1735611"/>
          <a:ext cx="4078224" cy="3030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373686492"/>
                    </a:ext>
                  </a:extLst>
                </a:gridCol>
              </a:tblGrid>
              <a:tr h="2483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A0A0A"/>
                          </a:solidFill>
                          <a:effectLst/>
                        </a:rPr>
                        <a:t>Faculty </a:t>
                      </a:r>
                      <a:r>
                        <a:rPr lang="en-US" sz="1600" b="1" u="none" strike="noStrike" dirty="0" smtClean="0">
                          <a:solidFill>
                            <a:srgbClr val="0A0A0A"/>
                          </a:solidFill>
                          <a:effectLst/>
                        </a:rPr>
                        <a:t>Replacements</a:t>
                      </a:r>
                      <a:endParaRPr lang="en-US" sz="1600" b="1" i="0" u="none" strike="noStrike" dirty="0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413386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0A0A0A"/>
                          </a:solidFill>
                          <a:effectLst/>
                          <a:latin typeface="+mn-lt"/>
                        </a:rPr>
                        <a:t>Architectural Engineer/Construction Management</a:t>
                      </a:r>
                      <a:endParaRPr lang="en-US" sz="1600" b="0" i="0" u="none" strike="noStrike" dirty="0">
                        <a:solidFill>
                          <a:srgbClr val="0A0A0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6125863"/>
                  </a:ext>
                </a:extLst>
              </a:tr>
              <a:tr h="2483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0A0A0A"/>
                          </a:solidFill>
                          <a:effectLst/>
                          <a:latin typeface="+mn-lt"/>
                        </a:rPr>
                        <a:t>Anthropology</a:t>
                      </a:r>
                      <a:endParaRPr lang="en-US" sz="1600" b="0" i="0" u="none" strike="noStrike" dirty="0">
                        <a:solidFill>
                          <a:srgbClr val="0A0A0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066209"/>
                  </a:ext>
                </a:extLst>
              </a:tr>
              <a:tr h="2483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0A0A0A"/>
                          </a:solidFill>
                          <a:effectLst/>
                          <a:latin typeface="+mn-lt"/>
                        </a:rPr>
                        <a:t>Business</a:t>
                      </a:r>
                      <a:endParaRPr lang="en-US" sz="1600" b="0" i="0" u="none" strike="noStrike" dirty="0">
                        <a:solidFill>
                          <a:srgbClr val="0A0A0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1779169"/>
                  </a:ext>
                </a:extLst>
              </a:tr>
              <a:tr h="248313">
                <a:tc>
                  <a:txBody>
                    <a:bodyPr/>
                    <a:lstStyle/>
                    <a:p>
                      <a:pPr marL="0" marR="0" lvl="0" indent="0" algn="ctr" defTabSz="45718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dirty="0" smtClean="0">
                          <a:solidFill>
                            <a:srgbClr val="0A0A0A"/>
                          </a:solidFill>
                          <a:effectLst/>
                          <a:latin typeface="+mn-lt"/>
                        </a:rPr>
                        <a:t>Electronics</a:t>
                      </a:r>
                      <a:endParaRPr lang="en-US" sz="1600" b="0" i="0" u="none" strike="noStrike" dirty="0" smtClean="0">
                        <a:solidFill>
                          <a:srgbClr val="0A0A0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9511062"/>
                  </a:ext>
                </a:extLst>
              </a:tr>
              <a:tr h="2483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A0A0A"/>
                          </a:solidFill>
                          <a:effectLst/>
                          <a:latin typeface="+mn-lt"/>
                        </a:rPr>
                        <a:t>English – 2</a:t>
                      </a:r>
                      <a:endParaRPr lang="en-US" sz="1600" b="0" i="0" u="none" strike="noStrike" dirty="0">
                        <a:solidFill>
                          <a:srgbClr val="0A0A0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3164932"/>
                  </a:ext>
                </a:extLst>
              </a:tr>
              <a:tr h="2483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A0A0A"/>
                          </a:solidFill>
                          <a:effectLst/>
                          <a:latin typeface="+mn-lt"/>
                        </a:rPr>
                        <a:t>Math – College Prep –</a:t>
                      </a:r>
                      <a:r>
                        <a:rPr lang="en-US" sz="1600" b="0" i="0" u="none" strike="noStrike" baseline="0" dirty="0" smtClean="0">
                          <a:solidFill>
                            <a:srgbClr val="0A0A0A"/>
                          </a:solidFill>
                          <a:effectLst/>
                          <a:latin typeface="+mn-lt"/>
                        </a:rPr>
                        <a:t> 3</a:t>
                      </a:r>
                      <a:endParaRPr lang="en-US" sz="1600" b="0" i="0" u="none" strike="noStrike" dirty="0">
                        <a:solidFill>
                          <a:srgbClr val="0A0A0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3938054"/>
                  </a:ext>
                </a:extLst>
              </a:tr>
              <a:tr h="248313">
                <a:tc>
                  <a:txBody>
                    <a:bodyPr/>
                    <a:lstStyle/>
                    <a:p>
                      <a:pPr marL="0" marR="0" lvl="0" indent="0" algn="ctr" defTabSz="45718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dirty="0" smtClean="0">
                          <a:solidFill>
                            <a:srgbClr val="0A0A0A"/>
                          </a:solidFill>
                          <a:effectLst/>
                          <a:latin typeface="+mn-lt"/>
                        </a:rPr>
                        <a:t>Math – College Level</a:t>
                      </a:r>
                      <a:endParaRPr lang="en-US" sz="1600" b="0" i="0" u="none" strike="noStrike" dirty="0">
                        <a:solidFill>
                          <a:srgbClr val="0A0A0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2277747"/>
                  </a:ext>
                </a:extLst>
              </a:tr>
              <a:tr h="2483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0A0A0A"/>
                          </a:solidFill>
                          <a:effectLst/>
                          <a:latin typeface="+mn-lt"/>
                        </a:rPr>
                        <a:t>Nursing</a:t>
                      </a:r>
                      <a:endParaRPr lang="en-US" sz="1600" b="0" i="0" u="none" strike="noStrike" dirty="0">
                        <a:solidFill>
                          <a:srgbClr val="0A0A0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7588390"/>
                  </a:ext>
                </a:extLst>
              </a:tr>
              <a:tr h="2483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0A0A0A"/>
                          </a:solidFill>
                          <a:effectLst/>
                          <a:latin typeface="+mn-lt"/>
                        </a:rPr>
                        <a:t>Philosophy</a:t>
                      </a:r>
                      <a:endParaRPr lang="en-US" sz="1600" b="0" i="0" u="none" strike="noStrike" dirty="0">
                        <a:solidFill>
                          <a:srgbClr val="0A0A0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2158773"/>
                  </a:ext>
                </a:extLst>
              </a:tr>
              <a:tr h="2483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0A0A0A"/>
                          </a:solidFill>
                          <a:effectLst/>
                          <a:latin typeface="+mn-lt"/>
                        </a:rPr>
                        <a:t>Zookeeping</a:t>
                      </a:r>
                      <a:endParaRPr lang="en-US" sz="1600" b="0" i="0" u="none" strike="noStrike" dirty="0">
                        <a:solidFill>
                          <a:srgbClr val="0A0A0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272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717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440873" y="935565"/>
            <a:ext cx="9080626" cy="5033727"/>
          </a:xfrm>
        </p:spPr>
        <p:txBody>
          <a:bodyPr/>
          <a:lstStyle/>
          <a:p>
            <a:pPr marL="0" indent="0" algn="ctr">
              <a:buNone/>
            </a:pPr>
            <a:endParaRPr lang="en-US" sz="6000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3600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prstClr val="black"/>
                </a:solidFill>
                <a:ea typeface="+mj-ea"/>
                <a:cs typeface="+mj-cs"/>
              </a:rPr>
              <a:t>Questions?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9349724" y="6382761"/>
            <a:ext cx="2715491" cy="392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281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662024" y="383210"/>
            <a:ext cx="8859327" cy="5776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A0A0A"/>
                </a:solidFill>
                <a:latin typeface="Helvetica"/>
                <a:cs typeface="Helvetica"/>
              </a:rPr>
              <a:t>PPCC FTE ENROLLMENT &amp; PELL AID BY YEAR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38438556"/>
              </p:ext>
            </p:extLst>
          </p:nvPr>
        </p:nvGraphicFramePr>
        <p:xfrm>
          <a:off x="374904" y="1333151"/>
          <a:ext cx="11448288" cy="4994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6412230"/>
            <a:ext cx="12192000" cy="4457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6496615"/>
            <a:ext cx="3897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PIKES PEAK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35673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71651" y="138024"/>
            <a:ext cx="8664574" cy="10696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A0A0A"/>
                </a:solidFill>
                <a:latin typeface="Helvetica"/>
                <a:cs typeface="Helvetica"/>
              </a:rPr>
              <a:t>STUDENT HEADCOUNT COMPARED TO</a:t>
            </a:r>
          </a:p>
          <a:p>
            <a:pPr algn="ctr"/>
            <a:r>
              <a:rPr lang="en-US" dirty="0">
                <a:solidFill>
                  <a:srgbClr val="0A0A0A"/>
                </a:solidFill>
                <a:latin typeface="Helvetica"/>
                <a:cs typeface="Helvetica"/>
              </a:rPr>
              <a:t>HEADCOUNT OF STUDENTS RECEIVING AID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45847328"/>
              </p:ext>
            </p:extLst>
          </p:nvPr>
        </p:nvGraphicFramePr>
        <p:xfrm>
          <a:off x="374904" y="1302589"/>
          <a:ext cx="11439144" cy="503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6412230"/>
            <a:ext cx="12192000" cy="4457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7180" y="6496615"/>
            <a:ext cx="3897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PIKES PEAK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676680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09026" y="0"/>
            <a:ext cx="8748323" cy="105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A0A0A"/>
                </a:solidFill>
                <a:latin typeface="Helvetica"/>
                <a:cs typeface="Helvetica"/>
              </a:rPr>
              <a:t>PPCC REVENUE COMPARISON</a:t>
            </a: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410474956"/>
              </p:ext>
            </p:extLst>
          </p:nvPr>
        </p:nvGraphicFramePr>
        <p:xfrm>
          <a:off x="716692" y="1052422"/>
          <a:ext cx="5191780" cy="5413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919469984"/>
              </p:ext>
            </p:extLst>
          </p:nvPr>
        </p:nvGraphicFramePr>
        <p:xfrm>
          <a:off x="6283186" y="1052422"/>
          <a:ext cx="5354631" cy="541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9349724" y="6382761"/>
            <a:ext cx="2715491" cy="392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8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96429" y="90536"/>
            <a:ext cx="8953876" cy="1086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FY 16-17 general </a:t>
            </a:r>
            <a:r>
              <a:rPr lang="en-US" dirty="0">
                <a:solidFill>
                  <a:prstClr val="black"/>
                </a:solidFill>
                <a:latin typeface="Helvetica"/>
                <a:cs typeface="Helvetica"/>
              </a:rPr>
              <a:t>fund </a:t>
            </a:r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expenses</a:t>
            </a:r>
            <a:endParaRPr lang="en-US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by </a:t>
            </a:r>
            <a:r>
              <a:rPr lang="en-US" dirty="0">
                <a:solidFill>
                  <a:prstClr val="black"/>
                </a:solidFill>
                <a:latin typeface="Helvetica"/>
                <a:cs typeface="Helvetica"/>
              </a:rPr>
              <a:t>expense type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61695068"/>
              </p:ext>
            </p:extLst>
          </p:nvPr>
        </p:nvGraphicFramePr>
        <p:xfrm>
          <a:off x="1197864" y="1313474"/>
          <a:ext cx="9518904" cy="5544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9349724" y="6382761"/>
            <a:ext cx="2715491" cy="392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277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4000" y="-1"/>
            <a:ext cx="9144000" cy="1312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FY 16-17 general fund EXPENSES </a:t>
            </a:r>
            <a:r>
              <a:rPr lang="en-US" dirty="0">
                <a:solidFill>
                  <a:prstClr val="black"/>
                </a:solidFill>
                <a:latin typeface="Helvetica"/>
                <a:cs typeface="Helvetica"/>
              </a:rPr>
              <a:t>BY NACUBO </a:t>
            </a:r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CATEGORY</a:t>
            </a:r>
            <a:endParaRPr lang="en-US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75953165"/>
              </p:ext>
            </p:extLst>
          </p:nvPr>
        </p:nvGraphicFramePr>
        <p:xfrm>
          <a:off x="895617" y="1270381"/>
          <a:ext cx="10181967" cy="5154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9349724" y="6382761"/>
            <a:ext cx="2715491" cy="392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08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456274" y="71618"/>
            <a:ext cx="9008198" cy="1122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A0A0A"/>
                </a:solidFill>
                <a:latin typeface="Helvetica"/>
                <a:cs typeface="Helvetica"/>
              </a:rPr>
              <a:t>AVERAGE </a:t>
            </a:r>
            <a:r>
              <a:rPr lang="en-US" dirty="0">
                <a:solidFill>
                  <a:srgbClr val="0A0A0A"/>
                </a:solidFill>
                <a:latin typeface="Helvetica"/>
                <a:cs typeface="Helvetica"/>
              </a:rPr>
              <a:t>FACULTY TENURE &amp; SALARY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69671857"/>
              </p:ext>
            </p:extLst>
          </p:nvPr>
        </p:nvGraphicFramePr>
        <p:xfrm>
          <a:off x="393192" y="1194247"/>
          <a:ext cx="11430000" cy="5119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9349724" y="6382761"/>
            <a:ext cx="2715491" cy="392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85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PPCC Colors">
      <a:dk1>
        <a:srgbClr val="6C6F71"/>
      </a:dk1>
      <a:lt1>
        <a:srgbClr val="A6A9AB"/>
      </a:lt1>
      <a:dk2>
        <a:srgbClr val="6C6F71"/>
      </a:dk2>
      <a:lt2>
        <a:srgbClr val="FEFFFF"/>
      </a:lt2>
      <a:accent1>
        <a:srgbClr val="C70024"/>
      </a:accent1>
      <a:accent2>
        <a:srgbClr val="951222"/>
      </a:accent2>
      <a:accent3>
        <a:srgbClr val="21425B"/>
      </a:accent3>
      <a:accent4>
        <a:srgbClr val="1E505C"/>
      </a:accent4>
      <a:accent5>
        <a:srgbClr val="888648"/>
      </a:accent5>
      <a:accent6>
        <a:srgbClr val="9BA65E"/>
      </a:accent6>
      <a:hlink>
        <a:srgbClr val="688A6E"/>
      </a:hlink>
      <a:folHlink>
        <a:srgbClr val="7B92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CC_PPT_201709" id="{6CDF26C0-0E6E-0947-BEA9-8D1A24DE8182}" vid="{48F988E1-D494-4C48-BFFC-6F7670C894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ppt/theme/themeOverride10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ppt/theme/themeOverride11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ppt/theme/themeOverride12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ppt/theme/themeOverride13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ppt/theme/themeOverride14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ppt/theme/themeOverride15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ppt/theme/themeOverride16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ppt/theme/themeOverride17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ppt/theme/themeOverride18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ppt/theme/themeOverride19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ppt/theme/themeOverride2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ppt/theme/themeOverride20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ppt/theme/themeOverride21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ppt/theme/themeOverride22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ppt/theme/themeOverride23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ppt/theme/themeOverride24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ppt/theme/themeOverride25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ppt/theme/themeOverride26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ppt/theme/themeOverride27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ppt/theme/themeOverride28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ppt/theme/themeOverride29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ppt/theme/themeOverride3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ppt/theme/themeOverride30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ppt/theme/themeOverride31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ppt/theme/themeOverride4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ppt/theme/themeOverride5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ppt/theme/themeOverride6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ppt/theme/themeOverride7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ppt/theme/themeOverride8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ppt/theme/themeOverride9.xml><?xml version="1.0" encoding="utf-8"?>
<a:themeOverride xmlns:a="http://schemas.openxmlformats.org/drawingml/2006/main">
  <a:clrScheme name="PPCC Colors">
    <a:dk1>
      <a:srgbClr val="6C6F71"/>
    </a:dk1>
    <a:lt1>
      <a:srgbClr val="A6A9AB"/>
    </a:lt1>
    <a:dk2>
      <a:srgbClr val="6C6F71"/>
    </a:dk2>
    <a:lt2>
      <a:srgbClr val="FEFFFF"/>
    </a:lt2>
    <a:accent1>
      <a:srgbClr val="C70024"/>
    </a:accent1>
    <a:accent2>
      <a:srgbClr val="951222"/>
    </a:accent2>
    <a:accent3>
      <a:srgbClr val="21425B"/>
    </a:accent3>
    <a:accent4>
      <a:srgbClr val="1E505C"/>
    </a:accent4>
    <a:accent5>
      <a:srgbClr val="888648"/>
    </a:accent5>
    <a:accent6>
      <a:srgbClr val="9BA65E"/>
    </a:accent6>
    <a:hlink>
      <a:srgbClr val="688A6E"/>
    </a:hlink>
    <a:folHlink>
      <a:srgbClr val="7B928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2775</TotalTime>
  <Words>1226</Words>
  <Application>Microsoft Office PowerPoint</Application>
  <PresentationFormat>Widescreen</PresentationFormat>
  <Paragraphs>423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MS PGothic</vt:lpstr>
      <vt:lpstr>Arial</vt:lpstr>
      <vt:lpstr>Calibri</vt:lpstr>
      <vt:lpstr>Helvetica</vt:lpstr>
      <vt:lpstr>Lucida Grande</vt:lpstr>
      <vt:lpstr>Open Sans</vt:lpstr>
      <vt:lpstr>Open Sans Regular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PPCC NET ASSET RESERVES PHILOSOPHY</vt:lpstr>
      <vt:lpstr>PPCC NET ASSET RESERVES PHILOSOPHY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PPCC BUDGET CYCLE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Hogue, Eileen</dc:creator>
  <cp:lastModifiedBy>Hogue, Eileen</cp:lastModifiedBy>
  <cp:revision>303</cp:revision>
  <cp:lastPrinted>2018-03-14T15:52:35Z</cp:lastPrinted>
  <dcterms:created xsi:type="dcterms:W3CDTF">2018-03-06T22:04:31Z</dcterms:created>
  <dcterms:modified xsi:type="dcterms:W3CDTF">2018-04-19T22:12:49Z</dcterms:modified>
</cp:coreProperties>
</file>