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76" r:id="rId4"/>
    <p:sldId id="263" r:id="rId5"/>
    <p:sldId id="277" r:id="rId6"/>
    <p:sldId id="264" r:id="rId7"/>
    <p:sldId id="261" r:id="rId8"/>
    <p:sldId id="266" r:id="rId9"/>
    <p:sldId id="267" r:id="rId10"/>
    <p:sldId id="268" r:id="rId11"/>
    <p:sldId id="269" r:id="rId12"/>
    <p:sldId id="270" r:id="rId13"/>
    <p:sldId id="271" r:id="rId14"/>
    <p:sldId id="272" r:id="rId15"/>
    <p:sldId id="273" r:id="rId16"/>
    <p:sldId id="274" r:id="rId17"/>
    <p:sldId id="275"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5" autoAdjust="0"/>
    <p:restoredTop sz="46341" autoAdjust="0"/>
  </p:normalViewPr>
  <p:slideViewPr>
    <p:cSldViewPr snapToGrid="0" snapToObjects="1">
      <p:cViewPr>
        <p:scale>
          <a:sx n="68" d="100"/>
          <a:sy n="68" d="100"/>
        </p:scale>
        <p:origin x="-2000" y="-8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42676-3A87-454F-A4FF-F8A5C6B393A5}" type="datetimeFigureOut">
              <a:rPr lang="en-US" smtClean="0"/>
              <a:t>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9A64D-ABE0-7149-A772-A6A4C3CD754C}" type="slidenum">
              <a:rPr lang="en-US" smtClean="0"/>
              <a:t>‹#›</a:t>
            </a:fld>
            <a:endParaRPr lang="en-US"/>
          </a:p>
        </p:txBody>
      </p:sp>
    </p:spTree>
    <p:extLst>
      <p:ext uri="{BB962C8B-B14F-4D97-AF65-F5344CB8AC3E}">
        <p14:creationId xmlns:p14="http://schemas.microsoft.com/office/powerpoint/2010/main" val="1103589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Spring Semester.</a:t>
            </a:r>
          </a:p>
          <a:p>
            <a:endParaRPr lang="en-US" dirty="0" smtClean="0"/>
          </a:p>
          <a:p>
            <a:r>
              <a:rPr lang="en-US" b="1" dirty="0" smtClean="0"/>
              <a:t>Jay </a:t>
            </a:r>
            <a:r>
              <a:rPr lang="en-US" b="1" dirty="0" err="1" smtClean="0"/>
              <a:t>Yeakley</a:t>
            </a:r>
            <a:r>
              <a:rPr lang="en-US" b="1" dirty="0" smtClean="0"/>
              <a:t>,</a:t>
            </a:r>
            <a:r>
              <a:rPr lang="en-US" b="1" baseline="0" dirty="0" smtClean="0"/>
              <a:t> representing the </a:t>
            </a:r>
            <a:r>
              <a:rPr lang="en-US" b="1" dirty="0" smtClean="0"/>
              <a:t>Faculty Scholars</a:t>
            </a:r>
            <a:r>
              <a:rPr lang="en-US" b="1" baseline="0" dirty="0" smtClean="0"/>
              <a:t> Program:</a:t>
            </a:r>
          </a:p>
          <a:p>
            <a:pPr marL="171450" indent="-171450">
              <a:buFont typeface="Arial"/>
              <a:buChar char="•"/>
            </a:pPr>
            <a:r>
              <a:rPr lang="en-US" baseline="0" dirty="0" smtClean="0"/>
              <a:t>Introduced and congratulated the three students who received the Faculty Scholarships </a:t>
            </a:r>
          </a:p>
          <a:p>
            <a:pPr lvl="1"/>
            <a:endParaRPr lang="en-US" baseline="0" dirty="0" smtClean="0"/>
          </a:p>
          <a:p>
            <a:pPr marL="628650" lvl="1" indent="-171450">
              <a:buFont typeface="Arial"/>
              <a:buChar char="•"/>
            </a:pPr>
            <a:r>
              <a:rPr lang="en-US" baseline="0" dirty="0" smtClean="0"/>
              <a:t>Linda Kohn is a single mom with 10 kids. She expressed the scholarship has given her the confidence to change paths and enter into the nursing program and she asked faculty to keep giving to the scholarship program because it is an inspiration for students.</a:t>
            </a:r>
          </a:p>
          <a:p>
            <a:pPr marL="628650" lvl="1" indent="-171450">
              <a:buFont typeface="Arial"/>
              <a:buChar char="•"/>
            </a:pP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Maria </a:t>
            </a:r>
            <a:r>
              <a:rPr lang="en-US" baseline="0" dirty="0" err="1" smtClean="0"/>
              <a:t>Raczyowski</a:t>
            </a:r>
            <a:r>
              <a:rPr lang="en-US" baseline="0" dirty="0" smtClean="0"/>
              <a:t> is a mom with a 2 1/2 year old special needs daughter. She expressed that the scholarship makes attending so much easier and also helps encourage her to reach her dream of  becoming a nurse. </a:t>
            </a:r>
          </a:p>
          <a:p>
            <a:pPr marL="628650" lvl="1" indent="-171450">
              <a:buFont typeface="Arial"/>
              <a:buChar char="•"/>
            </a:pPr>
            <a:endParaRPr lang="en-US" baseline="0" dirty="0" smtClean="0"/>
          </a:p>
          <a:p>
            <a:pPr marL="628650" lvl="1" indent="-171450">
              <a:buFont typeface="Arial"/>
              <a:buChar char="•"/>
            </a:pPr>
            <a:r>
              <a:rPr lang="en-US" baseline="0" dirty="0" smtClean="0"/>
              <a:t>Damon Stickney expressed the scholarship helps him stay committed and inspired and it’s not just a monetary check, but a reminder of what is right and what is good.  He asked faculty to please continue to donate. </a:t>
            </a:r>
          </a:p>
          <a:p>
            <a:endParaRPr lang="en-US" baseline="0" dirty="0" smtClean="0"/>
          </a:p>
          <a:p>
            <a:pPr marL="171450" indent="-171450">
              <a:buFont typeface="Arial"/>
              <a:buChar char="•"/>
            </a:pPr>
            <a:r>
              <a:rPr lang="en-US" baseline="0" dirty="0" smtClean="0"/>
              <a:t>Informed the audience that this year the scholarship program was able to increase the scholarships to three $1,000 awards. </a:t>
            </a:r>
          </a:p>
          <a:p>
            <a:endParaRPr lang="en-US" baseline="0" dirty="0" smtClean="0"/>
          </a:p>
          <a:p>
            <a:pPr marL="171450" indent="-171450">
              <a:buFont typeface="Arial"/>
              <a:buChar char="•"/>
            </a:pPr>
            <a:r>
              <a:rPr lang="en-US" baseline="0" dirty="0" smtClean="0"/>
              <a:t>Provided feedback that what really helps students get selected for this award is 1) they prove how hard they are working in the community for a job and they are truly going above and beyond at the school and 2) detailed narratives, the more detail faculty can provide in the narratives, the better chances a student has in the scholarship selection. </a:t>
            </a:r>
          </a:p>
          <a:p>
            <a:pPr marL="171450" indent="-171450">
              <a:buFont typeface="Arial"/>
              <a:buChar char="•"/>
            </a:pPr>
            <a:endParaRPr lang="en-US" baseline="0" dirty="0" smtClean="0"/>
          </a:p>
          <a:p>
            <a:pPr marL="171450" indent="-171450">
              <a:buFont typeface="Arial"/>
              <a:buChar char="•"/>
            </a:pPr>
            <a:r>
              <a:rPr lang="en-US" baseline="0" dirty="0" smtClean="0"/>
              <a:t>Expressed the goal of the faculty scholarship committee is to have three faculty members from each  division and to also have 100 percent of faculty donating, whatever amount they can, to the PPCC Foundation for the Faculty Scholars fund.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1</a:t>
            </a:fld>
            <a:endParaRPr lang="en-US"/>
          </a:p>
        </p:txBody>
      </p:sp>
    </p:spTree>
    <p:extLst>
      <p:ext uri="{BB962C8B-B14F-4D97-AF65-F5344CB8AC3E}">
        <p14:creationId xmlns:p14="http://schemas.microsoft.com/office/powerpoint/2010/main" val="261025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Focus Goal</a:t>
            </a:r>
          </a:p>
          <a:p>
            <a:endParaRPr lang="en-US" dirty="0" smtClean="0"/>
          </a:p>
          <a:p>
            <a:r>
              <a:rPr lang="en-US" dirty="0" smtClean="0"/>
              <a:t>This past year leadershi</a:t>
            </a:r>
            <a:r>
              <a:rPr lang="en-US" baseline="0" dirty="0" smtClean="0"/>
              <a:t>p came together to create a new focus goal.  Now that we are developing better processes for getting students enrolled, how do we keep them here?</a:t>
            </a:r>
          </a:p>
          <a:p>
            <a:endParaRPr lang="en-US" baseline="0" dirty="0" smtClean="0"/>
          </a:p>
          <a:p>
            <a:r>
              <a:rPr lang="en-US" baseline="0" dirty="0" smtClean="0"/>
              <a:t>Our aim – based on the leading colleges persistence rates – is 60 percent. We would be the highest performing college in the state if we achieved this.</a:t>
            </a:r>
          </a:p>
          <a:p>
            <a:endParaRPr lang="en-US" baseline="0" dirty="0" smtClean="0"/>
          </a:p>
          <a:p>
            <a:r>
              <a:rPr lang="en-US" baseline="0" dirty="0" smtClean="0"/>
              <a:t>We increased four percent just this year . However, this number does bounce, but I feel like this is due to a shifting culture here around student success.</a:t>
            </a:r>
          </a:p>
          <a:p>
            <a:endParaRPr lang="en-US" baseline="0" dirty="0" smtClean="0"/>
          </a:p>
          <a:p>
            <a:r>
              <a:rPr lang="en-US" baseline="0" dirty="0" smtClean="0"/>
              <a:t>How are we going to achieve this? We have established two strategies that were detailed in an email from August 21, 2013…transform the library into a learning commons and implement the use of  an academic planning tool.</a:t>
            </a:r>
          </a:p>
        </p:txBody>
      </p:sp>
      <p:sp>
        <p:nvSpPr>
          <p:cNvPr id="4" name="Slide Number Placeholder 3"/>
          <p:cNvSpPr>
            <a:spLocks noGrp="1"/>
          </p:cNvSpPr>
          <p:nvPr>
            <p:ph type="sldNum" sz="quarter" idx="10"/>
          </p:nvPr>
        </p:nvSpPr>
        <p:spPr/>
        <p:txBody>
          <a:bodyPr/>
          <a:lstStyle/>
          <a:p>
            <a:fld id="{3C89A64D-ABE0-7149-A772-A6A4C3CD754C}" type="slidenum">
              <a:rPr lang="en-US" smtClean="0"/>
              <a:t>10</a:t>
            </a:fld>
            <a:endParaRPr lang="en-US"/>
          </a:p>
        </p:txBody>
      </p:sp>
    </p:spTree>
    <p:extLst>
      <p:ext uri="{BB962C8B-B14F-4D97-AF65-F5344CB8AC3E}">
        <p14:creationId xmlns:p14="http://schemas.microsoft.com/office/powerpoint/2010/main" val="242229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Learning </a:t>
            </a:r>
            <a:r>
              <a:rPr lang="en-US" baseline="0" dirty="0" smtClean="0"/>
              <a:t>Commons</a:t>
            </a:r>
          </a:p>
          <a:p>
            <a:r>
              <a:rPr lang="en-US" baseline="0" dirty="0" smtClean="0"/>
              <a:t>When I think about the Learning Commons I think of a place where students want to spend time. Finding ways to encourage students to spend more time on campus will help them be more successful.  It will be a comfortable place.  Have food and snacks. </a:t>
            </a:r>
            <a:r>
              <a:rPr lang="en-US" baseline="0" dirty="0" smtClean="0"/>
              <a:t>It </a:t>
            </a:r>
            <a:r>
              <a:rPr lang="en-US" baseline="0" dirty="0" smtClean="0"/>
              <a:t>will also be a high tech place where students connect immediately with support and tutoring needs.  </a:t>
            </a:r>
            <a:endParaRPr lang="en-US" baseline="0" dirty="0" smtClean="0"/>
          </a:p>
          <a:p>
            <a:endParaRPr lang="en-US" baseline="0" dirty="0" smtClean="0"/>
          </a:p>
          <a:p>
            <a:r>
              <a:rPr lang="en-US" baseline="0" dirty="0" smtClean="0"/>
              <a:t>I </a:t>
            </a:r>
            <a:r>
              <a:rPr lang="en-US" baseline="0" dirty="0" smtClean="0"/>
              <a:t>have this vision of those </a:t>
            </a:r>
            <a:r>
              <a:rPr lang="en-US" baseline="0" dirty="0" smtClean="0"/>
              <a:t>Brazilian restaurants </a:t>
            </a:r>
            <a:r>
              <a:rPr lang="en-US" baseline="0" dirty="0" smtClean="0"/>
              <a:t>where you put the green sign up to get more food or the red </a:t>
            </a:r>
            <a:r>
              <a:rPr lang="en-US" baseline="0" dirty="0" smtClean="0"/>
              <a:t>sign to </a:t>
            </a:r>
            <a:r>
              <a:rPr lang="en-US" baseline="0" dirty="0" smtClean="0"/>
              <a:t>stop the food from coming.  Imagine a place </a:t>
            </a:r>
            <a:r>
              <a:rPr lang="en-US" baseline="0" dirty="0" smtClean="0"/>
              <a:t>where students sit </a:t>
            </a:r>
            <a:r>
              <a:rPr lang="en-US" baseline="0" dirty="0" smtClean="0"/>
              <a:t>down </a:t>
            </a:r>
            <a:r>
              <a:rPr lang="en-US" baseline="0" dirty="0" smtClean="0"/>
              <a:t>to work </a:t>
            </a:r>
            <a:r>
              <a:rPr lang="en-US" baseline="0" dirty="0" smtClean="0"/>
              <a:t>and then use technology to </a:t>
            </a:r>
            <a:r>
              <a:rPr lang="en-US" baseline="0" dirty="0" smtClean="0"/>
              <a:t>convey their needs. </a:t>
            </a:r>
            <a:r>
              <a:rPr lang="en-US" baseline="0" dirty="0" smtClean="0"/>
              <a:t>Maybe you need help with Algebra or a paper you are writing…</a:t>
            </a:r>
            <a:r>
              <a:rPr lang="en-US" baseline="0" dirty="0" smtClean="0"/>
              <a:t>.there will be no </a:t>
            </a:r>
            <a:r>
              <a:rPr lang="en-US" baseline="0" dirty="0" smtClean="0"/>
              <a:t>standing at a counter or in a line or </a:t>
            </a:r>
            <a:r>
              <a:rPr lang="en-US" baseline="0" dirty="0" smtClean="0"/>
              <a:t>announcing it </a:t>
            </a:r>
            <a:r>
              <a:rPr lang="en-US" baseline="0" dirty="0" smtClean="0"/>
              <a:t>in front of people. </a:t>
            </a:r>
            <a:r>
              <a:rPr lang="en-US" baseline="0" dirty="0" smtClean="0"/>
              <a:t>Rather, the help you need will come to you, and we will harness technology to make that happen. </a:t>
            </a:r>
          </a:p>
          <a:p>
            <a:endParaRPr lang="en-US" baseline="0" dirty="0" smtClean="0"/>
          </a:p>
          <a:p>
            <a:r>
              <a:rPr lang="en-US" baseline="0" dirty="0" smtClean="0"/>
              <a:t>We </a:t>
            </a:r>
            <a:r>
              <a:rPr lang="en-US" baseline="0" dirty="0" smtClean="0"/>
              <a:t>already have great </a:t>
            </a:r>
            <a:r>
              <a:rPr lang="en-US" baseline="0" dirty="0" smtClean="0"/>
              <a:t>resources, the </a:t>
            </a:r>
            <a:r>
              <a:rPr lang="en-US" baseline="0" dirty="0" smtClean="0"/>
              <a:t>challenge is getting students to connect. Cindy Buckley is leading this charge. They are looking at best practices nationwide. </a:t>
            </a:r>
          </a:p>
          <a:p>
            <a:endParaRPr lang="en-US" baseline="0" dirty="0" smtClean="0"/>
          </a:p>
          <a:p>
            <a:r>
              <a:rPr lang="en-US" baseline="0" dirty="0" smtClean="0"/>
              <a:t>This is going to be a big project </a:t>
            </a:r>
            <a:r>
              <a:rPr lang="en-US" baseline="0" dirty="0" smtClean="0"/>
              <a:t>and we know it is going to be difficult. We </a:t>
            </a:r>
            <a:r>
              <a:rPr lang="en-US" baseline="0" dirty="0" smtClean="0"/>
              <a:t>are going to have to shut down the </a:t>
            </a:r>
            <a:r>
              <a:rPr lang="en-US" baseline="0" dirty="0" smtClean="0"/>
              <a:t>Centennial Library </a:t>
            </a:r>
            <a:r>
              <a:rPr lang="en-US" baseline="0" dirty="0" smtClean="0"/>
              <a:t>space to do this project. There is no great time to do this. We will expedite the work </a:t>
            </a:r>
            <a:r>
              <a:rPr lang="en-US" baseline="0" dirty="0" smtClean="0"/>
              <a:t>and it will </a:t>
            </a:r>
            <a:r>
              <a:rPr lang="en-US" baseline="0" dirty="0" smtClean="0"/>
              <a:t>probably during summer – but it will be challenging. Construction starts in a year. </a:t>
            </a:r>
          </a:p>
          <a:p>
            <a:endParaRPr lang="en-US" baseline="0" dirty="0" smtClean="0"/>
          </a:p>
          <a:p>
            <a:r>
              <a:rPr lang="en-US" baseline="0" dirty="0" smtClean="0"/>
              <a:t>It will be really transformative for how students access support services at our college.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11</a:t>
            </a:fld>
            <a:endParaRPr lang="en-US"/>
          </a:p>
        </p:txBody>
      </p:sp>
    </p:spTree>
    <p:extLst>
      <p:ext uri="{BB962C8B-B14F-4D97-AF65-F5344CB8AC3E}">
        <p14:creationId xmlns:p14="http://schemas.microsoft.com/office/powerpoint/2010/main" val="210130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Academic Planning</a:t>
            </a:r>
            <a:r>
              <a:rPr lang="en-US" b="1" baseline="0" dirty="0" smtClean="0"/>
              <a:t> Tool</a:t>
            </a:r>
          </a:p>
          <a:p>
            <a:r>
              <a:rPr lang="en-US" dirty="0" smtClean="0"/>
              <a:t>The </a:t>
            </a:r>
            <a:r>
              <a:rPr lang="en-US" dirty="0" smtClean="0"/>
              <a:t>concept is that when students enroll they should get a </a:t>
            </a:r>
            <a:r>
              <a:rPr lang="en-US" dirty="0" smtClean="0"/>
              <a:t>semester-by-semester </a:t>
            </a:r>
            <a:r>
              <a:rPr lang="en-US" dirty="0" smtClean="0"/>
              <a:t>plan that</a:t>
            </a:r>
            <a:r>
              <a:rPr lang="en-US" baseline="0" dirty="0" smtClean="0"/>
              <a:t> shows them how to get from where they are today to graduation day and we should be able to monitor where they are in that plan.  Because this tool is interactive, we get alerts when students take missteps in classes and scheduling. </a:t>
            </a:r>
          </a:p>
          <a:p>
            <a:endParaRPr lang="en-US" baseline="0" dirty="0" smtClean="0"/>
          </a:p>
          <a:p>
            <a:r>
              <a:rPr lang="en-US" baseline="0" dirty="0" smtClean="0"/>
              <a:t>Many students in community colleges take way more credit hours than they need. If we could streamline the courses they take to keep them on track we have a significant opportunity to improve graduation rates.</a:t>
            </a:r>
          </a:p>
          <a:p>
            <a:endParaRPr lang="en-US" baseline="0" dirty="0" smtClean="0"/>
          </a:p>
          <a:p>
            <a:r>
              <a:rPr lang="en-US" baseline="0" dirty="0" smtClean="0"/>
              <a:t>This tool will also allow us to plan better. It’s not a perfect tool, but it will help us to determine the number of sections and classrooms that we need and what expenditures we will experience.</a:t>
            </a:r>
          </a:p>
          <a:p>
            <a:endParaRPr lang="en-US" baseline="0" dirty="0" smtClean="0"/>
          </a:p>
          <a:p>
            <a:r>
              <a:rPr lang="en-US" baseline="0" dirty="0" smtClean="0"/>
              <a:t>We are looking at the best of the tools available and have had challenges getting vendors in to demo products.  We are hoping we can bring something in that increases the efficiency of how we operate. </a:t>
            </a:r>
            <a:r>
              <a:rPr lang="en-US" baseline="0" dirty="0" err="1" smtClean="0"/>
              <a:t>Bree</a:t>
            </a:r>
            <a:r>
              <a:rPr lang="en-US" baseline="0" dirty="0" smtClean="0"/>
              <a:t> </a:t>
            </a:r>
            <a:r>
              <a:rPr lang="en-US" baseline="0" dirty="0" err="1" smtClean="0"/>
              <a:t>Langemo</a:t>
            </a:r>
            <a:r>
              <a:rPr lang="en-US" baseline="0" dirty="0" smtClean="0"/>
              <a:t> is leading this task force.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12</a:t>
            </a:fld>
            <a:endParaRPr lang="en-US"/>
          </a:p>
        </p:txBody>
      </p:sp>
    </p:spTree>
    <p:extLst>
      <p:ext uri="{BB962C8B-B14F-4D97-AF65-F5344CB8AC3E}">
        <p14:creationId xmlns:p14="http://schemas.microsoft.com/office/powerpoint/2010/main" val="39802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smtClean="0"/>
              <a:t>CETL</a:t>
            </a:r>
          </a:p>
          <a:p>
            <a:pPr marL="171450" indent="-171450">
              <a:buFont typeface="Arial"/>
              <a:buChar char="•"/>
            </a:pPr>
            <a:r>
              <a:rPr lang="en-US" dirty="0" smtClean="0"/>
              <a:t>I’m the number one fan of CETL. They are doing fantastic work. I believe they do such</a:t>
            </a:r>
            <a:r>
              <a:rPr lang="en-US" baseline="0" dirty="0" smtClean="0"/>
              <a:t> meaningful work because they are</a:t>
            </a:r>
            <a:r>
              <a:rPr lang="en-US" dirty="0" smtClean="0"/>
              <a:t> a faculty based, faculty run professional development</a:t>
            </a:r>
            <a:r>
              <a:rPr lang="en-US" baseline="0" dirty="0" smtClean="0"/>
              <a:t> organization.</a:t>
            </a:r>
          </a:p>
          <a:p>
            <a:endParaRPr lang="en-US" baseline="0" dirty="0" smtClean="0"/>
          </a:p>
          <a:p>
            <a:pPr marL="0" indent="0">
              <a:buFont typeface="Arial"/>
              <a:buNone/>
            </a:pPr>
            <a:r>
              <a:rPr lang="en-US" baseline="0" dirty="0" smtClean="0"/>
              <a:t>My </a:t>
            </a:r>
            <a:r>
              <a:rPr lang="en-US" dirty="0" smtClean="0"/>
              <a:t>commitment  to CETL is…</a:t>
            </a:r>
            <a:r>
              <a:rPr lang="en-US" baseline="0" dirty="0" smtClean="0"/>
              <a:t> </a:t>
            </a:r>
          </a:p>
          <a:p>
            <a:pPr marL="171450" indent="-171450">
              <a:buFont typeface="Arial"/>
              <a:buChar char="•"/>
            </a:pPr>
            <a:r>
              <a:rPr lang="en-US" dirty="0" smtClean="0"/>
              <a:t>They will be funded so support their vision, we will provide release time for people working on it</a:t>
            </a:r>
            <a:r>
              <a:rPr lang="en-US" baseline="0" dirty="0" smtClean="0"/>
              <a:t> and we’ll provide </a:t>
            </a:r>
            <a:r>
              <a:rPr lang="en-US" dirty="0" smtClean="0"/>
              <a:t>support for funding for speakers.  </a:t>
            </a:r>
          </a:p>
          <a:p>
            <a:pPr marL="0" indent="0">
              <a:buFont typeface="Arial"/>
              <a:buNone/>
            </a:pPr>
            <a:endParaRPr lang="en-US" dirty="0" smtClean="0"/>
          </a:p>
          <a:p>
            <a:pPr marL="171450" indent="-171450">
              <a:buFont typeface="Arial"/>
              <a:buChar char="•"/>
            </a:pPr>
            <a:r>
              <a:rPr lang="en-US" dirty="0" smtClean="0"/>
              <a:t>They will</a:t>
            </a:r>
            <a:r>
              <a:rPr lang="en-US" baseline="0" dirty="0" smtClean="0"/>
              <a:t> have physical</a:t>
            </a:r>
            <a:r>
              <a:rPr lang="en-US" dirty="0" smtClean="0"/>
              <a:t> space. CETL and E-learning will share space being vacated by Military and Veterans Programs. This will be CETL and E-Learning Headquarters.  </a:t>
            </a:r>
          </a:p>
          <a:p>
            <a:pPr marL="171450" indent="-171450">
              <a:buFont typeface="Arial"/>
              <a:buChar char="•"/>
            </a:pPr>
            <a:endParaRPr lang="en-US" dirty="0" smtClean="0"/>
          </a:p>
          <a:p>
            <a:pPr marL="171450" indent="-171450">
              <a:buFont typeface="Arial"/>
              <a:buChar char="•"/>
            </a:pPr>
            <a:r>
              <a:rPr lang="en-US" dirty="0" smtClean="0"/>
              <a:t>CETL will always be faculty led. Faculty</a:t>
            </a:r>
            <a:r>
              <a:rPr lang="en-US" baseline="0" dirty="0" smtClean="0"/>
              <a:t> is best at determining faculty needs and responding to them.</a:t>
            </a:r>
            <a:endParaRPr lang="en-US" dirty="0" smtClean="0"/>
          </a:p>
          <a:p>
            <a:pPr marL="0" indent="0">
              <a:buFont typeface="Arial"/>
              <a:buNone/>
            </a:pPr>
            <a:endParaRPr lang="en-US" baseline="0" dirty="0" smtClean="0"/>
          </a:p>
          <a:p>
            <a:pPr marL="171450" indent="-171450">
              <a:buFont typeface="Arial"/>
              <a:buChar char="•"/>
            </a:pPr>
            <a:r>
              <a:rPr lang="en-US" baseline="0" dirty="0" smtClean="0"/>
              <a:t>Things coming out of CETL are  the adjunct faculty advancement program - we’ve always paid adjuncts the same, but perhaps that shouldn’t be the case. The way we compensate doesn’t encourage participation in professional develop so we want to provide an incentive.  Tiers only go up from where we are today and this will be in place by fall 2014. The outline is in place, but  key details need to be figured out. We need to work details around CTE, lab classes and clinical nursing.  We will be rolling out details of this program over next few months. </a:t>
            </a:r>
          </a:p>
          <a:p>
            <a:endParaRPr lang="en-US" baseline="0" dirty="0" smtClean="0"/>
          </a:p>
          <a:p>
            <a:pPr marL="0" indent="0">
              <a:buFont typeface="Arial"/>
              <a:buNone/>
            </a:pPr>
            <a:r>
              <a:rPr lang="en-US" b="1" baseline="0" dirty="0" smtClean="0"/>
              <a:t>Faculty Evaluation Plan</a:t>
            </a:r>
          </a:p>
          <a:p>
            <a:pPr marL="171450" indent="-171450">
              <a:buFont typeface="Arial"/>
              <a:buChar char="•"/>
            </a:pPr>
            <a:r>
              <a:rPr lang="en-US" baseline="0" dirty="0" smtClean="0"/>
              <a:t>Our college participated well. We also made a great showing of professionalism. </a:t>
            </a:r>
          </a:p>
          <a:p>
            <a:endParaRPr lang="en-US" baseline="0" dirty="0" smtClean="0"/>
          </a:p>
          <a:p>
            <a:r>
              <a:rPr lang="en-US" b="1" baseline="0" dirty="0" smtClean="0"/>
              <a:t>Workshops</a:t>
            </a:r>
          </a:p>
          <a:p>
            <a:pPr marL="171450" indent="-171450">
              <a:buFont typeface="Arial"/>
              <a:buChar char="•"/>
            </a:pPr>
            <a:r>
              <a:rPr lang="en-US" baseline="0" dirty="0" smtClean="0"/>
              <a:t>We will continue to bring in top-notch advisors.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13</a:t>
            </a:fld>
            <a:endParaRPr lang="en-US"/>
          </a:p>
        </p:txBody>
      </p:sp>
    </p:spTree>
    <p:extLst>
      <p:ext uri="{BB962C8B-B14F-4D97-AF65-F5344CB8AC3E}">
        <p14:creationId xmlns:p14="http://schemas.microsoft.com/office/powerpoint/2010/main" val="389601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Partnerships</a:t>
            </a:r>
          </a:p>
          <a:p>
            <a:pPr marL="171450" indent="-171450">
              <a:buFont typeface="Arial"/>
              <a:buChar char="•"/>
            </a:pPr>
            <a:r>
              <a:rPr lang="en-US" baseline="0" dirty="0" smtClean="0"/>
              <a:t>There are so many opportunities to better serve our community and better serve our students through business and community partnerships. We recently established new partnerships with Goodwill, District 11 and Aspen Pointe. </a:t>
            </a:r>
          </a:p>
          <a:p>
            <a:endParaRPr lang="en-US" baseline="0" dirty="0" smtClean="0"/>
          </a:p>
          <a:p>
            <a:endParaRPr lang="en-US" baseline="0" dirty="0" smtClean="0"/>
          </a:p>
          <a:p>
            <a:r>
              <a:rPr lang="en-US" b="1" baseline="0" dirty="0" smtClean="0"/>
              <a:t>Kirkwood Community College (KCC)</a:t>
            </a:r>
          </a:p>
          <a:p>
            <a:pPr marL="171450" indent="-171450">
              <a:buFont typeface="Arial"/>
              <a:buChar char="•"/>
            </a:pPr>
            <a:r>
              <a:rPr lang="en-US" baseline="0" dirty="0" smtClean="0"/>
              <a:t>PPCC, along with UCCS and the Colorado Springs Strategic Business Alliance, traveled to Iowa City to learn how their community college operates with the University of Iowa and how they are working to meet the workforce needs of the region. </a:t>
            </a:r>
          </a:p>
          <a:p>
            <a:endParaRPr lang="en-US" baseline="0" dirty="0" smtClean="0"/>
          </a:p>
          <a:p>
            <a:pPr marL="171450" indent="-171450">
              <a:buFont typeface="Arial"/>
              <a:buChar char="•"/>
            </a:pPr>
            <a:r>
              <a:rPr lang="en-US" baseline="0" dirty="0" smtClean="0"/>
              <a:t>Our schools are similar in size: PPCC serves 22,000 students and KCC serves about 18,000. However KCC also serves nearly 70,000 non-credit seeking students and we are only at 20,000. In addition, KCC’s metro area is only 100,000.</a:t>
            </a:r>
          </a:p>
          <a:p>
            <a:endParaRPr lang="en-US" baseline="0" dirty="0" smtClean="0"/>
          </a:p>
          <a:p>
            <a:pPr marL="171450" indent="-171450">
              <a:buFont typeface="Arial"/>
              <a:buChar char="•"/>
            </a:pPr>
            <a:r>
              <a:rPr lang="en-US" baseline="0" dirty="0" smtClean="0"/>
              <a:t>KCC does have local tax support. For example, they asked the public for an increase in funding to give their college more money to operate and more than 80 percent supported the bond measure to give the college more funding. </a:t>
            </a:r>
          </a:p>
          <a:p>
            <a:endParaRPr lang="en-US" baseline="0" dirty="0" smtClean="0"/>
          </a:p>
          <a:p>
            <a:pPr marL="171450" indent="-171450">
              <a:buFont typeface="Arial"/>
              <a:buChar char="•"/>
            </a:pPr>
            <a:r>
              <a:rPr lang="en-US" baseline="0" dirty="0" smtClean="0"/>
              <a:t>How did that happen?  Almost everyone in the community is touched by the community college. We need to do this here. We have so many untapped opportunities to build support for the college. Building partnerships to meet community and workforce needs is a big interest for us. </a:t>
            </a:r>
          </a:p>
          <a:p>
            <a:pPr marL="171450" indent="-171450">
              <a:buFont typeface="Arial"/>
              <a:buChar char="•"/>
            </a:pPr>
            <a:endParaRPr lang="en-US" baseline="0" dirty="0" smtClean="0"/>
          </a:p>
          <a:p>
            <a:r>
              <a:rPr lang="en-US" b="1" baseline="0" dirty="0" smtClean="0"/>
              <a:t>Internships</a:t>
            </a:r>
          </a:p>
          <a:p>
            <a:pPr marL="171450" indent="-171450">
              <a:buFont typeface="Arial"/>
              <a:buChar char="•"/>
            </a:pPr>
            <a:r>
              <a:rPr lang="en-US" baseline="0" dirty="0" smtClean="0"/>
              <a:t>We recognize that internships are a great way to partner with the community to meet their needs while helping our students to succeed by providing them with workforce experience. We need to put an increased focus on internship opportunities. </a:t>
            </a:r>
          </a:p>
          <a:p>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14</a:t>
            </a:fld>
            <a:endParaRPr lang="en-US"/>
          </a:p>
        </p:txBody>
      </p:sp>
    </p:spTree>
    <p:extLst>
      <p:ext uri="{BB962C8B-B14F-4D97-AF65-F5344CB8AC3E}">
        <p14:creationId xmlns:p14="http://schemas.microsoft.com/office/powerpoint/2010/main" val="355815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Centennial</a:t>
            </a:r>
            <a:r>
              <a:rPr lang="en-US" b="1" baseline="0" dirty="0" smtClean="0"/>
              <a:t> Building</a:t>
            </a:r>
          </a:p>
          <a:p>
            <a:pPr marL="171450" indent="-171450">
              <a:buFont typeface="Arial"/>
              <a:buChar char="•"/>
            </a:pPr>
            <a:r>
              <a:rPr lang="en-US" baseline="0" dirty="0" smtClean="0"/>
              <a:t>I sent out an email about the specifics of the move. Please participate in the Open House on Feb. 5. </a:t>
            </a:r>
          </a:p>
          <a:p>
            <a:endParaRPr lang="en-US" baseline="0" dirty="0" smtClean="0"/>
          </a:p>
          <a:p>
            <a:r>
              <a:rPr lang="en-US" b="1" baseline="0" dirty="0" smtClean="0"/>
              <a:t>Downtown Campus</a:t>
            </a:r>
            <a:endParaRPr lang="en-US" b="1" dirty="0" smtClean="0"/>
          </a:p>
          <a:p>
            <a:pPr marL="171450" indent="-171450">
              <a:buFont typeface="Arial"/>
              <a:buChar char="•"/>
            </a:pPr>
            <a:r>
              <a:rPr lang="en-US" dirty="0" smtClean="0"/>
              <a:t>We</a:t>
            </a:r>
            <a:r>
              <a:rPr lang="en-US" baseline="0" dirty="0" smtClean="0"/>
              <a:t> requested $</a:t>
            </a:r>
            <a:r>
              <a:rPr lang="en-US" dirty="0" smtClean="0"/>
              <a:t>4 M</a:t>
            </a:r>
            <a:r>
              <a:rPr lang="en-US" baseline="0" dirty="0" smtClean="0"/>
              <a:t> from the state for a $5 M project. The project: a Black Box Theatre and a Learning Commons. The space is 4,000 square feet with glass windows looking to the west at Pikes Peak – it will be quite spectacular.  </a:t>
            </a:r>
          </a:p>
          <a:p>
            <a:endParaRPr lang="en-US" baseline="0" dirty="0" smtClean="0"/>
          </a:p>
          <a:p>
            <a:pPr marL="171450" indent="-171450">
              <a:buFont typeface="Arial"/>
              <a:buChar char="•"/>
            </a:pPr>
            <a:r>
              <a:rPr lang="en-US" baseline="0" dirty="0" smtClean="0"/>
              <a:t>Because we only request $4 M, the other million will come from reserves.  If the state doesn’t fund this project we will move forward anyway. It is really important we develop the DTSC. The project will happen – just a matter of when and how. </a:t>
            </a:r>
          </a:p>
          <a:p>
            <a:endParaRPr lang="en-US" baseline="0" dirty="0" smtClean="0"/>
          </a:p>
          <a:p>
            <a:r>
              <a:rPr lang="en-US" b="1" baseline="0" dirty="0" smtClean="0"/>
              <a:t>Centennial Parking</a:t>
            </a:r>
          </a:p>
          <a:p>
            <a:pPr marL="171450" indent="-171450">
              <a:buFont typeface="Arial"/>
              <a:buChar char="•"/>
            </a:pPr>
            <a:r>
              <a:rPr lang="en-US" baseline="0" dirty="0" smtClean="0"/>
              <a:t>There will be a significant increase to the pick up/drop off spaces on north side of campus in Lot A. The rest of that lot will be for handicapped parking… although we meet the state regulations, we don’t have nearly enough spaces there.  We are in the process of working with outside consultant to best determine how to use this space. </a:t>
            </a:r>
          </a:p>
          <a:p>
            <a:endParaRPr lang="en-US" baseline="0" dirty="0" smtClean="0"/>
          </a:p>
          <a:p>
            <a:r>
              <a:rPr lang="en-US" b="1" baseline="0" dirty="0" smtClean="0"/>
              <a:t>Falcon Campus</a:t>
            </a:r>
          </a:p>
          <a:p>
            <a:pPr marL="171450" indent="-171450">
              <a:buFont typeface="Arial"/>
              <a:buChar char="•"/>
            </a:pPr>
            <a:r>
              <a:rPr lang="en-US" baseline="0" dirty="0" smtClean="0"/>
              <a:t>District 49 is very enthusiastic about getting their building back. We have asked to use our option for staying one additional year- we need that year to transition out. The contract with Falcon School District will end in 2015. We will continue to hold classes at Falcon through June 30, 2015 and then vacate the building. We are currently  exploring new options of how we can we better serve our entire service area of Elbert, Teller and El Paso County.  All our campuses are in El Paso County so we are looking at opportunities to better serve Teller County and the east side of our service area.  Our next venture may not be full service campus, it may be a satellite campus, but that is all to be negotiated and figured out. That is the path we are 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15</a:t>
            </a:fld>
            <a:endParaRPr lang="en-US"/>
          </a:p>
        </p:txBody>
      </p:sp>
    </p:spTree>
    <p:extLst>
      <p:ext uri="{BB962C8B-B14F-4D97-AF65-F5344CB8AC3E}">
        <p14:creationId xmlns:p14="http://schemas.microsoft.com/office/powerpoint/2010/main" val="417319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Entrepreneurship</a:t>
            </a:r>
          </a:p>
          <a:p>
            <a:pPr marL="171450" indent="-171450">
              <a:buFont typeface="Arial"/>
              <a:buChar char="•"/>
            </a:pPr>
            <a:r>
              <a:rPr lang="en-US" dirty="0" smtClean="0"/>
              <a:t>In 2013, we had the opportunity to meet and talk with the author</a:t>
            </a:r>
            <a:r>
              <a:rPr lang="en-US" baseline="0" dirty="0" smtClean="0"/>
              <a:t> of the book, “Who Owns the Ice House”. We were evangelized by this guy. </a:t>
            </a:r>
          </a:p>
          <a:p>
            <a:r>
              <a:rPr lang="en-US" baseline="0" dirty="0" smtClean="0"/>
              <a:t>The book, about t</a:t>
            </a:r>
            <a:r>
              <a:rPr lang="en-US" dirty="0" smtClean="0"/>
              <a:t>eaching entrepreneurship</a:t>
            </a:r>
            <a:r>
              <a:rPr lang="en-US" baseline="0" dirty="0" smtClean="0"/>
              <a:t> and the role entrepreneurship plays in curricula, clicks with us. </a:t>
            </a:r>
          </a:p>
          <a:p>
            <a:endParaRPr lang="en-US" baseline="0" dirty="0" smtClean="0"/>
          </a:p>
          <a:p>
            <a:pPr marL="171450" indent="-171450">
              <a:buFont typeface="Arial"/>
              <a:buChar char="•"/>
            </a:pPr>
            <a:r>
              <a:rPr lang="en-US" baseline="0" dirty="0" smtClean="0"/>
              <a:t>PPCC will be bringing this curricula to our college. There will be an info session mid-February and then a training in April.  Individuals from the Kaufman Foundation will come do the training.  </a:t>
            </a:r>
          </a:p>
          <a:p>
            <a:endParaRPr lang="en-US" baseline="0" dirty="0" smtClean="0"/>
          </a:p>
          <a:p>
            <a:r>
              <a:rPr lang="en-US" b="1" baseline="0" dirty="0" smtClean="0"/>
              <a:t>On Course</a:t>
            </a:r>
          </a:p>
          <a:p>
            <a:pPr marL="171450" indent="-171450">
              <a:buFont typeface="Arial"/>
              <a:buChar char="•"/>
            </a:pPr>
            <a:r>
              <a:rPr lang="en-US" baseline="0" dirty="0" smtClean="0"/>
              <a:t>The ME Division is rolling out the “On Course” curriculum. We are setting up a randomized trial that will start in Fall 2014 where 1/3 of classes will get the entrepreneurship course and 2/3 will get “On Course”. We will track the progress to see if we can see a difference and throw our weight behind what has the most impact.</a:t>
            </a:r>
          </a:p>
          <a:p>
            <a:endParaRPr lang="en-US" b="1" baseline="0" dirty="0" smtClean="0"/>
          </a:p>
          <a:p>
            <a:r>
              <a:rPr lang="en-US" b="1" baseline="0" dirty="0" smtClean="0"/>
              <a:t>International Programs</a:t>
            </a:r>
          </a:p>
          <a:p>
            <a:pPr marL="171450" indent="-171450">
              <a:buFont typeface="Arial"/>
              <a:buChar char="•"/>
            </a:pPr>
            <a:r>
              <a:rPr lang="en-US" baseline="0" dirty="0" smtClean="0"/>
              <a:t>For decades we have participated in the Dutch student exchange program  - to date a very small programs. We are looking to expand this program, because we know students can be enriched by travel and studying in another culture. This initiative is still in the planning stages. </a:t>
            </a:r>
          </a:p>
          <a:p>
            <a:endParaRPr lang="en-US" b="1" baseline="0" dirty="0" smtClean="0"/>
          </a:p>
          <a:p>
            <a:r>
              <a:rPr lang="en-US" b="1" baseline="0" dirty="0" smtClean="0"/>
              <a:t>VPI Listening Tour</a:t>
            </a:r>
          </a:p>
          <a:p>
            <a:pPr marL="171450" indent="-171450">
              <a:buFont typeface="Arial"/>
              <a:buChar char="•"/>
            </a:pPr>
            <a:r>
              <a:rPr lang="en-US" baseline="0" dirty="0" smtClean="0"/>
              <a:t>VP Cindy Buckley is retiring. To help answer the question, “How will we fill her shoes?” I’ll be holding a Listening Tour at each campus and am inviting all faculty and staff to participate. The goal is to hold listening tours at each campus and learn what you you care about and what the college needs to move forward.  We need to be ready to act because we don’t want to spend a year or even semester without a VPI.</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16</a:t>
            </a:fld>
            <a:endParaRPr lang="en-US"/>
          </a:p>
        </p:txBody>
      </p:sp>
    </p:spTree>
    <p:extLst>
      <p:ext uri="{BB962C8B-B14F-4D97-AF65-F5344CB8AC3E}">
        <p14:creationId xmlns:p14="http://schemas.microsoft.com/office/powerpoint/2010/main" val="182284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college got a l</a:t>
            </a:r>
            <a:r>
              <a:rPr lang="en-US" dirty="0" smtClean="0"/>
              <a:t>ate start to giving</a:t>
            </a:r>
            <a:r>
              <a:rPr lang="en-US" baseline="0" dirty="0" smtClean="0"/>
              <a:t> program, the Foundation was still able to raise more than $20,000 thanks to the dedication and support of our employees. This means a lot and is incredibly meaningful. Thanks to all who have participated. </a:t>
            </a:r>
          </a:p>
          <a:p>
            <a:endParaRPr lang="en-US" baseline="0" dirty="0" smtClean="0"/>
          </a:p>
          <a:p>
            <a:r>
              <a:rPr lang="en-US" baseline="0" dirty="0" smtClean="0"/>
              <a:t>In addition, we graduated the most students ever this past year!</a:t>
            </a:r>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17</a:t>
            </a:fld>
            <a:endParaRPr lang="en-US"/>
          </a:p>
        </p:txBody>
      </p:sp>
    </p:spTree>
    <p:extLst>
      <p:ext uri="{BB962C8B-B14F-4D97-AF65-F5344CB8AC3E}">
        <p14:creationId xmlns:p14="http://schemas.microsoft.com/office/powerpoint/2010/main" val="2994027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feel free to contact me if you have any questions after reviewing this presentation.</a:t>
            </a:r>
          </a:p>
          <a:p>
            <a:endParaRPr lang="en-US" baseline="0"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18</a:t>
            </a:fld>
            <a:endParaRPr lang="en-US"/>
          </a:p>
        </p:txBody>
      </p:sp>
    </p:spTree>
    <p:extLst>
      <p:ext uri="{BB962C8B-B14F-4D97-AF65-F5344CB8AC3E}">
        <p14:creationId xmlns:p14="http://schemas.microsoft.com/office/powerpoint/2010/main" val="390893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Years of Prep</a:t>
            </a:r>
            <a:endParaRPr lang="en-US" b="1" baseline="0" dirty="0" smtClean="0"/>
          </a:p>
          <a:p>
            <a:pPr lvl="0"/>
            <a:r>
              <a:rPr lang="en-US" baseline="0" dirty="0" smtClean="0"/>
              <a:t>The purpose of Accreditation is to:</a:t>
            </a:r>
          </a:p>
          <a:p>
            <a:pPr marL="171450" lvl="0" indent="-171450">
              <a:buFont typeface="Arial"/>
              <a:buChar char="•"/>
            </a:pPr>
            <a:r>
              <a:rPr lang="en-US" baseline="0" dirty="0" smtClean="0"/>
              <a:t>Show how the college is </a:t>
            </a:r>
            <a:r>
              <a:rPr lang="en-US" dirty="0" smtClean="0"/>
              <a:t>fulfilling</a:t>
            </a:r>
            <a:r>
              <a:rPr lang="en-US" baseline="0" dirty="0" smtClean="0"/>
              <a:t> its</a:t>
            </a:r>
            <a:r>
              <a:rPr lang="en-US" dirty="0" smtClean="0"/>
              <a:t> mission,</a:t>
            </a:r>
            <a:r>
              <a:rPr lang="en-US" baseline="0" dirty="0" smtClean="0"/>
              <a:t> essentially </a:t>
            </a:r>
            <a:r>
              <a:rPr lang="en-US" dirty="0" smtClean="0"/>
              <a:t>doing what we say we are doing</a:t>
            </a:r>
          </a:p>
          <a:p>
            <a:pPr marL="171450" lvl="0" indent="-171450">
              <a:buFont typeface="Arial"/>
              <a:buChar char="•"/>
            </a:pPr>
            <a:r>
              <a:rPr lang="en-US" dirty="0" smtClean="0"/>
              <a:t>Receive</a:t>
            </a:r>
            <a:r>
              <a:rPr lang="en-US" baseline="0" dirty="0" smtClean="0"/>
              <a:t> advice and assistance from the consultants to help in the areas where the college is struggling</a:t>
            </a:r>
          </a:p>
          <a:p>
            <a:pPr marL="171450" lvl="0" indent="-171450">
              <a:buFont typeface="Arial"/>
              <a:buChar char="•"/>
            </a:pPr>
            <a:r>
              <a:rPr lang="en-US" baseline="0" dirty="0" smtClean="0"/>
              <a:t>Serve as an opportunity to reflect and improve</a:t>
            </a:r>
          </a:p>
          <a:p>
            <a:pPr lvl="0"/>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 know we are doing a good job. I’m confident we are going to do well. </a:t>
            </a:r>
            <a:r>
              <a:rPr lang="en-US" dirty="0" smtClean="0"/>
              <a:t>This</a:t>
            </a:r>
            <a:r>
              <a:rPr lang="en-US" baseline="0" dirty="0" smtClean="0"/>
              <a:t> shouldn’t make us nervous. We are in good shape.”</a:t>
            </a:r>
          </a:p>
          <a:p>
            <a:endParaRPr lang="en-US" dirty="0" smtClean="0"/>
          </a:p>
          <a:p>
            <a:endParaRPr lang="en-US" b="1" baseline="0" dirty="0" smtClean="0"/>
          </a:p>
          <a:p>
            <a:r>
              <a:rPr lang="en-US" b="1" baseline="0" dirty="0" smtClean="0"/>
              <a:t>HLC Messaging</a:t>
            </a:r>
          </a:p>
          <a:p>
            <a:pPr marL="171450" indent="-171450">
              <a:buFont typeface="Arial"/>
              <a:buChar char="•"/>
            </a:pPr>
            <a:r>
              <a:rPr lang="en-US" baseline="0" dirty="0" smtClean="0"/>
              <a:t>There has been a great deal of messaging informing and advertising accreditation such as email contests, campus electronic and environmental signage. Going forward there will be more messaging in division and departmental meetings. Please keep discussing this topic and keep the conversations going. </a:t>
            </a:r>
          </a:p>
          <a:p>
            <a:endParaRPr lang="en-US" dirty="0" smtClean="0"/>
          </a:p>
          <a:p>
            <a:endParaRPr lang="en-US" dirty="0" smtClean="0"/>
          </a:p>
          <a:p>
            <a:endParaRPr lang="en-US" dirty="0" smtClean="0"/>
          </a:p>
          <a:p>
            <a:r>
              <a:rPr lang="en-US" b="1" dirty="0" smtClean="0"/>
              <a:t>HLC Accreditation Dates</a:t>
            </a:r>
          </a:p>
          <a:p>
            <a:endParaRPr lang="en-US" dirty="0" smtClean="0"/>
          </a:p>
          <a:p>
            <a:pPr marL="171450" indent="-171450">
              <a:buFont typeface="Arial"/>
              <a:buChar char="•"/>
            </a:pPr>
            <a:r>
              <a:rPr lang="en-US" dirty="0" smtClean="0"/>
              <a:t>March 10 – 12, 2014</a:t>
            </a:r>
            <a:r>
              <a:rPr lang="en-US" baseline="0" dirty="0" smtClean="0"/>
              <a:t> is the </a:t>
            </a:r>
            <a:r>
              <a:rPr lang="en-US" dirty="0" smtClean="0"/>
              <a:t>PPCC Site Visit,</a:t>
            </a:r>
            <a:r>
              <a:rPr lang="en-US" baseline="0" dirty="0" smtClean="0"/>
              <a:t> where the HLC consultants will be visiting our campus, holding forums and talking with individuals, students, faculty, staff and community partners, one-on-one.</a:t>
            </a:r>
            <a:endParaRPr lang="en-US" dirty="0" smtClean="0"/>
          </a:p>
          <a:p>
            <a:pPr marL="171450" indent="-171450">
              <a:buFont typeface="Arial"/>
              <a:buChar char="•"/>
            </a:pPr>
            <a:endParaRPr lang="en-US" baseline="0" dirty="0" smtClean="0"/>
          </a:p>
          <a:p>
            <a:pPr marL="171450" indent="-171450">
              <a:buFont typeface="Arial"/>
              <a:buChar char="•"/>
            </a:pPr>
            <a:r>
              <a:rPr lang="en-US" baseline="0" dirty="0" smtClean="0"/>
              <a:t>February 13 – 14, 2014, is a “mock visit” with three individuals from the CSSS who are versed in accreditation.  These individuals will visit, and then provide feedback and coach PPCC on changes, edits and tweaks than can be made. </a:t>
            </a:r>
          </a:p>
          <a:p>
            <a:endParaRPr lang="en-US" dirty="0" smtClean="0"/>
          </a:p>
          <a:p>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2</a:t>
            </a:fld>
            <a:endParaRPr lang="en-US"/>
          </a:p>
        </p:txBody>
      </p:sp>
    </p:spTree>
    <p:extLst>
      <p:ext uri="{BB962C8B-B14F-4D97-AF65-F5344CB8AC3E}">
        <p14:creationId xmlns:p14="http://schemas.microsoft.com/office/powerpoint/2010/main" val="156271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to the whole college!! This is a college-wide effort and everyone deserves a great deal of thanks!</a:t>
            </a:r>
          </a:p>
          <a:p>
            <a:endParaRPr lang="en-US" baseline="0" dirty="0" smtClean="0"/>
          </a:p>
          <a:p>
            <a:r>
              <a:rPr lang="en-US" baseline="0" dirty="0" smtClean="0"/>
              <a:t>There are a few specific people and groups I would like to recognize for their outstanding efforts and work:</a:t>
            </a:r>
          </a:p>
          <a:p>
            <a:endParaRPr lang="en-US" baseline="0" dirty="0" smtClean="0"/>
          </a:p>
          <a:p>
            <a:pPr marL="171450" indent="-171450">
              <a:buFont typeface="Arial"/>
              <a:buChar char="•"/>
            </a:pPr>
            <a:r>
              <a:rPr lang="en-US" baseline="0" dirty="0" smtClean="0"/>
              <a:t>Jim </a:t>
            </a:r>
            <a:r>
              <a:rPr lang="en-US" baseline="0" dirty="0" err="1" smtClean="0"/>
              <a:t>DeHerrera</a:t>
            </a:r>
            <a:r>
              <a:rPr lang="en-US" baseline="0" dirty="0" smtClean="0"/>
              <a:t>, Carole Olds, Gayle </a:t>
            </a:r>
            <a:r>
              <a:rPr lang="en-US" baseline="0" dirty="0" err="1" smtClean="0"/>
              <a:t>Krzemien</a:t>
            </a:r>
            <a:r>
              <a:rPr lang="en-US" baseline="0" dirty="0" smtClean="0"/>
              <a:t>– they have done a fantastic job leading us.</a:t>
            </a:r>
          </a:p>
          <a:p>
            <a:pPr marL="171450" indent="-171450">
              <a:buFont typeface="Arial"/>
              <a:buChar char="•"/>
            </a:pPr>
            <a:endParaRPr lang="en-US" baseline="0" dirty="0" smtClean="0"/>
          </a:p>
          <a:p>
            <a:pPr marL="171450" indent="-171450">
              <a:buFont typeface="Arial"/>
              <a:buChar char="•"/>
            </a:pPr>
            <a:r>
              <a:rPr lang="en-US" baseline="0" dirty="0" smtClean="0"/>
              <a:t>The five lead criterion writings and their support teams.</a:t>
            </a:r>
          </a:p>
          <a:p>
            <a:pPr marL="171450" indent="-171450">
              <a:buFont typeface="Arial"/>
              <a:buChar char="•"/>
            </a:pPr>
            <a:endParaRPr lang="en-US" baseline="0" dirty="0" smtClean="0"/>
          </a:p>
          <a:p>
            <a:pPr marL="171450" indent="-171450">
              <a:buFont typeface="Arial"/>
              <a:buChar char="•"/>
            </a:pPr>
            <a:r>
              <a:rPr lang="en-US" baseline="0" dirty="0" smtClean="0"/>
              <a:t>Institutional Research: Our IR department is such a strong team – Patricia, Stephanie and Rebecca have done a great job!</a:t>
            </a:r>
          </a:p>
          <a:p>
            <a:pPr marL="171450" indent="-171450">
              <a:buFont typeface="Arial"/>
              <a:buChar char="•"/>
            </a:pPr>
            <a:endParaRPr lang="en-US" baseline="0" dirty="0" smtClean="0"/>
          </a:p>
          <a:p>
            <a:pPr marL="171450" indent="-171450">
              <a:buFont typeface="Arial"/>
              <a:buChar char="•"/>
            </a:pPr>
            <a:r>
              <a:rPr lang="en-US" baseline="0" dirty="0" smtClean="0"/>
              <a:t>When I talk about college leaders, I don’t just mean the executive leadership team, what I mean is all the people who stepped up and led the various parts – college leaders means everyone who has stepped up.</a:t>
            </a:r>
          </a:p>
        </p:txBody>
      </p:sp>
      <p:sp>
        <p:nvSpPr>
          <p:cNvPr id="4" name="Slide Number Placeholder 3"/>
          <p:cNvSpPr>
            <a:spLocks noGrp="1"/>
          </p:cNvSpPr>
          <p:nvPr>
            <p:ph type="sldNum" sz="quarter" idx="10"/>
          </p:nvPr>
        </p:nvSpPr>
        <p:spPr/>
        <p:txBody>
          <a:bodyPr/>
          <a:lstStyle/>
          <a:p>
            <a:fld id="{3C89A64D-ABE0-7149-A772-A6A4C3CD754C}" type="slidenum">
              <a:rPr lang="en-US" smtClean="0"/>
              <a:t>3</a:t>
            </a:fld>
            <a:endParaRPr lang="en-US"/>
          </a:p>
        </p:txBody>
      </p:sp>
    </p:spTree>
    <p:extLst>
      <p:ext uri="{BB962C8B-B14F-4D97-AF65-F5344CB8AC3E}">
        <p14:creationId xmlns:p14="http://schemas.microsoft.com/office/powerpoint/2010/main" val="41700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Interactive HLC</a:t>
            </a:r>
            <a:r>
              <a:rPr lang="en-US" b="1" baseline="0" dirty="0" smtClean="0"/>
              <a:t> Exercise</a:t>
            </a:r>
          </a:p>
          <a:p>
            <a:endParaRPr lang="en-US" baseline="0" dirty="0" smtClean="0"/>
          </a:p>
          <a:p>
            <a:r>
              <a:rPr lang="en-US" baseline="0" dirty="0" smtClean="0"/>
              <a:t>When the HLC Team visits in March, our goal is that faculty and staff can answer three questions.  The first is part of this exercise. Please take a few minutes to write your answer to the question on the card that was provided to you: H</a:t>
            </a:r>
            <a:r>
              <a:rPr lang="en-US" dirty="0" smtClean="0"/>
              <a:t>ow you help to support the PPCC  mission?</a:t>
            </a:r>
          </a:p>
          <a:p>
            <a:endParaRPr lang="en-US" dirty="0" smtClean="0"/>
          </a:p>
          <a:p>
            <a:r>
              <a:rPr lang="en-US" dirty="0" smtClean="0"/>
              <a:t>For</a:t>
            </a:r>
            <a:r>
              <a:rPr lang="en-US" baseline="0" dirty="0" smtClean="0"/>
              <a:t> those not at the presentation, you will be doing this exercise in Division and Departmental meetings. The cards will be collected and a display with all the answers will be created on each campus.  Please be sure to answer this thoughtfully and include your name and department. </a:t>
            </a:r>
            <a:endParaRPr lang="en-US" dirty="0" smtClean="0"/>
          </a:p>
          <a:p>
            <a:endParaRPr lang="en-US" baseline="0" dirty="0" smtClean="0"/>
          </a:p>
          <a:p>
            <a:r>
              <a:rPr lang="en-US" baseline="0" dirty="0" smtClean="0"/>
              <a:t>For example, if you are a custodian, your answer could be, “I support the mission by providing a safe and clean environment where staff and students can move around and focus on learning.” </a:t>
            </a:r>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4</a:t>
            </a:fld>
            <a:endParaRPr lang="en-US"/>
          </a:p>
        </p:txBody>
      </p:sp>
    </p:spTree>
    <p:extLst>
      <p:ext uri="{BB962C8B-B14F-4D97-AF65-F5344CB8AC3E}">
        <p14:creationId xmlns:p14="http://schemas.microsoft.com/office/powerpoint/2010/main" val="210184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two questions we want faculty and staff to be prepared to answer</a:t>
            </a:r>
            <a:r>
              <a:rPr lang="en-US" baseline="0" dirty="0" smtClean="0"/>
              <a:t> are:</a:t>
            </a:r>
          </a:p>
          <a:p>
            <a:endParaRPr lang="en-US" baseline="0" dirty="0" smtClean="0"/>
          </a:p>
          <a:p>
            <a:pPr marL="171450" indent="-171450">
              <a:buFont typeface="Arial"/>
              <a:buChar char="•"/>
            </a:pPr>
            <a:r>
              <a:rPr lang="en-US" dirty="0" smtClean="0"/>
              <a:t>What is the story behind what you do</a:t>
            </a:r>
            <a:r>
              <a:rPr lang="en-US" baseline="0" dirty="0" smtClean="0"/>
              <a:t> – especially what is in the impact of your work?</a:t>
            </a:r>
          </a:p>
          <a:p>
            <a:pPr marL="171450" indent="-171450">
              <a:buFont typeface="Arial"/>
              <a:buChar char="•"/>
            </a:pPr>
            <a:endParaRPr lang="en-US" baseline="0" dirty="0" smtClean="0"/>
          </a:p>
          <a:p>
            <a:pPr marL="171450" indent="-171450">
              <a:buFont typeface="Arial"/>
              <a:buChar char="•"/>
            </a:pPr>
            <a:r>
              <a:rPr lang="en-US" baseline="0" dirty="0" smtClean="0"/>
              <a:t>How can you use the college’s governance to ensure your voice is heard?</a:t>
            </a:r>
          </a:p>
          <a:p>
            <a:endParaRPr lang="en-US" dirty="0" smtClean="0"/>
          </a:p>
          <a:p>
            <a:r>
              <a:rPr lang="en-US" dirty="0" smtClean="0"/>
              <a:t>Please make sure you have a story.</a:t>
            </a:r>
          </a:p>
          <a:p>
            <a:endParaRPr lang="en-US"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5</a:t>
            </a:fld>
            <a:endParaRPr lang="en-US"/>
          </a:p>
        </p:txBody>
      </p:sp>
    </p:spTree>
    <p:extLst>
      <p:ext uri="{BB962C8B-B14F-4D97-AF65-F5344CB8AC3E}">
        <p14:creationId xmlns:p14="http://schemas.microsoft.com/office/powerpoint/2010/main" val="118569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written report</a:t>
            </a:r>
            <a:r>
              <a:rPr lang="en-US" baseline="0" dirty="0" smtClean="0"/>
              <a:t> is finished and online at </a:t>
            </a:r>
            <a:r>
              <a:rPr lang="en-US" baseline="0" dirty="0" err="1" smtClean="0"/>
              <a:t>ppcc.edu</a:t>
            </a:r>
            <a:r>
              <a:rPr lang="en-US" baseline="0" dirty="0" smtClean="0"/>
              <a:t>/</a:t>
            </a:r>
            <a:r>
              <a:rPr lang="en-US" baseline="0" dirty="0" err="1" smtClean="0"/>
              <a:t>hlc</a:t>
            </a:r>
            <a:endParaRPr lang="en-US" baseline="0" dirty="0" smtClean="0"/>
          </a:p>
          <a:p>
            <a:endParaRPr lang="en-US" baseline="0" dirty="0" smtClean="0"/>
          </a:p>
          <a:p>
            <a:r>
              <a:rPr lang="en-US" baseline="0" dirty="0" smtClean="0"/>
              <a:t>Each section within the report has a summary.  Those summaries will soon be made available online as well in a “cheat sheet” format.</a:t>
            </a:r>
          </a:p>
          <a:p>
            <a:endParaRPr lang="en-US" baseline="0" dirty="0" smtClean="0"/>
          </a:p>
          <a:p>
            <a:r>
              <a:rPr lang="en-US" baseline="0" dirty="0" smtClean="0"/>
              <a:t>Please review them or read the entire report to prepare yourself for the  Evaluation Visit.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6</a:t>
            </a:fld>
            <a:endParaRPr lang="en-US"/>
          </a:p>
        </p:txBody>
      </p:sp>
    </p:spTree>
    <p:extLst>
      <p:ext uri="{BB962C8B-B14F-4D97-AF65-F5344CB8AC3E}">
        <p14:creationId xmlns:p14="http://schemas.microsoft.com/office/powerpoint/2010/main" val="108346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Bachelor’s of Applied Science (BAS)</a:t>
            </a:r>
          </a:p>
          <a:p>
            <a:r>
              <a:rPr lang="en-US" dirty="0" smtClean="0"/>
              <a:t>We are seeing the authority to offer Bachelor of Science</a:t>
            </a:r>
            <a:r>
              <a:rPr lang="en-US" baseline="0" dirty="0" smtClean="0"/>
              <a:t> (BAS)</a:t>
            </a:r>
            <a:r>
              <a:rPr lang="en-US" dirty="0" smtClean="0"/>
              <a:t> degree.</a:t>
            </a:r>
            <a:r>
              <a:rPr lang="en-US" baseline="0" dirty="0" smtClean="0"/>
              <a:t>  We are feeling good about the legislation.  Last year this proposed legislation died in house education committee but we received strong support from senate. This year we have a majority signing on as sponsors so we feel certain it will be approved.</a:t>
            </a:r>
          </a:p>
          <a:p>
            <a:endParaRPr lang="en-US" baseline="0" dirty="0" smtClean="0"/>
          </a:p>
          <a:p>
            <a:r>
              <a:rPr lang="en-US" baseline="0" dirty="0" smtClean="0"/>
              <a:t>If this legislation passes, we will be able to offer degrees in areas where there are gaps in skill and education levels in the workforce. Areas like culinary arts, zoo keeping technology and water quality. I encourage you to think about this to determine gaps so we can act on this if it passes. Any of our applied AAS degrees would be eligible to become bas degrees. </a:t>
            </a:r>
          </a:p>
          <a:p>
            <a:endParaRPr lang="en-US" baseline="0" dirty="0" smtClean="0"/>
          </a:p>
          <a:p>
            <a:r>
              <a:rPr lang="en-US" dirty="0" smtClean="0"/>
              <a:t>There are at least 18 other states where</a:t>
            </a:r>
            <a:r>
              <a:rPr lang="en-US" baseline="0" dirty="0" smtClean="0"/>
              <a:t> Community College offers BAS degrees . . . . Florida  is probably the most popular. There are many types of approaches to this. </a:t>
            </a:r>
          </a:p>
          <a:p>
            <a:endParaRPr lang="en-US" baseline="0" dirty="0" smtClean="0"/>
          </a:p>
          <a:p>
            <a:r>
              <a:rPr lang="en-US" baseline="0" dirty="0" smtClean="0"/>
              <a:t>These two gaps were the drivers to change this:</a:t>
            </a:r>
          </a:p>
          <a:p>
            <a:pPr marL="228600" indent="-228600">
              <a:buAutoNum type="arabicParenR"/>
            </a:pPr>
            <a:r>
              <a:rPr lang="en-US" baseline="0" dirty="0" smtClean="0"/>
              <a:t>Sign language - There is no four year program in Colorado. There are workforce needs for this because a Bachelors degree is required for these jobs.</a:t>
            </a:r>
          </a:p>
          <a:p>
            <a:pPr marL="228600" indent="-228600">
              <a:buAutoNum type="arabicParenR"/>
            </a:pPr>
            <a:r>
              <a:rPr lang="en-US" baseline="0" dirty="0" smtClean="0"/>
              <a:t>Dental Hygiene – No degrees are offered in Colorado.</a:t>
            </a:r>
            <a:br>
              <a:rPr lang="en-US" baseline="0" dirty="0" smtClean="0"/>
            </a:br>
            <a:r>
              <a:rPr lang="en-US" baseline="0" dirty="0" smtClean="0"/>
              <a:t> </a:t>
            </a:r>
          </a:p>
          <a:p>
            <a:pPr marL="0" indent="0">
              <a:buNone/>
            </a:pPr>
            <a:r>
              <a:rPr lang="en-US" baseline="0" dirty="0" smtClean="0"/>
              <a:t>As leadership talked about this –they felt it would be a better move to request full authority so we don’t have ask each time a program is determined to be a workforce need. We wanted blanket authority.</a:t>
            </a:r>
          </a:p>
          <a:p>
            <a:endParaRPr lang="en-US" baseline="0" dirty="0" smtClean="0"/>
          </a:p>
          <a:p>
            <a:r>
              <a:rPr lang="en-US" b="1" baseline="0" dirty="0" smtClean="0"/>
              <a:t>Gov. Budget Proposal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sessions starts the Governor released his proposal for the year. He asked for the largest ever increase in this financial aid for Higher Education.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Joint Budget Committee (JBC) decides how to spend the money – they often stay consistent with what the Gov. has asked – but there is some tweaking.  We are hopeful that what is proposed is what is adopted.  We won’t know until May, that is  when the long bill is signed. </a:t>
            </a:r>
          </a:p>
          <a:p>
            <a:endParaRPr lang="en-US" baseline="0" dirty="0" smtClean="0"/>
          </a:p>
          <a:p>
            <a:r>
              <a:rPr lang="en-US" baseline="0" dirty="0" smtClean="0"/>
              <a:t>We are appreciative of the Governor’s recommendation that we need to better serve students and keep college affordable. </a:t>
            </a:r>
          </a:p>
          <a:p>
            <a:endParaRPr lang="en-US" baseline="0" dirty="0" smtClean="0"/>
          </a:p>
          <a:p>
            <a:r>
              <a:rPr lang="en-US" baseline="0" dirty="0" smtClean="0"/>
              <a:t>The Gov. has asked for a pledge from all colleges in the state not to increase tuition by more than 6 percent. </a:t>
            </a:r>
          </a:p>
          <a:p>
            <a:endParaRPr lang="en-US" baseline="0" dirty="0" smtClean="0"/>
          </a:p>
          <a:p>
            <a:r>
              <a:rPr lang="en-US" baseline="0" dirty="0" smtClean="0"/>
              <a:t>We are moving into a shift in the funding model for higher ed. Pre-recession 2/3 of funding came from state and 1/3 came from tuition. During recession we went to the exact opposite of that and our revenue never when down. The Governor is showing his commitment to shift back. We will probably never go back to old model, but if we could get back to 1/2 and 1/2 over next five years, it will be a good thing for our students because they took on the burden of tuition and this change will help make them more successful.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89A64D-ABE0-7149-A772-A6A4C3CD754C}" type="slidenum">
              <a:rPr lang="en-US" smtClean="0"/>
              <a:t>7</a:t>
            </a:fld>
            <a:endParaRPr lang="en-US"/>
          </a:p>
        </p:txBody>
      </p:sp>
    </p:spTree>
    <p:extLst>
      <p:ext uri="{BB962C8B-B14F-4D97-AF65-F5344CB8AC3E}">
        <p14:creationId xmlns:p14="http://schemas.microsoft.com/office/powerpoint/2010/main" val="385834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Enrollment Declines/Increases</a:t>
            </a:r>
          </a:p>
          <a:p>
            <a:r>
              <a:rPr lang="en-US" dirty="0" smtClean="0"/>
              <a:t>We</a:t>
            </a:r>
            <a:r>
              <a:rPr lang="en-US" baseline="0" dirty="0" smtClean="0"/>
              <a:t> are currently seeing an enrollment decline</a:t>
            </a:r>
          </a:p>
          <a:p>
            <a:endParaRPr lang="en-US" baseline="0" dirty="0" smtClean="0"/>
          </a:p>
          <a:p>
            <a:r>
              <a:rPr lang="en-US" baseline="0" dirty="0" smtClean="0"/>
              <a:t>Enrollment is going down, but we are receiving increased funding from state.  We will do well in the formula for funding, because our enrollment wasn’t as far down as some of our sister colleges. We’ll receive 12 – 13 percent of CCCS funding.  </a:t>
            </a:r>
          </a:p>
          <a:p>
            <a:endParaRPr lang="en-US" baseline="0" dirty="0" smtClean="0"/>
          </a:p>
          <a:p>
            <a:r>
              <a:rPr lang="en-US" baseline="0" dirty="0" smtClean="0"/>
              <a:t>I’m not excited about a decline in enrollment but I’m not losing sleep over it. </a:t>
            </a:r>
          </a:p>
          <a:p>
            <a:endParaRPr lang="en-US" baseline="0" dirty="0" smtClean="0"/>
          </a:p>
          <a:p>
            <a:r>
              <a:rPr lang="en-US" baseline="0" dirty="0" smtClean="0"/>
              <a:t>The message is that as the economy swings community college are affected more than private and four year colleges. We are more likely to grow when economy is down and lose some enrollment during recovery. That is exactly what is playing out right now. </a:t>
            </a:r>
          </a:p>
          <a:p>
            <a:endParaRPr lang="en-US" b="1" baseline="0" dirty="0" smtClean="0"/>
          </a:p>
          <a:p>
            <a:r>
              <a:rPr lang="en-US" b="1" baseline="0" dirty="0" smtClean="0"/>
              <a:t>Development Ed.</a:t>
            </a:r>
          </a:p>
          <a:p>
            <a:r>
              <a:rPr lang="en-US" baseline="0" dirty="0" smtClean="0"/>
              <a:t>We don’t know how the changes in Development Ed. will impact us. Fall 2014 we will be moving from tiered remedial classes to having one developmental class. This will impact our enrollment. Other colleges that did this saw some negative enrollment trends.  PCC did this and we can learn a lot from them. Our goal is that more people will complete this course. If more students complete developmental work and enroll in college, we will still benefit.</a:t>
            </a:r>
          </a:p>
          <a:p>
            <a:endParaRPr lang="en-US" baseline="0" dirty="0" smtClean="0"/>
          </a:p>
          <a:p>
            <a:r>
              <a:rPr lang="en-US" b="1" baseline="0" dirty="0" smtClean="0"/>
              <a:t>Summary</a:t>
            </a:r>
          </a:p>
          <a:p>
            <a:r>
              <a:rPr lang="en-US" baseline="0" dirty="0" smtClean="0"/>
              <a:t>Overall our college is in a very strong financial position.  Still running reserves over stated goal of 30 percent. We are about 9 to 10 million over that goal. This money is only used on one time projects and we have a number of projects in the works.</a:t>
            </a:r>
          </a:p>
        </p:txBody>
      </p:sp>
      <p:sp>
        <p:nvSpPr>
          <p:cNvPr id="4" name="Slide Number Placeholder 3"/>
          <p:cNvSpPr>
            <a:spLocks noGrp="1"/>
          </p:cNvSpPr>
          <p:nvPr>
            <p:ph type="sldNum" sz="quarter" idx="10"/>
          </p:nvPr>
        </p:nvSpPr>
        <p:spPr/>
        <p:txBody>
          <a:bodyPr/>
          <a:lstStyle/>
          <a:p>
            <a:fld id="{3C89A64D-ABE0-7149-A772-A6A4C3CD754C}" type="slidenum">
              <a:rPr lang="en-US" smtClean="0"/>
              <a:t>8</a:t>
            </a:fld>
            <a:endParaRPr lang="en-US"/>
          </a:p>
        </p:txBody>
      </p:sp>
    </p:spTree>
    <p:extLst>
      <p:ext uri="{BB962C8B-B14F-4D97-AF65-F5344CB8AC3E}">
        <p14:creationId xmlns:p14="http://schemas.microsoft.com/office/powerpoint/2010/main" val="278292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two years out from completion of</a:t>
            </a:r>
            <a:r>
              <a:rPr lang="en-US" baseline="0" dirty="0" smtClean="0"/>
              <a:t> our Strategic</a:t>
            </a:r>
            <a:r>
              <a:rPr lang="en-US" dirty="0" smtClean="0"/>
              <a:t> Plan</a:t>
            </a:r>
            <a:r>
              <a:rPr lang="en-US" baseline="0" dirty="0" smtClean="0"/>
              <a:t> and l</a:t>
            </a:r>
            <a:r>
              <a:rPr lang="en-US" dirty="0" smtClean="0"/>
              <a:t>ast year we realized we needed to get it into bite size pieces we could work on. We</a:t>
            </a:r>
            <a:r>
              <a:rPr lang="en-US" baseline="0" dirty="0" smtClean="0"/>
              <a:t> picked a focus goal of improving the first year student experience. </a:t>
            </a:r>
          </a:p>
          <a:p>
            <a:endParaRPr lang="en-US" b="1" baseline="0" dirty="0" smtClean="0"/>
          </a:p>
          <a:p>
            <a:r>
              <a:rPr lang="en-US" b="1" baseline="0" dirty="0" smtClean="0"/>
              <a:t>Key things coming from Focus Goal 1:</a:t>
            </a:r>
          </a:p>
          <a:p>
            <a:endParaRPr lang="en-US" baseline="0" dirty="0" smtClean="0"/>
          </a:p>
          <a:p>
            <a:r>
              <a:rPr lang="en-US" baseline="0" dirty="0" smtClean="0"/>
              <a:t>Accepted academic advising model  - sent the ok just yesterday to Dr. Weber and we are moving forward with implementation. This will be key to helping more students succeed at PPCC. Students who don't have goals or degree plans don’t complete.  This new model will help with that. We know case management works because people connecting with people works. The new model will have college funding and have a full time advisor. We need people working directly with students. </a:t>
            </a:r>
          </a:p>
          <a:p>
            <a:endParaRPr lang="en-US" baseline="0" dirty="0" smtClean="0"/>
          </a:p>
          <a:p>
            <a:r>
              <a:rPr lang="en-US" baseline="0" dirty="0" smtClean="0"/>
              <a:t>Certifying advisors – Each semester things change and we want our advisors to be well trained. So, there will be a certification process for the people doing advising to make sure they have the information they need to support students. </a:t>
            </a:r>
          </a:p>
          <a:p>
            <a:endParaRPr lang="en-US" baseline="0" dirty="0" smtClean="0"/>
          </a:p>
          <a:p>
            <a:r>
              <a:rPr lang="en-US" baseline="0" dirty="0" smtClean="0"/>
              <a:t>We have done a great deal of streamlining for signatures, wait listing and transfer course evaluation. These new processes will decrease obstacles in navigating the the enrollment process. (by decreasing the paper chase)</a:t>
            </a:r>
          </a:p>
          <a:p>
            <a:endParaRPr lang="en-US" baseline="0" dirty="0" smtClean="0"/>
          </a:p>
          <a:p>
            <a:r>
              <a:rPr lang="en-US" baseline="0" dirty="0" smtClean="0"/>
              <a:t>Orientation  - First year we had more than 300 students. This year more than 1,282 students with roughly  23 or 24 students per session. Thanks to VP Lopez – he and his teamed changed orientation from a big show to frequent small gatherings. We now hold orientation every day in small classes so students can better interact and ask questions. We  have one orientation leader running these so the information stays consistent. We will now track these students to see how this impacts graduation and retention rates.  We are still enthusiastic about the idea of mandatory orientation, but we just don’t have a mechanism to have mandatory orientation. Because we don’t have a mechanism, it’s strongly encouraged and not mandatory.  The advisors have done a wonderful job at encouraging this.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89A64D-ABE0-7149-A772-A6A4C3CD754C}" type="slidenum">
              <a:rPr lang="en-US" smtClean="0"/>
              <a:t>9</a:t>
            </a:fld>
            <a:endParaRPr lang="en-US"/>
          </a:p>
        </p:txBody>
      </p:sp>
    </p:spTree>
    <p:extLst>
      <p:ext uri="{BB962C8B-B14F-4D97-AF65-F5344CB8AC3E}">
        <p14:creationId xmlns:p14="http://schemas.microsoft.com/office/powerpoint/2010/main" val="188925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E992B5-3918-FF42-9C2B-67A206CA4887}"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277328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992B5-3918-FF42-9C2B-67A206CA4887}"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339000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992B5-3918-FF42-9C2B-67A206CA4887}"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33833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992B5-3918-FF42-9C2B-67A206CA4887}"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165782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992B5-3918-FF42-9C2B-67A206CA4887}"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344339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E992B5-3918-FF42-9C2B-67A206CA4887}"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84371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E992B5-3918-FF42-9C2B-67A206CA4887}" type="datetimeFigureOut">
              <a:rPr lang="en-US" smtClean="0"/>
              <a:t>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160306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E992B5-3918-FF42-9C2B-67A206CA4887}" type="datetimeFigureOut">
              <a:rPr lang="en-US" smtClean="0"/>
              <a:t>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78393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992B5-3918-FF42-9C2B-67A206CA4887}" type="datetimeFigureOut">
              <a:rPr lang="en-US" smtClean="0"/>
              <a:t>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423045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992B5-3918-FF42-9C2B-67A206CA4887}"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362902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992B5-3918-FF42-9C2B-67A206CA4887}"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50861-B0DF-2D4B-A137-990D0785939D}" type="slidenum">
              <a:rPr lang="en-US" smtClean="0"/>
              <a:t>‹#›</a:t>
            </a:fld>
            <a:endParaRPr lang="en-US"/>
          </a:p>
        </p:txBody>
      </p:sp>
    </p:spTree>
    <p:extLst>
      <p:ext uri="{BB962C8B-B14F-4D97-AF65-F5344CB8AC3E}">
        <p14:creationId xmlns:p14="http://schemas.microsoft.com/office/powerpoint/2010/main" val="3057957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992B5-3918-FF42-9C2B-67A206CA4887}" type="datetimeFigureOut">
              <a:rPr lang="en-US" smtClean="0"/>
              <a:t>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0861-B0DF-2D4B-A137-990D0785939D}" type="slidenum">
              <a:rPr lang="en-US" smtClean="0"/>
              <a:t>‹#›</a:t>
            </a:fld>
            <a:endParaRPr lang="en-US"/>
          </a:p>
        </p:txBody>
      </p:sp>
    </p:spTree>
    <p:extLst>
      <p:ext uri="{BB962C8B-B14F-4D97-AF65-F5344CB8AC3E}">
        <p14:creationId xmlns:p14="http://schemas.microsoft.com/office/powerpoint/2010/main" val="222180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ctrTitle"/>
          </p:nvPr>
        </p:nvSpPr>
        <p:spPr>
          <a:xfrm>
            <a:off x="3350381" y="1435000"/>
            <a:ext cx="5793619" cy="1141306"/>
          </a:xfrm>
        </p:spPr>
        <p:txBody>
          <a:bodyPr>
            <a:normAutofit fontScale="90000"/>
          </a:bodyPr>
          <a:lstStyle>
            <a:lvl1pPr algn="l">
              <a:defRPr normalizeH="0">
                <a:solidFill>
                  <a:schemeClr val="bg1"/>
                </a:solidFill>
              </a:defRPr>
            </a:lvl1pPr>
          </a:lstStyle>
          <a:p>
            <a:pPr lvl="0" algn="ctr"/>
            <a:r>
              <a:rPr lang="en-US" b="1" dirty="0">
                <a:latin typeface="Helvetica"/>
                <a:cs typeface="Helvetica"/>
              </a:rPr>
              <a:t>Spring </a:t>
            </a:r>
            <a:r>
              <a:rPr lang="en-US" b="1" dirty="0" smtClean="0">
                <a:latin typeface="Helvetica"/>
                <a:cs typeface="Helvetica"/>
              </a:rPr>
              <a:t>2014 PDW</a:t>
            </a:r>
            <a:br>
              <a:rPr lang="en-US" b="1" dirty="0" smtClean="0">
                <a:latin typeface="Helvetica"/>
                <a:cs typeface="Helvetica"/>
              </a:rPr>
            </a:br>
            <a:r>
              <a:rPr lang="en-US" b="1" dirty="0" smtClean="0">
                <a:latin typeface="Helvetica"/>
                <a:cs typeface="Helvetica"/>
              </a:rPr>
              <a:t>President’s Address</a:t>
            </a:r>
            <a:endParaRPr lang="en-US" b="1" noProof="0" dirty="0" smtClean="0">
              <a:latin typeface="Helvetica"/>
              <a:cs typeface="Helvetica"/>
            </a:endParaRPr>
          </a:p>
        </p:txBody>
      </p:sp>
      <p:sp>
        <p:nvSpPr>
          <p:cNvPr id="5"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2014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a:t>
            </a:fld>
            <a:endParaRPr lang="en-US" sz="1200" dirty="0" smtClean="0">
              <a:solidFill>
                <a:srgbClr val="FFFFFF"/>
              </a:solidFill>
            </a:endParaRPr>
          </a:p>
        </p:txBody>
      </p:sp>
      <p:sp>
        <p:nvSpPr>
          <p:cNvPr id="6"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Tree>
    <p:extLst>
      <p:ext uri="{BB962C8B-B14F-4D97-AF65-F5344CB8AC3E}">
        <p14:creationId xmlns:p14="http://schemas.microsoft.com/office/powerpoint/2010/main" val="2639779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Strategic Plan &amp;</a:t>
            </a:r>
            <a:r>
              <a:rPr lang="en-US" sz="2600" dirty="0" smtClean="0">
                <a:latin typeface="Helvetica"/>
                <a:cs typeface="Helvetica"/>
              </a:rPr>
              <a:t> </a:t>
            </a:r>
            <a:r>
              <a:rPr lang="en-US" sz="2600" dirty="0">
                <a:latin typeface="Helvetica"/>
                <a:cs typeface="Helvetica"/>
              </a:rPr>
              <a:t>Focus Goal Updates</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10</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199" y="1576010"/>
            <a:ext cx="8455025" cy="4889878"/>
          </a:xfrm>
        </p:spPr>
        <p:txBody>
          <a:bodyPr>
            <a:normAutofit fontScale="77500" lnSpcReduction="20000"/>
          </a:bodyPr>
          <a:lstStyle/>
          <a:p>
            <a:pPr marL="342900" lvl="1" indent="-342900">
              <a:lnSpc>
                <a:spcPct val="120000"/>
              </a:lnSpc>
              <a:buFont typeface="Arial"/>
              <a:buChar char="•"/>
            </a:pPr>
            <a:r>
              <a:rPr lang="en-US" sz="3500" b="1" dirty="0" smtClean="0">
                <a:latin typeface="Helvetica"/>
                <a:cs typeface="Helvetica"/>
              </a:rPr>
              <a:t>New Focus Goal: Advance </a:t>
            </a:r>
            <a:r>
              <a:rPr lang="en-US" sz="3500" b="1" dirty="0">
                <a:latin typeface="Helvetica"/>
                <a:cs typeface="Helvetica"/>
              </a:rPr>
              <a:t>Student Persistence to 60</a:t>
            </a:r>
            <a:r>
              <a:rPr lang="en-US" sz="3500" b="1" dirty="0" smtClean="0">
                <a:latin typeface="Helvetica"/>
                <a:cs typeface="Helvetica"/>
              </a:rPr>
              <a:t>%</a:t>
            </a:r>
          </a:p>
          <a:p>
            <a:pPr lvl="1">
              <a:lnSpc>
                <a:spcPct val="120000"/>
              </a:lnSpc>
            </a:pPr>
            <a:r>
              <a:rPr lang="en-US" sz="3100" dirty="0" smtClean="0">
                <a:latin typeface="Helvetica"/>
                <a:cs typeface="Helvetica"/>
              </a:rPr>
              <a:t>Established on Aug. 13, 2013</a:t>
            </a:r>
          </a:p>
          <a:p>
            <a:pPr lvl="1">
              <a:lnSpc>
                <a:spcPct val="120000"/>
              </a:lnSpc>
            </a:pPr>
            <a:r>
              <a:rPr lang="en-US" sz="3100" dirty="0" smtClean="0">
                <a:latin typeface="Helvetica"/>
                <a:cs typeface="Helvetica"/>
              </a:rPr>
              <a:t>Measures Fall-to-fall Retention Numbers for ALL students </a:t>
            </a:r>
            <a:endParaRPr lang="en-US" sz="3100" dirty="0">
              <a:latin typeface="Helvetica"/>
              <a:cs typeface="Helvetica"/>
            </a:endParaRPr>
          </a:p>
          <a:p>
            <a:pPr lvl="1">
              <a:lnSpc>
                <a:spcPct val="120000"/>
              </a:lnSpc>
            </a:pPr>
            <a:r>
              <a:rPr lang="en-US" sz="3100" dirty="0" smtClean="0">
                <a:latin typeface="Helvetica"/>
                <a:cs typeface="Helvetica"/>
              </a:rPr>
              <a:t>Current Fall-to-Fall </a:t>
            </a:r>
            <a:r>
              <a:rPr lang="en-US" sz="3100" dirty="0">
                <a:latin typeface="Helvetica"/>
                <a:cs typeface="Helvetica"/>
              </a:rPr>
              <a:t>Retention Numbers </a:t>
            </a:r>
            <a:endParaRPr lang="en-US" sz="3100" dirty="0" smtClean="0">
              <a:latin typeface="Helvetica"/>
              <a:cs typeface="Helvetica"/>
            </a:endParaRPr>
          </a:p>
          <a:p>
            <a:pPr lvl="2">
              <a:lnSpc>
                <a:spcPct val="120000"/>
              </a:lnSpc>
            </a:pPr>
            <a:r>
              <a:rPr lang="en-US" sz="2600" dirty="0" smtClean="0">
                <a:latin typeface="Helvetica"/>
                <a:cs typeface="Helvetica"/>
              </a:rPr>
              <a:t>All students – 48%</a:t>
            </a:r>
          </a:p>
          <a:p>
            <a:pPr lvl="2">
              <a:lnSpc>
                <a:spcPct val="120000"/>
              </a:lnSpc>
            </a:pPr>
            <a:r>
              <a:rPr lang="en-US" sz="2600" dirty="0" smtClean="0">
                <a:latin typeface="Helvetica"/>
                <a:cs typeface="Helvetica"/>
              </a:rPr>
              <a:t>51% for 2011/12 </a:t>
            </a:r>
            <a:r>
              <a:rPr lang="en-US" sz="2600" u="sng" dirty="0" smtClean="0">
                <a:latin typeface="Helvetica"/>
                <a:cs typeface="Helvetica"/>
              </a:rPr>
              <a:t>IMPROVED TO</a:t>
            </a:r>
            <a:r>
              <a:rPr lang="en-US" sz="2600" dirty="0" smtClean="0">
                <a:latin typeface="Helvetica"/>
                <a:cs typeface="Helvetica"/>
              </a:rPr>
              <a:t> 55% for 2012/13 (IPEDS)</a:t>
            </a:r>
          </a:p>
          <a:p>
            <a:pPr marL="914400" lvl="2" indent="0">
              <a:buNone/>
            </a:pPr>
            <a:endParaRPr lang="en-US" dirty="0">
              <a:latin typeface="Helvetica"/>
              <a:cs typeface="Helvetica"/>
            </a:endParaRPr>
          </a:p>
          <a:p>
            <a:pPr>
              <a:lnSpc>
                <a:spcPct val="120000"/>
              </a:lnSpc>
            </a:pPr>
            <a:r>
              <a:rPr lang="en-US" sz="3500" dirty="0">
                <a:latin typeface="Helvetica"/>
                <a:cs typeface="Helvetica"/>
              </a:rPr>
              <a:t>Review of goals and budget processes published in an email from me to PPCC on August 21, </a:t>
            </a:r>
            <a:r>
              <a:rPr lang="en-US" sz="3500" dirty="0" smtClean="0">
                <a:latin typeface="Helvetica"/>
                <a:cs typeface="Helvetica"/>
              </a:rPr>
              <a:t>2013.</a:t>
            </a:r>
            <a:endParaRPr lang="en-US" sz="3500" dirty="0">
              <a:latin typeface="Helvetica"/>
              <a:cs typeface="Helvetica"/>
            </a:endParaRPr>
          </a:p>
        </p:txBody>
      </p:sp>
    </p:spTree>
    <p:extLst>
      <p:ext uri="{BB962C8B-B14F-4D97-AF65-F5344CB8AC3E}">
        <p14:creationId xmlns:p14="http://schemas.microsoft.com/office/powerpoint/2010/main" val="38666371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dirty="0"/>
              <a:t>Strategic Plan &amp;</a:t>
            </a:r>
            <a:r>
              <a:rPr lang="en-US" dirty="0" smtClean="0"/>
              <a:t> </a:t>
            </a:r>
            <a:r>
              <a:rPr lang="en-US" dirty="0"/>
              <a:t>Focus Goal Updates</a:t>
            </a:r>
            <a:endParaRPr lang="en-US" dirty="0">
              <a:latin typeface="Helvetica"/>
              <a:cs typeface="Helvetica"/>
            </a:endParaRP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11</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200" y="1576010"/>
            <a:ext cx="8229600" cy="4525963"/>
          </a:xfrm>
        </p:spPr>
        <p:txBody>
          <a:bodyPr>
            <a:normAutofit/>
          </a:bodyPr>
          <a:lstStyle/>
          <a:p>
            <a:r>
              <a:rPr lang="en-US" sz="2700" b="1" dirty="0" smtClean="0">
                <a:latin typeface="Helvetica"/>
                <a:cs typeface="Helvetica"/>
              </a:rPr>
              <a:t>Focus Goal 2: Learning Commons</a:t>
            </a:r>
            <a:endParaRPr lang="en-US" sz="2700" b="1" dirty="0">
              <a:latin typeface="Helvetica"/>
              <a:cs typeface="Helvetica"/>
            </a:endParaRPr>
          </a:p>
          <a:p>
            <a:pPr lvl="1">
              <a:lnSpc>
                <a:spcPct val="90000"/>
              </a:lnSpc>
            </a:pPr>
            <a:r>
              <a:rPr lang="en-US" sz="2400" dirty="0">
                <a:latin typeface="Helvetica"/>
                <a:cs typeface="Helvetica"/>
              </a:rPr>
              <a:t>Transform </a:t>
            </a:r>
            <a:r>
              <a:rPr lang="en-US" sz="2400" dirty="0" smtClean="0">
                <a:latin typeface="Helvetica"/>
                <a:cs typeface="Helvetica"/>
              </a:rPr>
              <a:t>Centennial </a:t>
            </a:r>
            <a:r>
              <a:rPr lang="en-US" sz="2400" dirty="0">
                <a:latin typeface="Helvetica"/>
                <a:cs typeface="Helvetica"/>
              </a:rPr>
              <a:t>Campus Library into a dynamic Learning Commons that supports academic success across disciplines with tutoring, technology, educational </a:t>
            </a:r>
            <a:r>
              <a:rPr lang="en-US" sz="2400" dirty="0" smtClean="0">
                <a:latin typeface="Helvetica"/>
                <a:cs typeface="Helvetica"/>
              </a:rPr>
              <a:t>resources </a:t>
            </a:r>
            <a:r>
              <a:rPr lang="en-US" sz="2400" dirty="0">
                <a:latin typeface="Helvetica"/>
                <a:cs typeface="Helvetica"/>
              </a:rPr>
              <a:t>and facilities that encourage student engagement in the learning process</a:t>
            </a:r>
            <a:r>
              <a:rPr lang="en-US" sz="2400" dirty="0" smtClean="0">
                <a:latin typeface="Helvetica"/>
                <a:cs typeface="Helvetica"/>
              </a:rPr>
              <a:t>.</a:t>
            </a:r>
            <a:endParaRPr lang="en-US" sz="2400" dirty="0">
              <a:latin typeface="Helvetica"/>
              <a:cs typeface="Helvetica"/>
            </a:endParaRPr>
          </a:p>
          <a:p>
            <a:pPr lvl="2"/>
            <a:r>
              <a:rPr lang="en-US" sz="2200" dirty="0" smtClean="0">
                <a:latin typeface="Helvetica"/>
                <a:cs typeface="Helvetica"/>
              </a:rPr>
              <a:t>Architect/Engineer identified </a:t>
            </a:r>
            <a:r>
              <a:rPr lang="en-US" sz="2200" dirty="0">
                <a:latin typeface="Helvetica"/>
                <a:cs typeface="Helvetica"/>
              </a:rPr>
              <a:t>and on </a:t>
            </a:r>
            <a:r>
              <a:rPr lang="en-US" sz="2200" dirty="0" smtClean="0">
                <a:latin typeface="Helvetica"/>
                <a:cs typeface="Helvetica"/>
              </a:rPr>
              <a:t>board</a:t>
            </a:r>
            <a:endParaRPr lang="en-US" sz="2200" dirty="0">
              <a:latin typeface="Helvetica"/>
              <a:cs typeface="Helvetica"/>
            </a:endParaRPr>
          </a:p>
          <a:p>
            <a:pPr lvl="2"/>
            <a:r>
              <a:rPr lang="en-US" sz="2200" dirty="0">
                <a:latin typeface="Helvetica"/>
                <a:cs typeface="Helvetica"/>
              </a:rPr>
              <a:t>Recommended design </a:t>
            </a:r>
            <a:r>
              <a:rPr lang="en-US" sz="2200" dirty="0" smtClean="0">
                <a:latin typeface="Helvetica"/>
                <a:cs typeface="Helvetica"/>
              </a:rPr>
              <a:t>features due Jan. 13, 2014</a:t>
            </a:r>
          </a:p>
          <a:p>
            <a:pPr lvl="2"/>
            <a:r>
              <a:rPr lang="en-US" sz="2200" dirty="0" smtClean="0">
                <a:latin typeface="Helvetica"/>
                <a:cs typeface="Helvetica"/>
              </a:rPr>
              <a:t>Construction to commence late 2014</a:t>
            </a:r>
          </a:p>
          <a:p>
            <a:pPr marL="971550" lvl="1" indent="-457200"/>
            <a:r>
              <a:rPr lang="en-US" sz="2400" dirty="0" smtClean="0">
                <a:latin typeface="Helvetica"/>
                <a:cs typeface="Helvetica"/>
              </a:rPr>
              <a:t>Currently piloting some of the Learning Commons concepts</a:t>
            </a:r>
          </a:p>
        </p:txBody>
      </p:sp>
    </p:spTree>
    <p:extLst>
      <p:ext uri="{BB962C8B-B14F-4D97-AF65-F5344CB8AC3E}">
        <p14:creationId xmlns:p14="http://schemas.microsoft.com/office/powerpoint/2010/main" val="3027232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Strategic Plan &amp;</a:t>
            </a:r>
            <a:r>
              <a:rPr lang="en-US" sz="2600" dirty="0" smtClean="0">
                <a:latin typeface="Helvetica"/>
                <a:cs typeface="Helvetica"/>
              </a:rPr>
              <a:t> </a:t>
            </a:r>
            <a:r>
              <a:rPr lang="en-US" sz="2600" dirty="0">
                <a:latin typeface="Helvetica"/>
                <a:cs typeface="Helvetica"/>
              </a:rPr>
              <a:t>Focus Goal Updates</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12</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200" y="1576010"/>
            <a:ext cx="8229600" cy="4525963"/>
          </a:xfrm>
        </p:spPr>
        <p:txBody>
          <a:bodyPr>
            <a:normAutofit lnSpcReduction="10000"/>
          </a:bodyPr>
          <a:lstStyle/>
          <a:p>
            <a:r>
              <a:rPr lang="en-US" sz="2700" b="1" dirty="0" smtClean="0">
                <a:latin typeface="Helvetica"/>
                <a:cs typeface="Helvetica"/>
              </a:rPr>
              <a:t>Focus Goal 3: Academic </a:t>
            </a:r>
            <a:r>
              <a:rPr lang="en-US" sz="2700" b="1" dirty="0">
                <a:latin typeface="Helvetica"/>
                <a:cs typeface="Helvetica"/>
              </a:rPr>
              <a:t>Planning Tool </a:t>
            </a:r>
            <a:endParaRPr lang="en-US" sz="2700" b="1" dirty="0" smtClean="0">
              <a:latin typeface="Helvetica"/>
              <a:cs typeface="Helvetica"/>
            </a:endParaRPr>
          </a:p>
          <a:p>
            <a:pPr lvl="1"/>
            <a:r>
              <a:rPr lang="en-US" sz="2400" dirty="0" smtClean="0">
                <a:latin typeface="Helvetica"/>
                <a:cs typeface="Helvetica"/>
              </a:rPr>
              <a:t>Identify </a:t>
            </a:r>
            <a:r>
              <a:rPr lang="en-US" sz="2400" dirty="0">
                <a:latin typeface="Helvetica"/>
                <a:cs typeface="Helvetica"/>
              </a:rPr>
              <a:t>and implement an electronic Academic Planning Tool designed to engage students with long-range, accurate, academic plans and continuous connection to their academic goals, </a:t>
            </a:r>
            <a:r>
              <a:rPr lang="en-US" sz="2400" dirty="0" smtClean="0">
                <a:latin typeface="Helvetica"/>
                <a:cs typeface="Helvetica"/>
              </a:rPr>
              <a:t>progress </a:t>
            </a:r>
            <a:r>
              <a:rPr lang="en-US" sz="2400" dirty="0">
                <a:latin typeface="Helvetica"/>
                <a:cs typeface="Helvetica"/>
              </a:rPr>
              <a:t>and college support functions while improving the efficiency of course scheduling and aiding us in maintaining continuity in our connection and communication with students. </a:t>
            </a:r>
          </a:p>
          <a:p>
            <a:pPr lvl="2"/>
            <a:r>
              <a:rPr lang="en-US" sz="2200" dirty="0">
                <a:latin typeface="Helvetica"/>
                <a:cs typeface="Helvetica"/>
              </a:rPr>
              <a:t>Task Force recommendations due and publicly communicated by </a:t>
            </a:r>
            <a:r>
              <a:rPr lang="en-US" sz="2200" dirty="0" smtClean="0">
                <a:latin typeface="Helvetica"/>
                <a:cs typeface="Helvetica"/>
              </a:rPr>
              <a:t>Jan. 13, 2014</a:t>
            </a:r>
            <a:endParaRPr lang="en-US" sz="2200" dirty="0">
              <a:latin typeface="Helvetica"/>
              <a:cs typeface="Helvetica"/>
            </a:endParaRPr>
          </a:p>
          <a:p>
            <a:pPr lvl="2"/>
            <a:r>
              <a:rPr lang="en-US" sz="2200" dirty="0">
                <a:latin typeface="Helvetica"/>
                <a:cs typeface="Helvetica"/>
              </a:rPr>
              <a:t>Budgeting for implementation during FY15</a:t>
            </a:r>
          </a:p>
        </p:txBody>
      </p:sp>
    </p:spTree>
    <p:extLst>
      <p:ext uri="{BB962C8B-B14F-4D97-AF65-F5344CB8AC3E}">
        <p14:creationId xmlns:p14="http://schemas.microsoft.com/office/powerpoint/2010/main" val="33963272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13</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199" y="1576010"/>
            <a:ext cx="8455025" cy="4889878"/>
          </a:xfrm>
        </p:spPr>
        <p:txBody>
          <a:bodyPr>
            <a:normAutofit fontScale="85000" lnSpcReduction="20000"/>
          </a:bodyPr>
          <a:lstStyle/>
          <a:p>
            <a:pPr>
              <a:lnSpc>
                <a:spcPct val="120000"/>
              </a:lnSpc>
            </a:pPr>
            <a:r>
              <a:rPr lang="en-US" dirty="0">
                <a:latin typeface="Helvetica"/>
                <a:cs typeface="Helvetica"/>
              </a:rPr>
              <a:t>KUDOS to CETL </a:t>
            </a:r>
            <a:r>
              <a:rPr lang="en-US" dirty="0" smtClean="0">
                <a:latin typeface="Helvetica"/>
                <a:cs typeface="Helvetica"/>
              </a:rPr>
              <a:t>Leadership</a:t>
            </a:r>
            <a:endParaRPr lang="en-US" dirty="0">
              <a:latin typeface="Helvetica"/>
              <a:cs typeface="Helvetica"/>
            </a:endParaRPr>
          </a:p>
          <a:p>
            <a:pPr lvl="1">
              <a:lnSpc>
                <a:spcPct val="120000"/>
              </a:lnSpc>
            </a:pPr>
            <a:r>
              <a:rPr lang="en-US" dirty="0">
                <a:latin typeface="Helvetica"/>
                <a:cs typeface="Helvetica"/>
              </a:rPr>
              <a:t>College commitment to CETL</a:t>
            </a:r>
          </a:p>
          <a:p>
            <a:pPr>
              <a:lnSpc>
                <a:spcPct val="120000"/>
              </a:lnSpc>
            </a:pPr>
            <a:r>
              <a:rPr lang="en-US" dirty="0">
                <a:latin typeface="Helvetica"/>
                <a:cs typeface="Helvetica"/>
              </a:rPr>
              <a:t>Adjunct Faculty Advancement Program</a:t>
            </a:r>
          </a:p>
          <a:p>
            <a:pPr lvl="1">
              <a:lnSpc>
                <a:spcPct val="110000"/>
              </a:lnSpc>
            </a:pPr>
            <a:r>
              <a:rPr lang="en-US" dirty="0">
                <a:latin typeface="Helvetica"/>
                <a:cs typeface="Helvetica"/>
              </a:rPr>
              <a:t>Tiered compensation</a:t>
            </a:r>
          </a:p>
          <a:p>
            <a:pPr lvl="1">
              <a:lnSpc>
                <a:spcPct val="110000"/>
              </a:lnSpc>
            </a:pPr>
            <a:r>
              <a:rPr lang="en-US" dirty="0">
                <a:latin typeface="Helvetica"/>
                <a:cs typeface="Helvetica"/>
              </a:rPr>
              <a:t>Connected to participation in professional development and teaching </a:t>
            </a:r>
            <a:r>
              <a:rPr lang="en-US" dirty="0" smtClean="0">
                <a:latin typeface="Helvetica"/>
                <a:cs typeface="Helvetica"/>
              </a:rPr>
              <a:t>experience</a:t>
            </a:r>
            <a:endParaRPr lang="en-US" dirty="0">
              <a:latin typeface="Helvetica"/>
              <a:cs typeface="Helvetica"/>
            </a:endParaRPr>
          </a:p>
          <a:p>
            <a:pPr>
              <a:lnSpc>
                <a:spcPct val="120000"/>
              </a:lnSpc>
            </a:pPr>
            <a:r>
              <a:rPr lang="en-US" dirty="0">
                <a:latin typeface="Helvetica"/>
                <a:cs typeface="Helvetica"/>
              </a:rPr>
              <a:t>Faculty Evaluation Process Completed – </a:t>
            </a:r>
            <a:r>
              <a:rPr lang="en-US" dirty="0" smtClean="0">
                <a:latin typeface="Helvetica"/>
                <a:cs typeface="Helvetica"/>
              </a:rPr>
              <a:t>Led by Faculty Senate with participation from CETL</a:t>
            </a:r>
            <a:endParaRPr lang="en-US" dirty="0">
              <a:latin typeface="Helvetica"/>
              <a:cs typeface="Helvetica"/>
            </a:endParaRPr>
          </a:p>
          <a:p>
            <a:pPr>
              <a:lnSpc>
                <a:spcPct val="120000"/>
              </a:lnSpc>
            </a:pPr>
            <a:r>
              <a:rPr lang="en-US" dirty="0">
                <a:latin typeface="Helvetica"/>
                <a:cs typeface="Helvetica"/>
              </a:rPr>
              <a:t>Workshops </a:t>
            </a:r>
            <a:r>
              <a:rPr lang="en-US" dirty="0" smtClean="0">
                <a:latin typeface="Helvetica"/>
                <a:cs typeface="Helvetica"/>
              </a:rPr>
              <a:t>provided </a:t>
            </a:r>
            <a:r>
              <a:rPr lang="en-US" dirty="0">
                <a:latin typeface="Helvetica"/>
                <a:cs typeface="Helvetica"/>
              </a:rPr>
              <a:t>by PPCC faculty and following up on the past two PDW speakers Kay </a:t>
            </a:r>
            <a:r>
              <a:rPr lang="en-US" dirty="0" err="1">
                <a:latin typeface="Helvetica"/>
                <a:cs typeface="Helvetica"/>
              </a:rPr>
              <a:t>McClenney</a:t>
            </a:r>
            <a:r>
              <a:rPr lang="en-US" dirty="0">
                <a:latin typeface="Helvetica"/>
                <a:cs typeface="Helvetica"/>
              </a:rPr>
              <a:t> and Elizabeth </a:t>
            </a:r>
            <a:r>
              <a:rPr lang="en-US" dirty="0" smtClean="0">
                <a:latin typeface="Helvetica"/>
                <a:cs typeface="Helvetica"/>
              </a:rPr>
              <a:t>Barkley</a:t>
            </a:r>
            <a:endParaRPr lang="en-US" dirty="0">
              <a:latin typeface="Helvetica"/>
              <a:cs typeface="Helvetica"/>
            </a:endParaRPr>
          </a:p>
        </p:txBody>
      </p:sp>
      <p:pic>
        <p:nvPicPr>
          <p:cNvPr id="3" name="Picture 2" descr="CET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2624" y="74712"/>
            <a:ext cx="1720273" cy="1203168"/>
          </a:xfrm>
          <a:prstGeom prst="rect">
            <a:avLst/>
          </a:prstGeom>
        </p:spPr>
      </p:pic>
    </p:spTree>
    <p:extLst>
      <p:ext uri="{BB962C8B-B14F-4D97-AF65-F5344CB8AC3E}">
        <p14:creationId xmlns:p14="http://schemas.microsoft.com/office/powerpoint/2010/main" val="311342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576010"/>
            <a:ext cx="8229600" cy="4525963"/>
          </a:xfrm>
        </p:spPr>
        <p:txBody>
          <a:bodyPr>
            <a:normAutofit fontScale="77500" lnSpcReduction="20000"/>
          </a:bodyPr>
          <a:lstStyle/>
          <a:p>
            <a:r>
              <a:rPr lang="en-US" sz="3500" dirty="0" smtClean="0">
                <a:latin typeface="Helvetica"/>
                <a:cs typeface="Helvetica"/>
              </a:rPr>
              <a:t>Newly formed &amp; growing </a:t>
            </a:r>
            <a:r>
              <a:rPr lang="en-US" sz="3500" dirty="0">
                <a:latin typeface="Helvetica"/>
                <a:cs typeface="Helvetica"/>
              </a:rPr>
              <a:t>partnerships:</a:t>
            </a:r>
          </a:p>
          <a:p>
            <a:endParaRPr lang="en-US" dirty="0" smtClean="0">
              <a:latin typeface="Helvetica"/>
              <a:cs typeface="Helvetica"/>
            </a:endParaRPr>
          </a:p>
          <a:p>
            <a:endParaRPr lang="en-US" dirty="0">
              <a:latin typeface="Helvetica"/>
              <a:cs typeface="Helvetica"/>
            </a:endParaRPr>
          </a:p>
          <a:p>
            <a:pPr marL="0" indent="0">
              <a:buNone/>
            </a:pPr>
            <a:endParaRPr lang="en-US" dirty="0" smtClean="0">
              <a:latin typeface="Helvetica"/>
              <a:cs typeface="Helvetica"/>
            </a:endParaRPr>
          </a:p>
          <a:p>
            <a:r>
              <a:rPr lang="en-US" sz="3500" dirty="0" smtClean="0">
                <a:latin typeface="Helvetica"/>
                <a:cs typeface="Helvetica"/>
              </a:rPr>
              <a:t>Lessons </a:t>
            </a:r>
            <a:r>
              <a:rPr lang="en-US" sz="3500" dirty="0">
                <a:latin typeface="Helvetica"/>
                <a:cs typeface="Helvetica"/>
              </a:rPr>
              <a:t>from Kirkwood Community College</a:t>
            </a:r>
          </a:p>
          <a:p>
            <a:pPr lvl="1"/>
            <a:r>
              <a:rPr lang="en-US" sz="3100" dirty="0">
                <a:latin typeface="Helvetica"/>
                <a:cs typeface="Helvetica"/>
              </a:rPr>
              <a:t>Less than 20,000 enrolled credit students</a:t>
            </a:r>
          </a:p>
          <a:p>
            <a:pPr lvl="1"/>
            <a:r>
              <a:rPr lang="en-US" sz="3100" dirty="0">
                <a:latin typeface="Helvetica"/>
                <a:cs typeface="Helvetica"/>
              </a:rPr>
              <a:t>More than 70,000 enrolled non credit students</a:t>
            </a:r>
          </a:p>
          <a:p>
            <a:r>
              <a:rPr lang="en-US" sz="3500" dirty="0">
                <a:latin typeface="Helvetica"/>
                <a:cs typeface="Helvetica"/>
              </a:rPr>
              <a:t>Building capacity to recognize and rapidly respond to community, </a:t>
            </a:r>
            <a:r>
              <a:rPr lang="en-US" sz="3500" dirty="0" smtClean="0">
                <a:latin typeface="Helvetica"/>
                <a:cs typeface="Helvetica"/>
              </a:rPr>
              <a:t>industry </a:t>
            </a:r>
            <a:r>
              <a:rPr lang="en-US" sz="3500" dirty="0">
                <a:latin typeface="Helvetica"/>
                <a:cs typeface="Helvetica"/>
              </a:rPr>
              <a:t>and specific business </a:t>
            </a:r>
            <a:r>
              <a:rPr lang="en-US" sz="3500" dirty="0" smtClean="0">
                <a:latin typeface="Helvetica"/>
                <a:cs typeface="Helvetica"/>
              </a:rPr>
              <a:t>needs.</a:t>
            </a:r>
            <a:endParaRPr lang="en-US" sz="3500" dirty="0">
              <a:latin typeface="Helvetica"/>
              <a:cs typeface="Helvetica"/>
            </a:endParaRPr>
          </a:p>
          <a:p>
            <a:r>
              <a:rPr lang="en-US" sz="3500" dirty="0">
                <a:latin typeface="Helvetica"/>
                <a:cs typeface="Helvetica"/>
              </a:rPr>
              <a:t>Increased focus on developing internships and work experience opportunities for PPCC students.</a:t>
            </a:r>
          </a:p>
        </p:txBody>
      </p:sp>
      <p:pic>
        <p:nvPicPr>
          <p:cNvPr id="2" name="Picture 1" descr="Unknown-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9135" y="2129659"/>
            <a:ext cx="1057621" cy="656839"/>
          </a:xfrm>
          <a:prstGeom prst="rect">
            <a:avLst/>
          </a:prstGeom>
        </p:spPr>
      </p:pic>
      <p:pic>
        <p:nvPicPr>
          <p:cNvPr id="5" name="Picture 4" descr="Unknow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2998" y="2090294"/>
            <a:ext cx="1241434" cy="808272"/>
          </a:xfrm>
          <a:prstGeom prst="rect">
            <a:avLst/>
          </a:prstGeom>
        </p:spPr>
      </p:pic>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External Work in the Pikes Peak Region</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14</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pic>
        <p:nvPicPr>
          <p:cNvPr id="3" name="Picture 2" descr="72116_546443025407517_331238219_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58390" y="2015582"/>
            <a:ext cx="841375" cy="841375"/>
          </a:xfrm>
          <a:prstGeom prst="rect">
            <a:avLst/>
          </a:prstGeom>
        </p:spPr>
      </p:pic>
    </p:spTree>
    <p:extLst>
      <p:ext uri="{BB962C8B-B14F-4D97-AF65-F5344CB8AC3E}">
        <p14:creationId xmlns:p14="http://schemas.microsoft.com/office/powerpoint/2010/main" val="40491018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IMG_5822_3_4_tonemapped.jpg"/>
          <p:cNvPicPr>
            <a:picLocks noChangeAspect="1"/>
          </p:cNvPicPr>
          <p:nvPr/>
        </p:nvPicPr>
        <p:blipFill rotWithShape="1">
          <a:blip r:embed="rId4" cstate="screen">
            <a:alphaModFix amt="48000"/>
            <a:extLst>
              <a:ext uri="{28A0092B-C50C-407E-A947-70E740481C1C}">
                <a14:useLocalDpi xmlns:a14="http://schemas.microsoft.com/office/drawing/2010/main"/>
              </a:ext>
            </a:extLst>
          </a:blip>
          <a:srcRect/>
          <a:stretch/>
        </p:blipFill>
        <p:spPr>
          <a:xfrm>
            <a:off x="0" y="1319923"/>
            <a:ext cx="9144000" cy="5030653"/>
          </a:xfrm>
          <a:prstGeom prst="rect">
            <a:avLst/>
          </a:prstGeom>
        </p:spPr>
      </p:pic>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Physical Plant Updates</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15</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200" y="1576010"/>
            <a:ext cx="8229600" cy="4525963"/>
          </a:xfrm>
        </p:spPr>
        <p:txBody>
          <a:bodyPr>
            <a:normAutofit fontScale="85000" lnSpcReduction="20000"/>
          </a:bodyPr>
          <a:lstStyle/>
          <a:p>
            <a:pPr>
              <a:lnSpc>
                <a:spcPct val="110000"/>
              </a:lnSpc>
            </a:pPr>
            <a:r>
              <a:rPr lang="en-US" dirty="0" smtClean="0">
                <a:latin typeface="Helvetica"/>
                <a:cs typeface="Helvetica"/>
              </a:rPr>
              <a:t>Centennial B </a:t>
            </a:r>
            <a:r>
              <a:rPr lang="en-US" dirty="0">
                <a:latin typeface="Helvetica"/>
                <a:cs typeface="Helvetica"/>
              </a:rPr>
              <a:t>&amp; C </a:t>
            </a:r>
            <a:r>
              <a:rPr lang="en-US" dirty="0" smtClean="0">
                <a:latin typeface="Helvetica"/>
                <a:cs typeface="Helvetica"/>
              </a:rPr>
              <a:t>Buildings</a:t>
            </a:r>
            <a:endParaRPr lang="en-US" dirty="0">
              <a:latin typeface="Helvetica"/>
              <a:cs typeface="Helvetica"/>
            </a:endParaRPr>
          </a:p>
          <a:p>
            <a:pPr lvl="1">
              <a:lnSpc>
                <a:spcPct val="120000"/>
              </a:lnSpc>
            </a:pPr>
            <a:r>
              <a:rPr lang="en-US" dirty="0">
                <a:latin typeface="Helvetica"/>
                <a:cs typeface="Helvetica"/>
              </a:rPr>
              <a:t>All </a:t>
            </a:r>
            <a:r>
              <a:rPr lang="en-US" dirty="0" smtClean="0">
                <a:latin typeface="Helvetica"/>
                <a:cs typeface="Helvetica"/>
              </a:rPr>
              <a:t>PPCC faculty and staff invited </a:t>
            </a:r>
            <a:r>
              <a:rPr lang="en-US" dirty="0">
                <a:latin typeface="Helvetica"/>
                <a:cs typeface="Helvetica"/>
              </a:rPr>
              <a:t>to an </a:t>
            </a:r>
            <a:r>
              <a:rPr lang="en-US" dirty="0" smtClean="0">
                <a:latin typeface="Helvetica"/>
                <a:cs typeface="Helvetica"/>
              </a:rPr>
              <a:t>Open House </a:t>
            </a:r>
            <a:r>
              <a:rPr lang="en-US" dirty="0">
                <a:latin typeface="Helvetica"/>
                <a:cs typeface="Helvetica"/>
              </a:rPr>
              <a:t>to </a:t>
            </a:r>
            <a:r>
              <a:rPr lang="en-US" dirty="0" smtClean="0">
                <a:latin typeface="Helvetica"/>
                <a:cs typeface="Helvetica"/>
              </a:rPr>
              <a:t>tour </a:t>
            </a:r>
            <a:r>
              <a:rPr lang="en-US" dirty="0">
                <a:latin typeface="Helvetica"/>
                <a:cs typeface="Helvetica"/>
              </a:rPr>
              <a:t>the new spaces on </a:t>
            </a:r>
            <a:r>
              <a:rPr lang="en-US" dirty="0" smtClean="0">
                <a:latin typeface="Helvetica"/>
                <a:cs typeface="Helvetica"/>
              </a:rPr>
              <a:t>Feb. 5, noon – 4 p.m. </a:t>
            </a:r>
            <a:endParaRPr lang="en-US" dirty="0">
              <a:latin typeface="Helvetica"/>
              <a:cs typeface="Helvetica"/>
              <a:sym typeface="Wingdings" pitchFamily="2" charset="2"/>
            </a:endParaRPr>
          </a:p>
          <a:p>
            <a:pPr lvl="1">
              <a:lnSpc>
                <a:spcPct val="110000"/>
              </a:lnSpc>
            </a:pPr>
            <a:r>
              <a:rPr lang="en-US" dirty="0">
                <a:latin typeface="Helvetica"/>
                <a:cs typeface="Helvetica"/>
                <a:sym typeface="Wingdings" pitchFamily="2" charset="2"/>
              </a:rPr>
              <a:t>A public </a:t>
            </a:r>
            <a:r>
              <a:rPr lang="en-US" dirty="0" smtClean="0">
                <a:latin typeface="Helvetica"/>
                <a:cs typeface="Helvetica"/>
                <a:sym typeface="Wingdings" pitchFamily="2" charset="2"/>
              </a:rPr>
              <a:t>reception with </a:t>
            </a:r>
            <a:r>
              <a:rPr lang="en-US" dirty="0">
                <a:latin typeface="Helvetica"/>
                <a:cs typeface="Helvetica"/>
                <a:sym typeface="Wingdings" pitchFamily="2" charset="2"/>
              </a:rPr>
              <a:t>invited military and political </a:t>
            </a:r>
            <a:r>
              <a:rPr lang="en-US" dirty="0" smtClean="0">
                <a:latin typeface="Helvetica"/>
                <a:cs typeface="Helvetica"/>
                <a:sym typeface="Wingdings" pitchFamily="2" charset="2"/>
              </a:rPr>
              <a:t>leaders is planned for Feb. 6.</a:t>
            </a:r>
          </a:p>
          <a:p>
            <a:pPr marL="457200" lvl="1" indent="0">
              <a:lnSpc>
                <a:spcPct val="110000"/>
              </a:lnSpc>
              <a:buNone/>
            </a:pPr>
            <a:endParaRPr lang="en-US" sz="2400" dirty="0" smtClean="0">
              <a:latin typeface="Helvetica"/>
              <a:cs typeface="Helvetica"/>
              <a:sym typeface="Wingdings" pitchFamily="2" charset="2"/>
            </a:endParaRPr>
          </a:p>
          <a:p>
            <a:pPr>
              <a:lnSpc>
                <a:spcPct val="110000"/>
              </a:lnSpc>
            </a:pPr>
            <a:r>
              <a:rPr lang="en-US" dirty="0" smtClean="0">
                <a:latin typeface="Helvetica"/>
                <a:cs typeface="Helvetica"/>
                <a:sym typeface="Wingdings" pitchFamily="2" charset="2"/>
              </a:rPr>
              <a:t>Downtown </a:t>
            </a:r>
            <a:r>
              <a:rPr lang="en-US" dirty="0">
                <a:latin typeface="Helvetica"/>
                <a:cs typeface="Helvetica"/>
                <a:sym typeface="Wingdings" pitchFamily="2" charset="2"/>
              </a:rPr>
              <a:t>Campus Funding </a:t>
            </a:r>
            <a:r>
              <a:rPr lang="en-US" dirty="0" smtClean="0">
                <a:latin typeface="Helvetica"/>
                <a:cs typeface="Helvetica"/>
                <a:sym typeface="Wingdings" pitchFamily="2" charset="2"/>
              </a:rPr>
              <a:t>Request</a:t>
            </a:r>
          </a:p>
          <a:p>
            <a:pPr marL="0" indent="0">
              <a:lnSpc>
                <a:spcPct val="110000"/>
              </a:lnSpc>
              <a:buNone/>
            </a:pPr>
            <a:endParaRPr lang="en-US" sz="2900" dirty="0">
              <a:latin typeface="Helvetica"/>
              <a:cs typeface="Helvetica"/>
              <a:sym typeface="Wingdings" pitchFamily="2" charset="2"/>
            </a:endParaRPr>
          </a:p>
          <a:p>
            <a:pPr>
              <a:lnSpc>
                <a:spcPct val="110000"/>
              </a:lnSpc>
            </a:pPr>
            <a:r>
              <a:rPr lang="en-US" dirty="0">
                <a:latin typeface="Helvetica"/>
                <a:cs typeface="Helvetica"/>
                <a:sym typeface="Wingdings" pitchFamily="2" charset="2"/>
              </a:rPr>
              <a:t>Centennial Parking </a:t>
            </a:r>
            <a:r>
              <a:rPr lang="en-US" dirty="0" smtClean="0">
                <a:latin typeface="Helvetica"/>
                <a:cs typeface="Helvetica"/>
                <a:sym typeface="Wingdings" pitchFamily="2" charset="2"/>
              </a:rPr>
              <a:t>Changes</a:t>
            </a:r>
          </a:p>
          <a:p>
            <a:pPr marL="0" indent="0">
              <a:lnSpc>
                <a:spcPct val="110000"/>
              </a:lnSpc>
              <a:buNone/>
            </a:pPr>
            <a:endParaRPr lang="en-US" sz="2700" dirty="0">
              <a:latin typeface="Helvetica"/>
              <a:cs typeface="Helvetica"/>
              <a:sym typeface="Wingdings" pitchFamily="2" charset="2"/>
            </a:endParaRPr>
          </a:p>
          <a:p>
            <a:pPr>
              <a:lnSpc>
                <a:spcPct val="110000"/>
              </a:lnSpc>
            </a:pPr>
            <a:r>
              <a:rPr lang="en-US" dirty="0">
                <a:latin typeface="Helvetica"/>
                <a:cs typeface="Helvetica"/>
                <a:sym typeface="Wingdings" pitchFamily="2" charset="2"/>
              </a:rPr>
              <a:t>Falcon Campus</a:t>
            </a:r>
            <a:endParaRPr lang="en-US" dirty="0">
              <a:latin typeface="Helvetica"/>
              <a:cs typeface="Helvetica"/>
            </a:endParaRPr>
          </a:p>
        </p:txBody>
      </p:sp>
    </p:spTree>
    <p:extLst>
      <p:ext uri="{BB962C8B-B14F-4D97-AF65-F5344CB8AC3E}">
        <p14:creationId xmlns:p14="http://schemas.microsoft.com/office/powerpoint/2010/main" val="35971061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Happenings</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16</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200" y="1576010"/>
            <a:ext cx="8229600" cy="4525963"/>
          </a:xfrm>
        </p:spPr>
        <p:txBody>
          <a:bodyPr>
            <a:normAutofit/>
          </a:bodyPr>
          <a:lstStyle/>
          <a:p>
            <a:r>
              <a:rPr lang="en-US" sz="2700" dirty="0">
                <a:latin typeface="Helvetica"/>
                <a:cs typeface="Helvetica"/>
              </a:rPr>
              <a:t>Teaching Entrepreneurship – Kauffman Foundation “Ice House Curriculum</a:t>
            </a:r>
            <a:r>
              <a:rPr lang="en-US" sz="2700" dirty="0" smtClean="0">
                <a:latin typeface="Helvetica"/>
                <a:cs typeface="Helvetica"/>
              </a:rPr>
              <a:t>”</a:t>
            </a:r>
          </a:p>
          <a:p>
            <a:pPr marL="0" indent="0">
              <a:buNone/>
            </a:pPr>
            <a:endParaRPr lang="en-US" sz="2700" dirty="0">
              <a:latin typeface="Helvetica"/>
              <a:cs typeface="Helvetica"/>
            </a:endParaRPr>
          </a:p>
          <a:p>
            <a:r>
              <a:rPr lang="en-US" sz="2700" dirty="0">
                <a:latin typeface="Helvetica"/>
                <a:cs typeface="Helvetica"/>
              </a:rPr>
              <a:t>“On Course” curriculum</a:t>
            </a:r>
          </a:p>
          <a:p>
            <a:pPr lvl="1"/>
            <a:r>
              <a:rPr lang="en-US" sz="2400" dirty="0">
                <a:latin typeface="Helvetica"/>
                <a:cs typeface="Helvetica"/>
              </a:rPr>
              <a:t>Comparison study to run over the coming </a:t>
            </a:r>
            <a:r>
              <a:rPr lang="en-US" sz="2400" dirty="0" smtClean="0">
                <a:latin typeface="Helvetica"/>
                <a:cs typeface="Helvetica"/>
              </a:rPr>
              <a:t>year</a:t>
            </a:r>
          </a:p>
          <a:p>
            <a:pPr marL="457200" lvl="1" indent="0">
              <a:buNone/>
            </a:pPr>
            <a:endParaRPr lang="en-US" sz="2700" dirty="0">
              <a:latin typeface="Helvetica"/>
              <a:cs typeface="Helvetica"/>
            </a:endParaRPr>
          </a:p>
          <a:p>
            <a:r>
              <a:rPr lang="en-US" sz="2700" dirty="0">
                <a:latin typeface="Helvetica"/>
                <a:cs typeface="Helvetica"/>
              </a:rPr>
              <a:t>Expanding International </a:t>
            </a:r>
            <a:r>
              <a:rPr lang="en-US" sz="2700" dirty="0" smtClean="0">
                <a:latin typeface="Helvetica"/>
                <a:cs typeface="Helvetica"/>
              </a:rPr>
              <a:t>Programs</a:t>
            </a:r>
          </a:p>
          <a:p>
            <a:pPr marL="0" indent="0">
              <a:buNone/>
            </a:pPr>
            <a:endParaRPr lang="en-US" sz="2700" dirty="0">
              <a:latin typeface="Helvetica"/>
              <a:cs typeface="Helvetica"/>
            </a:endParaRPr>
          </a:p>
          <a:p>
            <a:r>
              <a:rPr lang="en-US" sz="2700" dirty="0">
                <a:latin typeface="Helvetica"/>
                <a:cs typeface="Helvetica"/>
              </a:rPr>
              <a:t>VPI Listening Tour</a:t>
            </a:r>
          </a:p>
        </p:txBody>
      </p:sp>
    </p:spTree>
    <p:extLst>
      <p:ext uri="{BB962C8B-B14F-4D97-AF65-F5344CB8AC3E}">
        <p14:creationId xmlns:p14="http://schemas.microsoft.com/office/powerpoint/2010/main" val="3241557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Happy News</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17</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3830113" y="1675627"/>
            <a:ext cx="5021418" cy="4363647"/>
          </a:xfrm>
        </p:spPr>
        <p:txBody>
          <a:bodyPr>
            <a:normAutofit lnSpcReduction="10000"/>
          </a:bodyPr>
          <a:lstStyle/>
          <a:p>
            <a:r>
              <a:rPr lang="en-US" sz="2700" dirty="0">
                <a:latin typeface="Helvetica"/>
                <a:cs typeface="Helvetica"/>
              </a:rPr>
              <a:t>PPCC Foundation</a:t>
            </a:r>
          </a:p>
          <a:p>
            <a:pPr lvl="1"/>
            <a:r>
              <a:rPr lang="en-US" sz="2400" dirty="0" smtClean="0">
                <a:latin typeface="Helvetica"/>
                <a:cs typeface="Helvetica"/>
              </a:rPr>
              <a:t>More than 60 employees pledged to the PPCC Employee Giving Campaign raising more than $20,000.</a:t>
            </a:r>
            <a:endParaRPr lang="en-US" sz="2400" dirty="0">
              <a:latin typeface="Helvetica"/>
              <a:cs typeface="Helvetica"/>
            </a:endParaRPr>
          </a:p>
          <a:p>
            <a:pPr marL="457200" lvl="1" indent="0">
              <a:buNone/>
            </a:pPr>
            <a:endParaRPr lang="en-US" dirty="0">
              <a:latin typeface="Helvetica"/>
              <a:cs typeface="Helvetica"/>
            </a:endParaRPr>
          </a:p>
          <a:p>
            <a:r>
              <a:rPr lang="en-US" sz="2700" dirty="0">
                <a:latin typeface="Helvetica"/>
                <a:cs typeface="Helvetica"/>
              </a:rPr>
              <a:t>Graduations</a:t>
            </a:r>
          </a:p>
          <a:p>
            <a:pPr lvl="1"/>
            <a:r>
              <a:rPr lang="en-US" sz="2400" dirty="0">
                <a:latin typeface="Helvetica"/>
                <a:cs typeface="Helvetica"/>
              </a:rPr>
              <a:t>During </a:t>
            </a:r>
            <a:r>
              <a:rPr lang="en-US" sz="2400" dirty="0" smtClean="0">
                <a:latin typeface="Helvetica"/>
                <a:cs typeface="Helvetica"/>
              </a:rPr>
              <a:t>academic </a:t>
            </a:r>
            <a:r>
              <a:rPr lang="en-US" sz="2400" dirty="0">
                <a:latin typeface="Helvetica"/>
                <a:cs typeface="Helvetica"/>
              </a:rPr>
              <a:t>year </a:t>
            </a:r>
            <a:r>
              <a:rPr lang="en-US" sz="2400" dirty="0" smtClean="0">
                <a:latin typeface="Helvetica"/>
                <a:cs typeface="Helvetica"/>
              </a:rPr>
              <a:t>2012/2013 we reached an ALL TIME HIGH of 2,319 graduates!</a:t>
            </a:r>
            <a:endParaRPr lang="en-US" sz="2400" dirty="0">
              <a:latin typeface="Helvetica"/>
              <a:cs typeface="Helvetica"/>
            </a:endParaRPr>
          </a:p>
        </p:txBody>
      </p:sp>
      <p:pic>
        <p:nvPicPr>
          <p:cNvPr id="2" name="Picture 1" descr="ppcc_gradutation_2013_jon_collins_img_898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333" y="940316"/>
            <a:ext cx="3449113" cy="51736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804308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2466464"/>
            <a:ext cx="9144000" cy="57765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pPr algn="ctr"/>
            <a:r>
              <a:rPr lang="en-US" sz="4000" dirty="0" smtClean="0">
                <a:latin typeface="Helvetica"/>
                <a:cs typeface="Helvetica"/>
              </a:rPr>
              <a:t>QUESTIONS?</a:t>
            </a:r>
            <a:endParaRPr lang="en-US" sz="4000" dirty="0">
              <a:latin typeface="Helvetica"/>
              <a:cs typeface="Helvetica"/>
            </a:endParaRP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18</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Tree>
    <p:extLst>
      <p:ext uri="{BB962C8B-B14F-4D97-AF65-F5344CB8AC3E}">
        <p14:creationId xmlns:p14="http://schemas.microsoft.com/office/powerpoint/2010/main" val="1073092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_Interio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1715219"/>
            <a:ext cx="9144000" cy="454255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6" name="TextBox 5"/>
          <p:cNvSpPr txBox="1"/>
          <p:nvPr/>
        </p:nvSpPr>
        <p:spPr>
          <a:xfrm>
            <a:off x="3122083" y="245155"/>
            <a:ext cx="5790411" cy="677108"/>
          </a:xfrm>
          <a:prstGeom prst="rect">
            <a:avLst/>
          </a:prstGeom>
          <a:noFill/>
        </p:spPr>
        <p:txBody>
          <a:bodyPr wrap="square" rtlCol="0">
            <a:spAutoFit/>
          </a:bodyPr>
          <a:lstStyle/>
          <a:p>
            <a:r>
              <a:rPr lang="en-US" sz="3800" b="1" dirty="0" smtClean="0">
                <a:solidFill>
                  <a:schemeClr val="bg1"/>
                </a:solidFill>
                <a:latin typeface="Helvetica"/>
                <a:cs typeface="Helvetica"/>
              </a:rPr>
              <a:t>HLC ACCREDITATION</a:t>
            </a:r>
            <a:endParaRPr lang="en-US" sz="3800" dirty="0">
              <a:solidFill>
                <a:schemeClr val="bg1"/>
              </a:solidFill>
            </a:endParaRPr>
          </a:p>
        </p:txBody>
      </p:sp>
      <p:cxnSp>
        <p:nvCxnSpPr>
          <p:cNvPr id="8" name="Straight Connector 7"/>
          <p:cNvCxnSpPr/>
          <p:nvPr/>
        </p:nvCxnSpPr>
        <p:spPr>
          <a:xfrm>
            <a:off x="3220107" y="869107"/>
            <a:ext cx="59238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93394" y="6394539"/>
            <a:ext cx="4019100" cy="276999"/>
          </a:xfrm>
          <a:prstGeom prst="rect">
            <a:avLst/>
          </a:prstGeom>
          <a:noFill/>
        </p:spPr>
        <p:txBody>
          <a:bodyPr wrap="square" rtlCol="0">
            <a:spAutoFit/>
          </a:bodyPr>
          <a:lstStyle/>
          <a:p>
            <a:pPr algn="r"/>
            <a:r>
              <a:rPr lang="en-US" sz="1200" dirty="0" smtClean="0">
                <a:latin typeface="Helvetica" charset="0"/>
                <a:cs typeface="Helvetica" charset="0"/>
              </a:rPr>
              <a:t>Spring 2014 </a:t>
            </a:r>
            <a:r>
              <a:rPr lang="en-US" sz="1200" dirty="0">
                <a:latin typeface="Helvetica" charset="0"/>
                <a:cs typeface="Helvetica" charset="0"/>
              </a:rPr>
              <a:t>PDW </a:t>
            </a:r>
            <a:r>
              <a:rPr lang="en-US" sz="1200" dirty="0" smtClean="0">
                <a:solidFill>
                  <a:schemeClr val="bg1">
                    <a:lumMod val="50000"/>
                  </a:schemeClr>
                </a:solidFill>
                <a:latin typeface="Helvetica"/>
                <a:cs typeface="Helvetica"/>
              </a:rPr>
              <a:t>|  Page 2</a:t>
            </a:r>
            <a:endParaRPr lang="en-US" sz="1200" dirty="0">
              <a:solidFill>
                <a:schemeClr val="bg1">
                  <a:lumMod val="50000"/>
                </a:schemeClr>
              </a:solidFill>
            </a:endParaRPr>
          </a:p>
        </p:txBody>
      </p:sp>
      <p:sp>
        <p:nvSpPr>
          <p:cNvPr id="13" name="Rectangle 12"/>
          <p:cNvSpPr/>
          <p:nvPr/>
        </p:nvSpPr>
        <p:spPr>
          <a:xfrm>
            <a:off x="0" y="6809118"/>
            <a:ext cx="9144000" cy="59466"/>
          </a:xfrm>
          <a:prstGeom prst="rect">
            <a:avLst/>
          </a:prstGeom>
          <a:solidFill>
            <a:srgbClr val="8E1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14" name="Content Placeholder 2"/>
          <p:cNvSpPr txBox="1">
            <a:spLocks/>
          </p:cNvSpPr>
          <p:nvPr/>
        </p:nvSpPr>
        <p:spPr>
          <a:xfrm>
            <a:off x="3220107" y="2064644"/>
            <a:ext cx="2509427" cy="5935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500" dirty="0" smtClean="0">
              <a:solidFill>
                <a:schemeClr val="bg1"/>
              </a:solidFill>
              <a:latin typeface="Helvetica"/>
              <a:cs typeface="Helvetica"/>
            </a:endParaRPr>
          </a:p>
        </p:txBody>
      </p:sp>
      <p:sp>
        <p:nvSpPr>
          <p:cNvPr id="16" name="Content Placeholder 2"/>
          <p:cNvSpPr>
            <a:spLocks noGrp="1"/>
          </p:cNvSpPr>
          <p:nvPr>
            <p:ph idx="1"/>
          </p:nvPr>
        </p:nvSpPr>
        <p:spPr>
          <a:xfrm>
            <a:off x="381000" y="1791299"/>
            <a:ext cx="8230810" cy="4353076"/>
          </a:xfrm>
        </p:spPr>
        <p:txBody>
          <a:bodyPr>
            <a:normAutofit/>
          </a:bodyPr>
          <a:lstStyle/>
          <a:p>
            <a:r>
              <a:rPr lang="en-US" sz="2700" dirty="0">
                <a:latin typeface="Helvetica"/>
                <a:cs typeface="Helvetica"/>
              </a:rPr>
              <a:t>10 Years of Preparation</a:t>
            </a:r>
          </a:p>
          <a:p>
            <a:pPr lvl="1"/>
            <a:r>
              <a:rPr lang="en-US" sz="2400" dirty="0">
                <a:latin typeface="Helvetica"/>
                <a:cs typeface="Helvetica"/>
              </a:rPr>
              <a:t>2 y</a:t>
            </a:r>
            <a:r>
              <a:rPr lang="en-US" sz="2400" dirty="0" smtClean="0">
                <a:latin typeface="Helvetica"/>
                <a:cs typeface="Helvetica"/>
              </a:rPr>
              <a:t>ears intensive work</a:t>
            </a:r>
          </a:p>
          <a:p>
            <a:pPr lvl="1"/>
            <a:endParaRPr lang="en-US" sz="2700" dirty="0">
              <a:solidFill>
                <a:schemeClr val="accent3">
                  <a:lumMod val="75000"/>
                </a:schemeClr>
              </a:solidFill>
              <a:latin typeface="Helvetica"/>
              <a:cs typeface="Helvetica"/>
            </a:endParaRPr>
          </a:p>
          <a:p>
            <a:r>
              <a:rPr lang="en-US" sz="2700" dirty="0" smtClean="0">
                <a:latin typeface="Helvetica"/>
                <a:cs typeface="Helvetica"/>
              </a:rPr>
              <a:t>Messaging</a:t>
            </a:r>
          </a:p>
          <a:p>
            <a:pPr lvl="1"/>
            <a:r>
              <a:rPr lang="en-US" sz="2300" dirty="0">
                <a:latin typeface="Helvetica"/>
                <a:cs typeface="Helvetica"/>
              </a:rPr>
              <a:t>C</a:t>
            </a:r>
            <a:r>
              <a:rPr lang="en-US" sz="2300" dirty="0" smtClean="0">
                <a:latin typeface="Helvetica"/>
                <a:cs typeface="Helvetica"/>
              </a:rPr>
              <a:t>ampus</a:t>
            </a:r>
            <a:r>
              <a:rPr lang="en-US" sz="2300" dirty="0">
                <a:latin typeface="Helvetica"/>
                <a:cs typeface="Helvetica"/>
              </a:rPr>
              <a:t>-wide and specifically in departmental and division </a:t>
            </a:r>
            <a:r>
              <a:rPr lang="en-US" sz="2300" dirty="0" smtClean="0">
                <a:latin typeface="Helvetica"/>
                <a:cs typeface="Helvetica"/>
              </a:rPr>
              <a:t>meetings</a:t>
            </a:r>
          </a:p>
          <a:p>
            <a:pPr marL="0" indent="0">
              <a:buNone/>
            </a:pPr>
            <a:endParaRPr lang="en-US" sz="2700" dirty="0">
              <a:latin typeface="Helvetica"/>
              <a:cs typeface="Helvetica"/>
            </a:endParaRPr>
          </a:p>
          <a:p>
            <a:r>
              <a:rPr lang="en-US" sz="2700" dirty="0">
                <a:latin typeface="Helvetica"/>
                <a:cs typeface="Helvetica"/>
              </a:rPr>
              <a:t>Mock </a:t>
            </a:r>
            <a:r>
              <a:rPr lang="en-US" sz="2700" dirty="0" smtClean="0">
                <a:latin typeface="Helvetica"/>
                <a:cs typeface="Helvetica"/>
              </a:rPr>
              <a:t>Visit</a:t>
            </a:r>
          </a:p>
          <a:p>
            <a:pPr lvl="1"/>
            <a:r>
              <a:rPr lang="en-US" sz="2300" dirty="0" smtClean="0">
                <a:latin typeface="Helvetica"/>
                <a:cs typeface="Helvetica"/>
              </a:rPr>
              <a:t>February 13 </a:t>
            </a:r>
            <a:r>
              <a:rPr lang="en-US" sz="2300" dirty="0">
                <a:latin typeface="Helvetica"/>
                <a:cs typeface="Helvetica"/>
              </a:rPr>
              <a:t>&amp;</a:t>
            </a:r>
            <a:r>
              <a:rPr lang="en-US" sz="2300" dirty="0" smtClean="0">
                <a:latin typeface="Helvetica"/>
                <a:cs typeface="Helvetica"/>
              </a:rPr>
              <a:t> 14</a:t>
            </a:r>
            <a:endParaRPr lang="en-US" sz="2300" dirty="0">
              <a:latin typeface="Helvetica"/>
              <a:cs typeface="Helvetica"/>
            </a:endParaRPr>
          </a:p>
        </p:txBody>
      </p:sp>
    </p:spTree>
    <p:extLst>
      <p:ext uri="{BB962C8B-B14F-4D97-AF65-F5344CB8AC3E}">
        <p14:creationId xmlns:p14="http://schemas.microsoft.com/office/powerpoint/2010/main" val="28002917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_Interio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1715219"/>
            <a:ext cx="9144000" cy="454255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6" name="TextBox 5"/>
          <p:cNvSpPr txBox="1"/>
          <p:nvPr/>
        </p:nvSpPr>
        <p:spPr>
          <a:xfrm>
            <a:off x="3122083" y="245155"/>
            <a:ext cx="5790411" cy="677108"/>
          </a:xfrm>
          <a:prstGeom prst="rect">
            <a:avLst/>
          </a:prstGeom>
          <a:noFill/>
        </p:spPr>
        <p:txBody>
          <a:bodyPr wrap="square" rtlCol="0">
            <a:spAutoFit/>
          </a:bodyPr>
          <a:lstStyle/>
          <a:p>
            <a:r>
              <a:rPr lang="en-US" sz="3800" b="1" dirty="0" smtClean="0">
                <a:solidFill>
                  <a:schemeClr val="bg1"/>
                </a:solidFill>
                <a:latin typeface="Helvetica"/>
                <a:cs typeface="Helvetica"/>
              </a:rPr>
              <a:t>HLC ACCREDITATION</a:t>
            </a:r>
            <a:endParaRPr lang="en-US" sz="3800" dirty="0">
              <a:solidFill>
                <a:schemeClr val="bg1"/>
              </a:solidFill>
            </a:endParaRPr>
          </a:p>
        </p:txBody>
      </p:sp>
      <p:cxnSp>
        <p:nvCxnSpPr>
          <p:cNvPr id="8" name="Straight Connector 7"/>
          <p:cNvCxnSpPr/>
          <p:nvPr/>
        </p:nvCxnSpPr>
        <p:spPr>
          <a:xfrm>
            <a:off x="3220107" y="869107"/>
            <a:ext cx="59238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93394" y="6394539"/>
            <a:ext cx="4019100" cy="276999"/>
          </a:xfrm>
          <a:prstGeom prst="rect">
            <a:avLst/>
          </a:prstGeom>
          <a:noFill/>
        </p:spPr>
        <p:txBody>
          <a:bodyPr wrap="square" rtlCol="0">
            <a:spAutoFit/>
          </a:bodyPr>
          <a:lstStyle/>
          <a:p>
            <a:pPr algn="r"/>
            <a:r>
              <a:rPr lang="en-US" sz="1200" dirty="0">
                <a:latin typeface="Helvetica" charset="0"/>
                <a:cs typeface="Helvetica" charset="0"/>
              </a:rPr>
              <a:t>Spring 2014 PDW </a:t>
            </a:r>
            <a:r>
              <a:rPr lang="en-US" sz="1200" dirty="0" smtClean="0">
                <a:solidFill>
                  <a:schemeClr val="bg1">
                    <a:lumMod val="50000"/>
                  </a:schemeClr>
                </a:solidFill>
                <a:latin typeface="Helvetica"/>
                <a:cs typeface="Helvetica"/>
              </a:rPr>
              <a:t>|  Page 3</a:t>
            </a:r>
            <a:endParaRPr lang="en-US" sz="1200" dirty="0">
              <a:solidFill>
                <a:schemeClr val="bg1">
                  <a:lumMod val="50000"/>
                </a:schemeClr>
              </a:solidFill>
            </a:endParaRPr>
          </a:p>
        </p:txBody>
      </p:sp>
      <p:sp>
        <p:nvSpPr>
          <p:cNvPr id="13" name="Rectangle 12"/>
          <p:cNvSpPr/>
          <p:nvPr/>
        </p:nvSpPr>
        <p:spPr>
          <a:xfrm>
            <a:off x="0" y="6809118"/>
            <a:ext cx="9144000" cy="59466"/>
          </a:xfrm>
          <a:prstGeom prst="rect">
            <a:avLst/>
          </a:prstGeom>
          <a:solidFill>
            <a:srgbClr val="8E1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14" name="Content Placeholder 2"/>
          <p:cNvSpPr txBox="1">
            <a:spLocks/>
          </p:cNvSpPr>
          <p:nvPr/>
        </p:nvSpPr>
        <p:spPr>
          <a:xfrm>
            <a:off x="3220107" y="2064644"/>
            <a:ext cx="2509427" cy="5935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500" dirty="0" smtClean="0">
              <a:solidFill>
                <a:schemeClr val="bg1"/>
              </a:solidFill>
              <a:latin typeface="Helvetica"/>
              <a:cs typeface="Helvetica"/>
            </a:endParaRPr>
          </a:p>
        </p:txBody>
      </p:sp>
      <p:sp>
        <p:nvSpPr>
          <p:cNvPr id="16" name="Content Placeholder 2"/>
          <p:cNvSpPr>
            <a:spLocks noGrp="1"/>
          </p:cNvSpPr>
          <p:nvPr>
            <p:ph idx="1"/>
          </p:nvPr>
        </p:nvSpPr>
        <p:spPr>
          <a:xfrm>
            <a:off x="381000" y="1791299"/>
            <a:ext cx="8230810" cy="4353076"/>
          </a:xfrm>
        </p:spPr>
        <p:txBody>
          <a:bodyPr>
            <a:normAutofit/>
          </a:bodyPr>
          <a:lstStyle/>
          <a:p>
            <a:r>
              <a:rPr lang="en-US" sz="2700" dirty="0" smtClean="0">
                <a:latin typeface="Helvetica"/>
                <a:cs typeface="Helvetica"/>
              </a:rPr>
              <a:t>KUDOS</a:t>
            </a:r>
          </a:p>
          <a:p>
            <a:pPr lvl="1"/>
            <a:r>
              <a:rPr lang="en-US" sz="2400" dirty="0" smtClean="0">
                <a:latin typeface="Helvetica"/>
                <a:cs typeface="Helvetica"/>
              </a:rPr>
              <a:t>Steering Committee</a:t>
            </a:r>
            <a:endParaRPr lang="en-US" sz="2400" dirty="0">
              <a:latin typeface="Helvetica"/>
              <a:cs typeface="Helvetica"/>
            </a:endParaRPr>
          </a:p>
          <a:p>
            <a:pPr lvl="1"/>
            <a:r>
              <a:rPr lang="en-US" sz="2400" dirty="0" smtClean="0">
                <a:latin typeface="Helvetica"/>
                <a:cs typeface="Helvetica"/>
              </a:rPr>
              <a:t>Criterion Writers</a:t>
            </a:r>
            <a:endParaRPr lang="en-US" sz="2400" dirty="0">
              <a:latin typeface="Helvetica"/>
              <a:cs typeface="Helvetica"/>
            </a:endParaRPr>
          </a:p>
          <a:p>
            <a:pPr lvl="1"/>
            <a:r>
              <a:rPr lang="en-US" sz="2400" dirty="0" smtClean="0">
                <a:latin typeface="Helvetica"/>
                <a:cs typeface="Helvetica"/>
              </a:rPr>
              <a:t>Institutional Research</a:t>
            </a:r>
          </a:p>
          <a:p>
            <a:pPr lvl="1"/>
            <a:r>
              <a:rPr lang="en-US" sz="2400" dirty="0" smtClean="0">
                <a:latin typeface="Helvetica"/>
                <a:cs typeface="Helvetica"/>
              </a:rPr>
              <a:t>College Leaders</a:t>
            </a:r>
          </a:p>
        </p:txBody>
      </p:sp>
    </p:spTree>
    <p:extLst>
      <p:ext uri="{BB962C8B-B14F-4D97-AF65-F5344CB8AC3E}">
        <p14:creationId xmlns:p14="http://schemas.microsoft.com/office/powerpoint/2010/main" val="682242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_Interio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1715219"/>
            <a:ext cx="9144000" cy="454255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6" name="TextBox 5"/>
          <p:cNvSpPr txBox="1"/>
          <p:nvPr/>
        </p:nvSpPr>
        <p:spPr>
          <a:xfrm>
            <a:off x="3122083" y="245155"/>
            <a:ext cx="5790411" cy="1138773"/>
          </a:xfrm>
          <a:prstGeom prst="rect">
            <a:avLst/>
          </a:prstGeom>
          <a:noFill/>
        </p:spPr>
        <p:txBody>
          <a:bodyPr wrap="square" rtlCol="0">
            <a:spAutoFit/>
          </a:bodyPr>
          <a:lstStyle/>
          <a:p>
            <a:r>
              <a:rPr lang="en-US" sz="3800" b="1" dirty="0">
                <a:solidFill>
                  <a:schemeClr val="bg1"/>
                </a:solidFill>
                <a:latin typeface="Helvetica"/>
                <a:cs typeface="Helvetica"/>
              </a:rPr>
              <a:t>HLC </a:t>
            </a:r>
            <a:r>
              <a:rPr lang="en-US" sz="3800" b="1" dirty="0" smtClean="0">
                <a:solidFill>
                  <a:schemeClr val="bg1"/>
                </a:solidFill>
                <a:latin typeface="Helvetica"/>
                <a:cs typeface="Helvetica"/>
              </a:rPr>
              <a:t>ACCREDITATION</a:t>
            </a:r>
          </a:p>
          <a:p>
            <a:r>
              <a:rPr lang="en-US" sz="3000" b="1" dirty="0" smtClean="0">
                <a:solidFill>
                  <a:schemeClr val="bg1"/>
                </a:solidFill>
                <a:latin typeface="Helvetica"/>
                <a:cs typeface="Helvetica"/>
              </a:rPr>
              <a:t>Your Role During Team Visit</a:t>
            </a:r>
            <a:endParaRPr lang="en-US" sz="3000" dirty="0">
              <a:solidFill>
                <a:schemeClr val="bg1"/>
              </a:solidFill>
            </a:endParaRPr>
          </a:p>
        </p:txBody>
      </p:sp>
      <p:cxnSp>
        <p:nvCxnSpPr>
          <p:cNvPr id="8" name="Straight Connector 7"/>
          <p:cNvCxnSpPr/>
          <p:nvPr/>
        </p:nvCxnSpPr>
        <p:spPr>
          <a:xfrm>
            <a:off x="3220107" y="869107"/>
            <a:ext cx="59238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93394" y="6394539"/>
            <a:ext cx="4019100" cy="276999"/>
          </a:xfrm>
          <a:prstGeom prst="rect">
            <a:avLst/>
          </a:prstGeom>
          <a:noFill/>
        </p:spPr>
        <p:txBody>
          <a:bodyPr wrap="square" rtlCol="0">
            <a:spAutoFit/>
          </a:bodyPr>
          <a:lstStyle/>
          <a:p>
            <a:pPr algn="r"/>
            <a:r>
              <a:rPr lang="en-US" sz="1200" dirty="0">
                <a:latin typeface="Helvetica" charset="0"/>
                <a:cs typeface="Helvetica" charset="0"/>
              </a:rPr>
              <a:t>Spring 2014 PDW </a:t>
            </a:r>
            <a:r>
              <a:rPr lang="en-US" sz="1200" dirty="0" smtClean="0">
                <a:solidFill>
                  <a:schemeClr val="bg1">
                    <a:lumMod val="50000"/>
                  </a:schemeClr>
                </a:solidFill>
                <a:latin typeface="Helvetica"/>
                <a:cs typeface="Helvetica"/>
              </a:rPr>
              <a:t>|  Page 4</a:t>
            </a:r>
            <a:endParaRPr lang="en-US" sz="1200" dirty="0">
              <a:solidFill>
                <a:schemeClr val="bg1">
                  <a:lumMod val="50000"/>
                </a:schemeClr>
              </a:solidFill>
            </a:endParaRPr>
          </a:p>
        </p:txBody>
      </p:sp>
      <p:sp>
        <p:nvSpPr>
          <p:cNvPr id="13" name="Rectangle 12"/>
          <p:cNvSpPr/>
          <p:nvPr/>
        </p:nvSpPr>
        <p:spPr>
          <a:xfrm>
            <a:off x="0" y="6809118"/>
            <a:ext cx="9144000" cy="59466"/>
          </a:xfrm>
          <a:prstGeom prst="rect">
            <a:avLst/>
          </a:prstGeom>
          <a:solidFill>
            <a:srgbClr val="8E1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14" name="Content Placeholder 2"/>
          <p:cNvSpPr txBox="1">
            <a:spLocks/>
          </p:cNvSpPr>
          <p:nvPr/>
        </p:nvSpPr>
        <p:spPr>
          <a:xfrm>
            <a:off x="3220107" y="2064644"/>
            <a:ext cx="2509427" cy="5935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500" dirty="0" smtClean="0">
              <a:solidFill>
                <a:schemeClr val="bg1"/>
              </a:solidFill>
              <a:latin typeface="Helvetica"/>
              <a:cs typeface="Helvetica"/>
            </a:endParaRPr>
          </a:p>
        </p:txBody>
      </p:sp>
      <p:sp>
        <p:nvSpPr>
          <p:cNvPr id="11" name="Content Placeholder 2"/>
          <p:cNvSpPr>
            <a:spLocks noGrp="1"/>
          </p:cNvSpPr>
          <p:nvPr>
            <p:ph idx="1"/>
          </p:nvPr>
        </p:nvSpPr>
        <p:spPr>
          <a:xfrm>
            <a:off x="0" y="1755748"/>
            <a:ext cx="9144000" cy="4252011"/>
          </a:xfrm>
        </p:spPr>
        <p:txBody>
          <a:bodyPr>
            <a:normAutofit/>
          </a:bodyPr>
          <a:lstStyle/>
          <a:p>
            <a:pPr marL="0" indent="0" algn="ctr">
              <a:lnSpc>
                <a:spcPct val="80000"/>
              </a:lnSpc>
              <a:buNone/>
            </a:pPr>
            <a:r>
              <a:rPr lang="en-US" sz="2700" b="1" dirty="0" smtClean="0">
                <a:latin typeface="Helvetica"/>
                <a:cs typeface="Helvetica"/>
              </a:rPr>
              <a:t>How do you support the PPCC mission?</a:t>
            </a:r>
            <a:endParaRPr lang="en-US" sz="2700" b="1" dirty="0">
              <a:latin typeface="Helvetica"/>
              <a:cs typeface="Helvetica"/>
            </a:endParaRPr>
          </a:p>
          <a:p>
            <a:pPr marL="457200" lvl="1" indent="0">
              <a:buNone/>
            </a:pPr>
            <a:endParaRPr lang="en-US" sz="2500" b="1" dirty="0" smtClean="0">
              <a:latin typeface="Helvetica"/>
              <a:cs typeface="Helvetica"/>
            </a:endParaRPr>
          </a:p>
        </p:txBody>
      </p:sp>
      <p:pic>
        <p:nvPicPr>
          <p:cNvPr id="3" name="Picture 2" descr="HLC_Support Cards_Gir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039" y="2308775"/>
            <a:ext cx="3124200" cy="2023699"/>
          </a:xfrm>
          <a:prstGeom prst="rect">
            <a:avLst/>
          </a:prstGeom>
        </p:spPr>
      </p:pic>
      <p:pic>
        <p:nvPicPr>
          <p:cNvPr id="9" name="Picture 8" descr="HLC_Support Cards_Guy.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897" y="4017803"/>
            <a:ext cx="3163896" cy="2064256"/>
          </a:xfrm>
          <a:prstGeom prst="rect">
            <a:avLst/>
          </a:prstGeom>
        </p:spPr>
      </p:pic>
      <p:pic>
        <p:nvPicPr>
          <p:cNvPr id="10" name="Picture 9" descr="Support-Wall copy.png"/>
          <p:cNvPicPr>
            <a:picLocks noChangeAspect="1"/>
          </p:cNvPicPr>
          <p:nvPr/>
        </p:nvPicPr>
        <p:blipFill rotWithShape="1">
          <a:blip r:embed="rId6" cstate="screen">
            <a:extLst>
              <a:ext uri="{28A0092B-C50C-407E-A947-70E740481C1C}">
                <a14:useLocalDpi xmlns:a14="http://schemas.microsoft.com/office/drawing/2010/main"/>
              </a:ext>
            </a:extLst>
          </a:blip>
          <a:srcRect l="1" t="6968" r="16876" b="7887"/>
          <a:stretch/>
        </p:blipFill>
        <p:spPr>
          <a:xfrm>
            <a:off x="4017185" y="2308774"/>
            <a:ext cx="4895310" cy="3760833"/>
          </a:xfrm>
          <a:prstGeom prst="rect">
            <a:avLst/>
          </a:prstGeom>
        </p:spPr>
      </p:pic>
    </p:spTree>
    <p:extLst>
      <p:ext uri="{BB962C8B-B14F-4D97-AF65-F5344CB8AC3E}">
        <p14:creationId xmlns:p14="http://schemas.microsoft.com/office/powerpoint/2010/main" val="24103994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_Interio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1715219"/>
            <a:ext cx="9144000" cy="454255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6" name="TextBox 5"/>
          <p:cNvSpPr txBox="1"/>
          <p:nvPr/>
        </p:nvSpPr>
        <p:spPr>
          <a:xfrm>
            <a:off x="3122083" y="245155"/>
            <a:ext cx="5790411" cy="1723549"/>
          </a:xfrm>
          <a:prstGeom prst="rect">
            <a:avLst/>
          </a:prstGeom>
          <a:noFill/>
        </p:spPr>
        <p:txBody>
          <a:bodyPr wrap="square" rtlCol="0">
            <a:spAutoFit/>
          </a:bodyPr>
          <a:lstStyle/>
          <a:p>
            <a:r>
              <a:rPr lang="en-US" sz="3800" b="1" dirty="0">
                <a:solidFill>
                  <a:schemeClr val="bg1"/>
                </a:solidFill>
                <a:latin typeface="Helvetica"/>
                <a:cs typeface="Helvetica"/>
              </a:rPr>
              <a:t>HLC </a:t>
            </a:r>
            <a:r>
              <a:rPr lang="en-US" sz="3800" b="1" dirty="0" smtClean="0">
                <a:solidFill>
                  <a:schemeClr val="bg1"/>
                </a:solidFill>
                <a:latin typeface="Helvetica"/>
                <a:cs typeface="Helvetica"/>
              </a:rPr>
              <a:t>ACCREDITATION</a:t>
            </a:r>
          </a:p>
          <a:p>
            <a:r>
              <a:rPr lang="en-US" sz="3000" b="1" dirty="0">
                <a:solidFill>
                  <a:schemeClr val="bg1"/>
                </a:solidFill>
                <a:latin typeface="Helvetica"/>
                <a:cs typeface="Helvetica"/>
              </a:rPr>
              <a:t>Your Role During Team Visit</a:t>
            </a:r>
            <a:endParaRPr lang="en-US" sz="3000" dirty="0">
              <a:solidFill>
                <a:schemeClr val="bg1"/>
              </a:solidFill>
            </a:endParaRPr>
          </a:p>
          <a:p>
            <a:endParaRPr lang="en-US" sz="3800" dirty="0">
              <a:solidFill>
                <a:schemeClr val="bg1"/>
              </a:solidFill>
            </a:endParaRPr>
          </a:p>
        </p:txBody>
      </p:sp>
      <p:cxnSp>
        <p:nvCxnSpPr>
          <p:cNvPr id="8" name="Straight Connector 7"/>
          <p:cNvCxnSpPr/>
          <p:nvPr/>
        </p:nvCxnSpPr>
        <p:spPr>
          <a:xfrm>
            <a:off x="3220107" y="869107"/>
            <a:ext cx="59238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93394" y="6394539"/>
            <a:ext cx="4019100" cy="276999"/>
          </a:xfrm>
          <a:prstGeom prst="rect">
            <a:avLst/>
          </a:prstGeom>
          <a:noFill/>
        </p:spPr>
        <p:txBody>
          <a:bodyPr wrap="square" rtlCol="0">
            <a:spAutoFit/>
          </a:bodyPr>
          <a:lstStyle/>
          <a:p>
            <a:pPr algn="r"/>
            <a:r>
              <a:rPr lang="en-US" sz="1200" dirty="0">
                <a:latin typeface="Helvetica" charset="0"/>
                <a:cs typeface="Helvetica" charset="0"/>
              </a:rPr>
              <a:t>Spring 2014 PDW </a:t>
            </a:r>
            <a:r>
              <a:rPr lang="en-US" sz="1200" dirty="0" smtClean="0">
                <a:solidFill>
                  <a:schemeClr val="bg1">
                    <a:lumMod val="50000"/>
                  </a:schemeClr>
                </a:solidFill>
                <a:latin typeface="Helvetica"/>
                <a:cs typeface="Helvetica"/>
              </a:rPr>
              <a:t>|  Page 5</a:t>
            </a:r>
            <a:endParaRPr lang="en-US" sz="1200" dirty="0">
              <a:solidFill>
                <a:schemeClr val="bg1">
                  <a:lumMod val="50000"/>
                </a:schemeClr>
              </a:solidFill>
            </a:endParaRPr>
          </a:p>
        </p:txBody>
      </p:sp>
      <p:sp>
        <p:nvSpPr>
          <p:cNvPr id="13" name="Rectangle 12"/>
          <p:cNvSpPr/>
          <p:nvPr/>
        </p:nvSpPr>
        <p:spPr>
          <a:xfrm>
            <a:off x="0" y="6809118"/>
            <a:ext cx="9144000" cy="59466"/>
          </a:xfrm>
          <a:prstGeom prst="rect">
            <a:avLst/>
          </a:prstGeom>
          <a:solidFill>
            <a:srgbClr val="8E1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14" name="Content Placeholder 2"/>
          <p:cNvSpPr txBox="1">
            <a:spLocks/>
          </p:cNvSpPr>
          <p:nvPr/>
        </p:nvSpPr>
        <p:spPr>
          <a:xfrm>
            <a:off x="3220107" y="2064644"/>
            <a:ext cx="2509427" cy="5935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500" dirty="0" smtClean="0">
              <a:solidFill>
                <a:schemeClr val="bg1"/>
              </a:solidFill>
              <a:latin typeface="Helvetica"/>
              <a:cs typeface="Helvetica"/>
            </a:endParaRPr>
          </a:p>
        </p:txBody>
      </p:sp>
      <p:sp>
        <p:nvSpPr>
          <p:cNvPr id="11" name="Content Placeholder 2"/>
          <p:cNvSpPr>
            <a:spLocks noGrp="1"/>
          </p:cNvSpPr>
          <p:nvPr>
            <p:ph idx="1"/>
          </p:nvPr>
        </p:nvSpPr>
        <p:spPr>
          <a:xfrm>
            <a:off x="381000" y="1779203"/>
            <a:ext cx="8531494" cy="4615335"/>
          </a:xfrm>
        </p:spPr>
        <p:txBody>
          <a:bodyPr>
            <a:normAutofit fontScale="47500" lnSpcReduction="20000"/>
          </a:bodyPr>
          <a:lstStyle/>
          <a:p>
            <a:pPr marL="514350" indent="-457200">
              <a:lnSpc>
                <a:spcPct val="120000"/>
              </a:lnSpc>
            </a:pPr>
            <a:r>
              <a:rPr lang="en-US" sz="5700" dirty="0" smtClean="0">
                <a:latin typeface="Helvetica"/>
                <a:cs typeface="Helvetica"/>
              </a:rPr>
              <a:t>Provide a real story </a:t>
            </a:r>
            <a:r>
              <a:rPr lang="en-US" sz="5700" dirty="0">
                <a:latin typeface="Helvetica"/>
                <a:cs typeface="Helvetica"/>
              </a:rPr>
              <a:t>of the impact of your </a:t>
            </a:r>
            <a:r>
              <a:rPr lang="en-US" sz="5700" dirty="0" smtClean="0">
                <a:latin typeface="Helvetica"/>
                <a:cs typeface="Helvetica"/>
              </a:rPr>
              <a:t>work.</a:t>
            </a:r>
          </a:p>
          <a:p>
            <a:pPr marL="914400" lvl="1" indent="-457200">
              <a:lnSpc>
                <a:spcPct val="120000"/>
              </a:lnSpc>
            </a:pPr>
            <a:r>
              <a:rPr lang="en-US" sz="5100" dirty="0" smtClean="0">
                <a:latin typeface="Helvetica"/>
                <a:cs typeface="Helvetica"/>
              </a:rPr>
              <a:t>Ex: </a:t>
            </a:r>
            <a:r>
              <a:rPr lang="en-US" sz="5100" i="1" dirty="0" smtClean="0">
                <a:latin typeface="Helvetica"/>
                <a:cs typeface="Helvetica"/>
              </a:rPr>
              <a:t>“Last semester I met one-on-one with a student struggling with his resume writing assignment. He just recently emailed me saying what he learned has given him a leg-up during his internship search.”</a:t>
            </a:r>
          </a:p>
          <a:p>
            <a:pPr marL="457200" lvl="1" indent="0">
              <a:lnSpc>
                <a:spcPct val="120000"/>
              </a:lnSpc>
              <a:buNone/>
            </a:pPr>
            <a:r>
              <a:rPr lang="en-US" sz="2400" i="1" dirty="0" smtClean="0">
                <a:latin typeface="Helvetica"/>
                <a:cs typeface="Helvetica"/>
              </a:rPr>
              <a:t> </a:t>
            </a:r>
            <a:endParaRPr lang="en-US" sz="2400" dirty="0">
              <a:latin typeface="Helvetica"/>
              <a:cs typeface="Helvetica"/>
            </a:endParaRPr>
          </a:p>
          <a:p>
            <a:pPr marL="514350" indent="-457200">
              <a:lnSpc>
                <a:spcPct val="120000"/>
              </a:lnSpc>
            </a:pPr>
            <a:r>
              <a:rPr lang="en-US" sz="5700" dirty="0" smtClean="0">
                <a:latin typeface="Helvetica"/>
                <a:cs typeface="Helvetica"/>
              </a:rPr>
              <a:t>Know and understand how </a:t>
            </a:r>
            <a:r>
              <a:rPr lang="en-US" sz="5700" dirty="0">
                <a:latin typeface="Helvetica"/>
                <a:cs typeface="Helvetica"/>
              </a:rPr>
              <a:t>your voice is heard in the governance of the college</a:t>
            </a:r>
            <a:r>
              <a:rPr lang="en-US" sz="5700" dirty="0" smtClean="0">
                <a:latin typeface="Helvetica"/>
                <a:cs typeface="Helvetica"/>
              </a:rPr>
              <a:t>.</a:t>
            </a:r>
          </a:p>
          <a:p>
            <a:pPr marL="914400" lvl="1" indent="-457200">
              <a:lnSpc>
                <a:spcPct val="120000"/>
              </a:lnSpc>
            </a:pPr>
            <a:r>
              <a:rPr lang="en-US" sz="5100" dirty="0" smtClean="0">
                <a:latin typeface="Helvetica"/>
                <a:cs typeface="Helvetica"/>
              </a:rPr>
              <a:t>Ex: </a:t>
            </a:r>
            <a:r>
              <a:rPr lang="en-US" sz="5100" i="1" dirty="0" smtClean="0">
                <a:latin typeface="Helvetica"/>
                <a:cs typeface="Helvetica"/>
              </a:rPr>
              <a:t>“As a Director, I can share ideas, concerns, wins and challenges with my </a:t>
            </a:r>
            <a:r>
              <a:rPr lang="en-US" sz="5100" i="1" dirty="0">
                <a:latin typeface="Helvetica"/>
                <a:cs typeface="Helvetica"/>
              </a:rPr>
              <a:t>PPCC Leadership </a:t>
            </a:r>
            <a:r>
              <a:rPr lang="en-US" sz="5100" i="1" dirty="0" smtClean="0">
                <a:latin typeface="Helvetica"/>
                <a:cs typeface="Helvetica"/>
              </a:rPr>
              <a:t>Council Director Representative, Cheri </a:t>
            </a:r>
            <a:r>
              <a:rPr lang="en-US" sz="5100" i="1" dirty="0" err="1" smtClean="0">
                <a:latin typeface="Helvetica"/>
                <a:cs typeface="Helvetica"/>
              </a:rPr>
              <a:t>Arfsten</a:t>
            </a:r>
            <a:r>
              <a:rPr lang="en-US" sz="5100" i="1" dirty="0" smtClean="0">
                <a:latin typeface="Helvetica"/>
                <a:cs typeface="Helvetica"/>
              </a:rPr>
              <a:t>.”</a:t>
            </a:r>
            <a:endParaRPr lang="en-US" sz="5100" i="1" dirty="0">
              <a:latin typeface="Helvetica"/>
              <a:cs typeface="Helvetica"/>
            </a:endParaRPr>
          </a:p>
        </p:txBody>
      </p:sp>
    </p:spTree>
    <p:extLst>
      <p:ext uri="{BB962C8B-B14F-4D97-AF65-F5344CB8AC3E}">
        <p14:creationId xmlns:p14="http://schemas.microsoft.com/office/powerpoint/2010/main" val="2910147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_Interio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1715219"/>
            <a:ext cx="9144000" cy="454255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6" name="TextBox 5"/>
          <p:cNvSpPr txBox="1"/>
          <p:nvPr/>
        </p:nvSpPr>
        <p:spPr>
          <a:xfrm>
            <a:off x="3122083" y="245155"/>
            <a:ext cx="5790411" cy="677108"/>
          </a:xfrm>
          <a:prstGeom prst="rect">
            <a:avLst/>
          </a:prstGeom>
          <a:noFill/>
        </p:spPr>
        <p:txBody>
          <a:bodyPr wrap="square" rtlCol="0">
            <a:spAutoFit/>
          </a:bodyPr>
          <a:lstStyle/>
          <a:p>
            <a:r>
              <a:rPr lang="en-US" sz="3800" b="1" dirty="0" smtClean="0">
                <a:solidFill>
                  <a:schemeClr val="bg1"/>
                </a:solidFill>
                <a:latin typeface="Helvetica"/>
                <a:cs typeface="Helvetica"/>
              </a:rPr>
              <a:t>HLC ACCREDITATION</a:t>
            </a:r>
            <a:endParaRPr lang="en-US" sz="3800" dirty="0">
              <a:solidFill>
                <a:schemeClr val="bg1"/>
              </a:solidFill>
            </a:endParaRPr>
          </a:p>
        </p:txBody>
      </p:sp>
      <p:cxnSp>
        <p:nvCxnSpPr>
          <p:cNvPr id="8" name="Straight Connector 7"/>
          <p:cNvCxnSpPr/>
          <p:nvPr/>
        </p:nvCxnSpPr>
        <p:spPr>
          <a:xfrm>
            <a:off x="3220107" y="869107"/>
            <a:ext cx="59238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93394" y="6394539"/>
            <a:ext cx="4019100" cy="276999"/>
          </a:xfrm>
          <a:prstGeom prst="rect">
            <a:avLst/>
          </a:prstGeom>
          <a:noFill/>
        </p:spPr>
        <p:txBody>
          <a:bodyPr wrap="square" rtlCol="0">
            <a:spAutoFit/>
          </a:bodyPr>
          <a:lstStyle/>
          <a:p>
            <a:pPr algn="r"/>
            <a:r>
              <a:rPr lang="en-US" sz="1200" dirty="0">
                <a:latin typeface="Helvetica" charset="0"/>
                <a:cs typeface="Helvetica" charset="0"/>
              </a:rPr>
              <a:t>Spring 2014 PDW </a:t>
            </a:r>
            <a:r>
              <a:rPr lang="en-US" sz="1200" dirty="0" smtClean="0">
                <a:solidFill>
                  <a:schemeClr val="bg1">
                    <a:lumMod val="50000"/>
                  </a:schemeClr>
                </a:solidFill>
                <a:latin typeface="Helvetica"/>
                <a:cs typeface="Helvetica"/>
              </a:rPr>
              <a:t>|  Page 6</a:t>
            </a:r>
            <a:endParaRPr lang="en-US" sz="1200" dirty="0">
              <a:solidFill>
                <a:schemeClr val="bg1">
                  <a:lumMod val="50000"/>
                </a:schemeClr>
              </a:solidFill>
            </a:endParaRPr>
          </a:p>
        </p:txBody>
      </p:sp>
      <p:sp>
        <p:nvSpPr>
          <p:cNvPr id="13" name="Rectangle 12"/>
          <p:cNvSpPr/>
          <p:nvPr/>
        </p:nvSpPr>
        <p:spPr>
          <a:xfrm>
            <a:off x="0" y="6809118"/>
            <a:ext cx="9144000" cy="59466"/>
          </a:xfrm>
          <a:prstGeom prst="rect">
            <a:avLst/>
          </a:prstGeom>
          <a:solidFill>
            <a:srgbClr val="8E1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latin typeface="Helvetica"/>
              <a:cs typeface="Helvetica"/>
            </a:endParaRPr>
          </a:p>
          <a:p>
            <a:endParaRPr lang="en-US" b="1" dirty="0">
              <a:latin typeface="Helvetica"/>
              <a:cs typeface="Helvetica"/>
            </a:endParaRPr>
          </a:p>
        </p:txBody>
      </p:sp>
      <p:sp>
        <p:nvSpPr>
          <p:cNvPr id="14" name="Content Placeholder 2"/>
          <p:cNvSpPr txBox="1">
            <a:spLocks/>
          </p:cNvSpPr>
          <p:nvPr/>
        </p:nvSpPr>
        <p:spPr>
          <a:xfrm>
            <a:off x="3220107" y="2064644"/>
            <a:ext cx="2509427" cy="5935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500" dirty="0" smtClean="0">
              <a:solidFill>
                <a:schemeClr val="bg1"/>
              </a:solidFill>
              <a:latin typeface="Helvetica"/>
              <a:cs typeface="Helvetica"/>
            </a:endParaRPr>
          </a:p>
        </p:txBody>
      </p:sp>
      <p:sp>
        <p:nvSpPr>
          <p:cNvPr id="15" name="Content Placeholder 2"/>
          <p:cNvSpPr>
            <a:spLocks noGrp="1"/>
          </p:cNvSpPr>
          <p:nvPr>
            <p:ph idx="1"/>
          </p:nvPr>
        </p:nvSpPr>
        <p:spPr>
          <a:xfrm>
            <a:off x="3648260" y="1791299"/>
            <a:ext cx="4963549" cy="4353076"/>
          </a:xfrm>
        </p:spPr>
        <p:txBody>
          <a:bodyPr>
            <a:normAutofit/>
          </a:bodyPr>
          <a:lstStyle/>
          <a:p>
            <a:r>
              <a:rPr lang="en-US" sz="2700" dirty="0">
                <a:latin typeface="Helvetica"/>
                <a:cs typeface="Helvetica"/>
              </a:rPr>
              <a:t>Full written report –  </a:t>
            </a:r>
            <a:r>
              <a:rPr lang="en-US" sz="2700" dirty="0" smtClean="0">
                <a:latin typeface="Helvetica"/>
                <a:cs typeface="Helvetica"/>
              </a:rPr>
              <a:t>      Covers </a:t>
            </a:r>
            <a:r>
              <a:rPr lang="en-US" sz="2700" dirty="0">
                <a:latin typeface="Helvetica"/>
                <a:cs typeface="Helvetica"/>
              </a:rPr>
              <a:t>the 5 </a:t>
            </a:r>
            <a:r>
              <a:rPr lang="en-US" sz="2700" dirty="0" smtClean="0">
                <a:latin typeface="Helvetica"/>
                <a:cs typeface="Helvetica"/>
              </a:rPr>
              <a:t>Criteria</a:t>
            </a:r>
          </a:p>
          <a:p>
            <a:pPr marL="0" indent="0">
              <a:buNone/>
            </a:pPr>
            <a:endParaRPr lang="en-US" sz="2700" dirty="0" smtClean="0">
              <a:latin typeface="Helvetica"/>
              <a:cs typeface="Helvetica"/>
            </a:endParaRPr>
          </a:p>
          <a:p>
            <a:r>
              <a:rPr lang="en-US" sz="2700" dirty="0" smtClean="0">
                <a:latin typeface="Helvetica"/>
                <a:cs typeface="Helvetica"/>
              </a:rPr>
              <a:t>Availability </a:t>
            </a:r>
            <a:r>
              <a:rPr lang="en-US" sz="2700" dirty="0">
                <a:latin typeface="Helvetica"/>
                <a:cs typeface="Helvetica"/>
              </a:rPr>
              <a:t>of the Executive Summary (Cheat-Sheet</a:t>
            </a:r>
            <a:r>
              <a:rPr lang="en-US" sz="2700" dirty="0" smtClean="0">
                <a:latin typeface="Helvetica"/>
                <a:cs typeface="Helvetica"/>
              </a:rPr>
              <a:t>)</a:t>
            </a:r>
          </a:p>
          <a:p>
            <a:pPr marL="0" indent="0">
              <a:buNone/>
            </a:pPr>
            <a:endParaRPr lang="en-US" sz="2700" dirty="0">
              <a:latin typeface="Helvetica"/>
              <a:cs typeface="Helvetica"/>
            </a:endParaRPr>
          </a:p>
          <a:p>
            <a:r>
              <a:rPr lang="en-US" sz="2700" dirty="0">
                <a:latin typeface="Helvetica"/>
                <a:cs typeface="Helvetica"/>
              </a:rPr>
              <a:t>Questions about </a:t>
            </a:r>
            <a:r>
              <a:rPr lang="en-US" sz="2700" dirty="0" smtClean="0">
                <a:latin typeface="Helvetica"/>
                <a:cs typeface="Helvetica"/>
              </a:rPr>
              <a:t>the        HLC </a:t>
            </a:r>
            <a:r>
              <a:rPr lang="en-US" sz="2700" dirty="0">
                <a:latin typeface="Helvetica"/>
                <a:cs typeface="Helvetica"/>
              </a:rPr>
              <a:t>Accreditation Visit</a:t>
            </a:r>
            <a:r>
              <a:rPr lang="en-US" sz="2700" dirty="0" smtClean="0">
                <a:latin typeface="Helvetica"/>
                <a:cs typeface="Helvetica"/>
              </a:rPr>
              <a:t>?</a:t>
            </a:r>
            <a:endParaRPr lang="en-US" sz="2700" dirty="0">
              <a:latin typeface="Helvetica"/>
              <a:cs typeface="Helvetica"/>
            </a:endParaRPr>
          </a:p>
        </p:txBody>
      </p:sp>
      <p:pic>
        <p:nvPicPr>
          <p:cNvPr id="3" name="Picture 2" descr="HLC_Cover2.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568" y="1964259"/>
            <a:ext cx="3120756" cy="4038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03706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descr="Colorado-Legislature-630x472.jpg"/>
          <p:cNvPicPr>
            <a:picLocks noChangeAspect="1"/>
          </p:cNvPicPr>
          <p:nvPr/>
        </p:nvPicPr>
        <p:blipFill rotWithShape="1">
          <a:blip r:embed="rId4" cstate="screen">
            <a:alphaModFix amt="26000"/>
            <a:extLst>
              <a:ext uri="{28A0092B-C50C-407E-A947-70E740481C1C}">
                <a14:useLocalDpi xmlns:a14="http://schemas.microsoft.com/office/drawing/2010/main"/>
              </a:ext>
            </a:extLst>
          </a:blip>
          <a:srcRect/>
          <a:stretch/>
        </p:blipFill>
        <p:spPr>
          <a:xfrm>
            <a:off x="0" y="1282567"/>
            <a:ext cx="9144000" cy="5055557"/>
          </a:xfrm>
          <a:prstGeom prst="rect">
            <a:avLst/>
          </a:prstGeom>
        </p:spPr>
      </p:pic>
      <p:sp>
        <p:nvSpPr>
          <p:cNvPr id="7" name="Title 1"/>
          <p:cNvSpPr txBox="1">
            <a:spLocks/>
          </p:cNvSpPr>
          <p:nvPr/>
        </p:nvSpPr>
        <p:spPr>
          <a:xfrm>
            <a:off x="381000" y="324699"/>
            <a:ext cx="7772400" cy="57765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2014 </a:t>
            </a:r>
            <a:r>
              <a:rPr lang="en-US" sz="2600" dirty="0" smtClean="0">
                <a:latin typeface="Helvetica"/>
                <a:cs typeface="Helvetica"/>
              </a:rPr>
              <a:t>Colorado </a:t>
            </a:r>
            <a:r>
              <a:rPr lang="en-US" sz="2600" dirty="0">
                <a:latin typeface="Helvetica"/>
                <a:cs typeface="Helvetica"/>
              </a:rPr>
              <a:t>Legislative Session</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7</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199" y="1576010"/>
            <a:ext cx="8582520" cy="5167690"/>
          </a:xfrm>
        </p:spPr>
        <p:txBody>
          <a:bodyPr>
            <a:normAutofit fontScale="70000" lnSpcReduction="20000"/>
          </a:bodyPr>
          <a:lstStyle/>
          <a:p>
            <a:r>
              <a:rPr lang="en-US" sz="3900" dirty="0" smtClean="0">
                <a:latin typeface="Helvetica"/>
                <a:cs typeface="Helvetica"/>
              </a:rPr>
              <a:t>Bachelor’s of Applied Science</a:t>
            </a:r>
          </a:p>
          <a:p>
            <a:pPr marL="0" indent="0">
              <a:buNone/>
            </a:pPr>
            <a:endParaRPr lang="en-US" sz="2900" dirty="0" smtClean="0">
              <a:latin typeface="Helvetica"/>
              <a:cs typeface="Helvetica"/>
            </a:endParaRPr>
          </a:p>
          <a:p>
            <a:r>
              <a:rPr lang="en-US" sz="3900" dirty="0" smtClean="0">
                <a:latin typeface="Helvetica"/>
                <a:cs typeface="Helvetica"/>
              </a:rPr>
              <a:t>Governor’s Budget Proposal</a:t>
            </a:r>
          </a:p>
          <a:p>
            <a:pPr lvl="1">
              <a:lnSpc>
                <a:spcPct val="120000"/>
              </a:lnSpc>
            </a:pPr>
            <a:r>
              <a:rPr lang="en-US" sz="3400" dirty="0" smtClean="0">
                <a:latin typeface="Helvetica"/>
                <a:cs typeface="Helvetica"/>
              </a:rPr>
              <a:t>$60 Million in new operating funds for Higher Education representing an 11% increase over current year.</a:t>
            </a:r>
          </a:p>
          <a:p>
            <a:pPr lvl="1">
              <a:lnSpc>
                <a:spcPct val="120000"/>
              </a:lnSpc>
            </a:pPr>
            <a:r>
              <a:rPr lang="en-US" sz="3400" dirty="0" smtClean="0">
                <a:latin typeface="Helvetica"/>
                <a:cs typeface="Helvetica"/>
              </a:rPr>
              <a:t>$13.6 Million is allocated to the CCCS</a:t>
            </a:r>
          </a:p>
          <a:p>
            <a:pPr lvl="1">
              <a:lnSpc>
                <a:spcPct val="120000"/>
              </a:lnSpc>
            </a:pPr>
            <a:r>
              <a:rPr lang="en-US" sz="3400" dirty="0" smtClean="0">
                <a:latin typeface="Helvetica"/>
                <a:cs typeface="Helvetica"/>
              </a:rPr>
              <a:t>$1.5 Million is PPCC’s estimated increase</a:t>
            </a:r>
          </a:p>
          <a:p>
            <a:pPr lvl="1">
              <a:lnSpc>
                <a:spcPct val="120000"/>
              </a:lnSpc>
            </a:pPr>
            <a:r>
              <a:rPr lang="en-US" sz="3400" dirty="0" smtClean="0">
                <a:latin typeface="Helvetica"/>
                <a:cs typeface="Helvetica"/>
              </a:rPr>
              <a:t>$40 Million increase in Financial Aid (42% increase)</a:t>
            </a:r>
          </a:p>
          <a:p>
            <a:pPr lvl="2">
              <a:lnSpc>
                <a:spcPct val="120000"/>
              </a:lnSpc>
            </a:pPr>
            <a:r>
              <a:rPr lang="en-US" sz="3400" dirty="0" smtClean="0">
                <a:latin typeface="Helvetica"/>
                <a:cs typeface="Helvetica"/>
              </a:rPr>
              <a:t>$30 Million slated for need-based aid</a:t>
            </a:r>
          </a:p>
          <a:p>
            <a:pPr lvl="2">
              <a:lnSpc>
                <a:spcPct val="120000"/>
              </a:lnSpc>
            </a:pPr>
            <a:r>
              <a:rPr lang="en-US" sz="3400" dirty="0" smtClean="0">
                <a:latin typeface="Helvetica"/>
                <a:cs typeface="Helvetica"/>
              </a:rPr>
              <a:t>$5 Million for work study</a:t>
            </a:r>
          </a:p>
          <a:p>
            <a:pPr lvl="2">
              <a:lnSpc>
                <a:spcPct val="120000"/>
              </a:lnSpc>
            </a:pPr>
            <a:r>
              <a:rPr lang="en-US" sz="3400" dirty="0" smtClean="0">
                <a:latin typeface="Helvetica"/>
                <a:cs typeface="Helvetica"/>
              </a:rPr>
              <a:t>$5 Million to restore merit-based aid</a:t>
            </a:r>
          </a:p>
        </p:txBody>
      </p:sp>
    </p:spTree>
    <p:extLst>
      <p:ext uri="{BB962C8B-B14F-4D97-AF65-F5344CB8AC3E}">
        <p14:creationId xmlns:p14="http://schemas.microsoft.com/office/powerpoint/2010/main" val="30561519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sz="2600" dirty="0">
                <a:latin typeface="Helvetica"/>
                <a:cs typeface="Helvetica"/>
              </a:rPr>
              <a:t>Fall 2013 Enrollment</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8</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200" y="1576010"/>
            <a:ext cx="8229600" cy="5057872"/>
          </a:xfrm>
        </p:spPr>
        <p:txBody>
          <a:bodyPr>
            <a:normAutofit fontScale="77500" lnSpcReduction="20000"/>
          </a:bodyPr>
          <a:lstStyle/>
          <a:p>
            <a:pPr>
              <a:lnSpc>
                <a:spcPct val="120000"/>
              </a:lnSpc>
            </a:pPr>
            <a:r>
              <a:rPr lang="en-US" sz="3500" dirty="0" smtClean="0">
                <a:latin typeface="Helvetica"/>
                <a:cs typeface="Helvetica"/>
              </a:rPr>
              <a:t>Enrollment Declines</a:t>
            </a:r>
          </a:p>
          <a:p>
            <a:pPr lvl="1">
              <a:lnSpc>
                <a:spcPct val="120000"/>
              </a:lnSpc>
            </a:pPr>
            <a:r>
              <a:rPr lang="en-US" sz="3100" dirty="0" smtClean="0">
                <a:latin typeface="Helvetica"/>
                <a:cs typeface="Helvetica"/>
              </a:rPr>
              <a:t>PPCC -3.1%</a:t>
            </a:r>
            <a:endParaRPr lang="en-US" sz="3100" dirty="0">
              <a:latin typeface="Helvetica"/>
              <a:cs typeface="Helvetica"/>
            </a:endParaRPr>
          </a:p>
          <a:p>
            <a:pPr lvl="1">
              <a:lnSpc>
                <a:spcPct val="120000"/>
              </a:lnSpc>
            </a:pPr>
            <a:r>
              <a:rPr lang="en-US" sz="3100" dirty="0">
                <a:latin typeface="Helvetica"/>
                <a:cs typeface="Helvetica"/>
              </a:rPr>
              <a:t>CCCS </a:t>
            </a:r>
            <a:r>
              <a:rPr lang="en-US" sz="3100" dirty="0" smtClean="0">
                <a:latin typeface="Helvetica"/>
                <a:cs typeface="Helvetica"/>
              </a:rPr>
              <a:t>-4.7%</a:t>
            </a:r>
          </a:p>
          <a:p>
            <a:pPr lvl="1">
              <a:lnSpc>
                <a:spcPct val="120000"/>
              </a:lnSpc>
            </a:pPr>
            <a:r>
              <a:rPr lang="en-US" sz="3100" dirty="0" smtClean="0">
                <a:latin typeface="Helvetica"/>
                <a:cs typeface="Helvetica"/>
              </a:rPr>
              <a:t>National </a:t>
            </a:r>
            <a:r>
              <a:rPr lang="en-US" sz="3100" dirty="0">
                <a:latin typeface="Helvetica"/>
                <a:cs typeface="Helvetica"/>
              </a:rPr>
              <a:t>Postsecondary </a:t>
            </a:r>
            <a:r>
              <a:rPr lang="en-US" sz="3100" dirty="0" smtClean="0">
                <a:latin typeface="Helvetica"/>
                <a:cs typeface="Helvetica"/>
              </a:rPr>
              <a:t>-1.5</a:t>
            </a:r>
            <a:r>
              <a:rPr lang="en-US" sz="3100" dirty="0">
                <a:latin typeface="Helvetica"/>
                <a:cs typeface="Helvetica"/>
              </a:rPr>
              <a:t>%</a:t>
            </a:r>
          </a:p>
          <a:p>
            <a:pPr lvl="2">
              <a:lnSpc>
                <a:spcPct val="120000"/>
              </a:lnSpc>
            </a:pPr>
            <a:r>
              <a:rPr lang="en-US" sz="3100" dirty="0">
                <a:latin typeface="Helvetica"/>
                <a:cs typeface="Helvetica"/>
              </a:rPr>
              <a:t>For-profits </a:t>
            </a:r>
            <a:r>
              <a:rPr lang="en-US" sz="3100" dirty="0" smtClean="0">
                <a:latin typeface="Helvetica"/>
                <a:cs typeface="Helvetica"/>
              </a:rPr>
              <a:t>-</a:t>
            </a:r>
            <a:r>
              <a:rPr lang="en-US" sz="3100" dirty="0">
                <a:latin typeface="Helvetica"/>
                <a:cs typeface="Helvetica"/>
              </a:rPr>
              <a:t>9.7%</a:t>
            </a:r>
          </a:p>
          <a:p>
            <a:pPr lvl="2"/>
            <a:r>
              <a:rPr lang="en-US" sz="3100" dirty="0">
                <a:latin typeface="Helvetica"/>
                <a:cs typeface="Helvetica"/>
              </a:rPr>
              <a:t>Two-year public colleges </a:t>
            </a:r>
            <a:r>
              <a:rPr lang="en-US" sz="3100" dirty="0" smtClean="0">
                <a:latin typeface="Helvetica"/>
                <a:cs typeface="Helvetica"/>
              </a:rPr>
              <a:t>-</a:t>
            </a:r>
            <a:r>
              <a:rPr lang="en-US" sz="3100" dirty="0">
                <a:latin typeface="Helvetica"/>
                <a:cs typeface="Helvetica"/>
              </a:rPr>
              <a:t>3.1</a:t>
            </a:r>
            <a:r>
              <a:rPr lang="en-US" sz="3100" dirty="0" smtClean="0">
                <a:latin typeface="Helvetica"/>
                <a:cs typeface="Helvetica"/>
              </a:rPr>
              <a:t>%</a:t>
            </a:r>
          </a:p>
          <a:p>
            <a:pPr marL="457200" lvl="1" indent="0">
              <a:buNone/>
            </a:pPr>
            <a:endParaRPr lang="en-US" sz="2400" dirty="0" smtClean="0">
              <a:latin typeface="Helvetica"/>
              <a:cs typeface="Helvetica"/>
            </a:endParaRPr>
          </a:p>
          <a:p>
            <a:r>
              <a:rPr lang="en-US" sz="3500" dirty="0" smtClean="0">
                <a:latin typeface="Helvetica"/>
                <a:cs typeface="Helvetica"/>
              </a:rPr>
              <a:t>Enrollment Increases</a:t>
            </a:r>
          </a:p>
          <a:p>
            <a:pPr lvl="1"/>
            <a:r>
              <a:rPr lang="en-US" sz="3400" dirty="0" smtClean="0">
                <a:latin typeface="Helvetica"/>
                <a:cs typeface="Helvetica"/>
              </a:rPr>
              <a:t>Four</a:t>
            </a:r>
            <a:r>
              <a:rPr lang="en-US" sz="3400" dirty="0">
                <a:latin typeface="Helvetica"/>
                <a:cs typeface="Helvetica"/>
              </a:rPr>
              <a:t>-year public colleges </a:t>
            </a:r>
            <a:r>
              <a:rPr lang="en-US" sz="3400" dirty="0" smtClean="0">
                <a:latin typeface="Helvetica"/>
                <a:cs typeface="Helvetica"/>
              </a:rPr>
              <a:t>+0.3%</a:t>
            </a:r>
          </a:p>
          <a:p>
            <a:pPr marL="457200" lvl="1" indent="0">
              <a:buNone/>
            </a:pPr>
            <a:endParaRPr lang="en-US" sz="2400" dirty="0">
              <a:latin typeface="Helvetica"/>
              <a:cs typeface="Helvetica"/>
            </a:endParaRPr>
          </a:p>
          <a:p>
            <a:pPr>
              <a:lnSpc>
                <a:spcPct val="110000"/>
              </a:lnSpc>
            </a:pPr>
            <a:r>
              <a:rPr lang="en-US" sz="3500" dirty="0" smtClean="0">
                <a:latin typeface="Helvetica"/>
                <a:cs typeface="Helvetica"/>
              </a:rPr>
              <a:t>During the next four semesters the </a:t>
            </a:r>
            <a:r>
              <a:rPr lang="en-US" sz="3500" dirty="0">
                <a:latin typeface="Helvetica"/>
                <a:cs typeface="Helvetica"/>
              </a:rPr>
              <a:t>impact of Developmental Education changes will be </a:t>
            </a:r>
            <a:r>
              <a:rPr lang="en-US" sz="3500" dirty="0" smtClean="0">
                <a:latin typeface="Helvetica"/>
                <a:cs typeface="Helvetica"/>
              </a:rPr>
              <a:t>known.</a:t>
            </a:r>
            <a:endParaRPr lang="en-US" sz="3500" dirty="0">
              <a:latin typeface="Helvetica"/>
              <a:cs typeface="Helvetica"/>
            </a:endParaRPr>
          </a:p>
        </p:txBody>
      </p:sp>
    </p:spTree>
    <p:extLst>
      <p:ext uri="{BB962C8B-B14F-4D97-AF65-F5344CB8AC3E}">
        <p14:creationId xmlns:p14="http://schemas.microsoft.com/office/powerpoint/2010/main" val="613042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1000" y="324699"/>
            <a:ext cx="7772400" cy="57765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2800" b="1" kern="1200" cap="all">
                <a:solidFill>
                  <a:schemeClr val="tx1"/>
                </a:solidFill>
                <a:latin typeface="+mj-lt"/>
                <a:ea typeface="+mj-ea"/>
                <a:cs typeface="+mj-cs"/>
              </a:defRPr>
            </a:lvl1pPr>
          </a:lstStyle>
          <a:p>
            <a:r>
              <a:rPr lang="en-US" dirty="0">
                <a:latin typeface="Helvetica"/>
                <a:cs typeface="Helvetica"/>
              </a:rPr>
              <a:t>Strategic Plan &amp;</a:t>
            </a:r>
            <a:r>
              <a:rPr lang="en-US" dirty="0" smtClean="0">
                <a:latin typeface="Helvetica"/>
                <a:cs typeface="Helvetica"/>
              </a:rPr>
              <a:t> </a:t>
            </a:r>
            <a:r>
              <a:rPr lang="en-US" dirty="0">
                <a:latin typeface="Helvetica"/>
                <a:cs typeface="Helvetica"/>
              </a:rPr>
              <a:t>Focus Goal Updates</a:t>
            </a:r>
          </a:p>
        </p:txBody>
      </p:sp>
      <p:sp>
        <p:nvSpPr>
          <p:cNvPr id="9" name="TextBox 8"/>
          <p:cNvSpPr txBox="1">
            <a:spLocks noChangeArrowheads="1"/>
          </p:cNvSpPr>
          <p:nvPr/>
        </p:nvSpPr>
        <p:spPr bwMode="auto">
          <a:xfrm>
            <a:off x="4892675"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a:solidFill>
                  <a:schemeClr val="bg1"/>
                </a:solidFill>
                <a:latin typeface="Helvetica" charset="0"/>
                <a:cs typeface="Helvetica" charset="0"/>
              </a:rPr>
              <a:t>Spring 2014 PDW</a:t>
            </a:r>
            <a:r>
              <a:rPr lang="en-US" sz="1200" dirty="0">
                <a:latin typeface="Helvetica" charset="0"/>
                <a:cs typeface="Helvetica" charset="0"/>
              </a:rPr>
              <a:t>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9</a:t>
            </a:fld>
            <a:endParaRPr lang="en-US" sz="1200" dirty="0" smtClean="0">
              <a:solidFill>
                <a:srgbClr val="FFFFFF"/>
              </a:solidFill>
            </a:endParaRPr>
          </a:p>
        </p:txBody>
      </p:sp>
      <p:sp>
        <p:nvSpPr>
          <p:cNvPr id="10" name="TextBox 9"/>
          <p:cNvSpPr txBox="1">
            <a:spLocks noChangeArrowheads="1"/>
          </p:cNvSpPr>
          <p:nvPr/>
        </p:nvSpPr>
        <p:spPr bwMode="auto">
          <a:xfrm>
            <a:off x="247650" y="6465888"/>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Content Placeholder 2"/>
          <p:cNvSpPr>
            <a:spLocks noGrp="1"/>
          </p:cNvSpPr>
          <p:nvPr>
            <p:ph idx="1"/>
          </p:nvPr>
        </p:nvSpPr>
        <p:spPr>
          <a:xfrm>
            <a:off x="457200" y="1576010"/>
            <a:ext cx="8229600" cy="4889878"/>
          </a:xfrm>
        </p:spPr>
        <p:txBody>
          <a:bodyPr>
            <a:normAutofit fontScale="85000" lnSpcReduction="10000"/>
          </a:bodyPr>
          <a:lstStyle/>
          <a:p>
            <a:r>
              <a:rPr lang="en-US" b="1" dirty="0" smtClean="0">
                <a:latin typeface="Helvetica"/>
                <a:cs typeface="Helvetica"/>
              </a:rPr>
              <a:t>Focus Goal 1: Improve first-year </a:t>
            </a:r>
            <a:r>
              <a:rPr lang="en-US" b="1" dirty="0">
                <a:latin typeface="Helvetica"/>
                <a:cs typeface="Helvetica"/>
              </a:rPr>
              <a:t>student </a:t>
            </a:r>
            <a:r>
              <a:rPr lang="en-US" b="1" dirty="0" smtClean="0">
                <a:latin typeface="Helvetica"/>
                <a:cs typeface="Helvetica"/>
              </a:rPr>
              <a:t>experience </a:t>
            </a:r>
          </a:p>
          <a:p>
            <a:pPr lvl="1"/>
            <a:r>
              <a:rPr lang="en-US" dirty="0" smtClean="0">
                <a:latin typeface="Helvetica"/>
                <a:cs typeface="Helvetica"/>
              </a:rPr>
              <a:t>New Academic Advising Model Proposed</a:t>
            </a:r>
          </a:p>
          <a:p>
            <a:pPr lvl="2"/>
            <a:r>
              <a:rPr lang="en-US" dirty="0" smtClean="0">
                <a:latin typeface="Helvetica"/>
                <a:cs typeface="Helvetica"/>
              </a:rPr>
              <a:t>Focus is on student goal identification and progress tracking</a:t>
            </a:r>
          </a:p>
          <a:p>
            <a:pPr lvl="2"/>
            <a:r>
              <a:rPr lang="en-US" dirty="0" smtClean="0">
                <a:latin typeface="Helvetica"/>
                <a:cs typeface="Helvetica"/>
              </a:rPr>
              <a:t>Case management model is part of recommendation</a:t>
            </a:r>
          </a:p>
          <a:p>
            <a:pPr lvl="2"/>
            <a:r>
              <a:rPr lang="en-US" dirty="0" smtClean="0">
                <a:latin typeface="Helvetica"/>
                <a:cs typeface="Helvetica"/>
              </a:rPr>
              <a:t>Training and certifying advisors will be key component</a:t>
            </a:r>
          </a:p>
          <a:p>
            <a:pPr lvl="2"/>
            <a:r>
              <a:rPr lang="en-US" dirty="0" smtClean="0">
                <a:latin typeface="Helvetica"/>
                <a:cs typeface="Helvetica"/>
              </a:rPr>
              <a:t>Providing tiers of support beginning with a team of trained professional advisors and continuing to faculty advisors and support position advisors (i.e. </a:t>
            </a:r>
            <a:r>
              <a:rPr lang="en-US" dirty="0">
                <a:latin typeface="Helvetica"/>
                <a:cs typeface="Helvetica"/>
              </a:rPr>
              <a:t>Military Affairs)</a:t>
            </a:r>
          </a:p>
          <a:p>
            <a:pPr lvl="1"/>
            <a:r>
              <a:rPr lang="en-US" dirty="0">
                <a:latin typeface="Helvetica"/>
                <a:cs typeface="Helvetica"/>
              </a:rPr>
              <a:t>New processes for signatures, wait-</a:t>
            </a:r>
            <a:r>
              <a:rPr lang="en-US" dirty="0" smtClean="0">
                <a:latin typeface="Helvetica"/>
                <a:cs typeface="Helvetica"/>
              </a:rPr>
              <a:t>listing </a:t>
            </a:r>
            <a:r>
              <a:rPr lang="en-US" dirty="0">
                <a:latin typeface="Helvetica"/>
                <a:cs typeface="Helvetica"/>
              </a:rPr>
              <a:t>and </a:t>
            </a:r>
            <a:r>
              <a:rPr lang="en-US" dirty="0" smtClean="0">
                <a:latin typeface="Helvetica"/>
                <a:cs typeface="Helvetica"/>
              </a:rPr>
              <a:t>transfer course evaluation</a:t>
            </a:r>
            <a:endParaRPr lang="en-US" dirty="0">
              <a:latin typeface="Helvetica"/>
              <a:cs typeface="Helvetica"/>
            </a:endParaRPr>
          </a:p>
          <a:p>
            <a:pPr lvl="1"/>
            <a:r>
              <a:rPr lang="en-US" dirty="0">
                <a:latin typeface="Helvetica"/>
                <a:cs typeface="Helvetica"/>
              </a:rPr>
              <a:t>New Student </a:t>
            </a:r>
            <a:r>
              <a:rPr lang="en-US" dirty="0" smtClean="0">
                <a:latin typeface="Helvetica"/>
                <a:cs typeface="Helvetica"/>
              </a:rPr>
              <a:t>Orientation: A total of 1,382 students participated in fall orientation during 60 sessions</a:t>
            </a:r>
            <a:endParaRPr lang="en-US" dirty="0">
              <a:solidFill>
                <a:schemeClr val="accent3">
                  <a:lumMod val="75000"/>
                </a:schemeClr>
              </a:solidFill>
              <a:latin typeface="Helvetica"/>
              <a:cs typeface="Helvetica"/>
            </a:endParaRPr>
          </a:p>
        </p:txBody>
      </p:sp>
    </p:spTree>
    <p:extLst>
      <p:ext uri="{BB962C8B-B14F-4D97-AF65-F5344CB8AC3E}">
        <p14:creationId xmlns:p14="http://schemas.microsoft.com/office/powerpoint/2010/main" val="2065509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8889</TotalTime>
  <Words>4718</Words>
  <Application>Microsoft Macintosh PowerPoint</Application>
  <PresentationFormat>On-screen Show (4:3)</PresentationFormat>
  <Paragraphs>394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Spring 2014 PDW President’s Address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cp:lastModifiedBy>
  <cp:revision>132</cp:revision>
  <dcterms:created xsi:type="dcterms:W3CDTF">2013-07-24T14:48:53Z</dcterms:created>
  <dcterms:modified xsi:type="dcterms:W3CDTF">2014-01-20T16:24:28Z</dcterms:modified>
</cp:coreProperties>
</file>