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284" r:id="rId6"/>
    <p:sldId id="259" r:id="rId7"/>
    <p:sldId id="276" r:id="rId8"/>
    <p:sldId id="274" r:id="rId9"/>
    <p:sldId id="277" r:id="rId10"/>
    <p:sldId id="282" r:id="rId11"/>
    <p:sldId id="286" r:id="rId12"/>
    <p:sldId id="287" r:id="rId13"/>
    <p:sldId id="288" r:id="rId14"/>
    <p:sldId id="269" r:id="rId15"/>
    <p:sldId id="281" r:id="rId16"/>
    <p:sldId id="290" r:id="rId17"/>
    <p:sldId id="291" r:id="rId18"/>
    <p:sldId id="27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CE"/>
    <a:srgbClr val="EAECE8"/>
    <a:srgbClr val="E7EBEC"/>
    <a:srgbClr val="CBD5D8"/>
    <a:srgbClr val="DB4326"/>
    <a:srgbClr val="F1E7E9"/>
    <a:srgbClr val="E0CCD1"/>
    <a:srgbClr val="7CB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239B4-16A7-D74A-87B9-57291D03523F}" v="1945" dt="2024-04-08T00:00:19.371"/>
    <p1510:client id="{53ADDD34-5AD0-208E-BFD6-3E3BDDA4E268}" v="68" dt="2024-04-08T14:39:28.190"/>
    <p1510:client id="{8C23A616-0053-872B-A176-500791D67635}" v="174" dt="2024-04-07T23:09:33.516"/>
    <p1510:client id="{92A73AE2-E626-6674-C819-30B2A4B3C623}" v="481" dt="2024-04-07T23:40:19.244"/>
    <p1510:client id="{956BB3D7-4F5D-376A-A7A8-C5BFAF8A54BB}" v="245" dt="2024-04-08T00:21:05.260"/>
    <p1510:client id="{ACFB6A1E-6541-EF14-D9FC-FC8480CFE4B6}" v="225" dt="2024-04-08T02:03:15.968"/>
    <p1510:client id="{CC179CC6-1C80-4D17-8E06-9C03CAFD7539}" v="104" dt="2024-04-07T23:02:45.123"/>
    <p1510:client id="{D4B3E0E8-4ECA-1084-0D5D-850B5DFAEF09}" v="492" dt="2024-04-08T13:37:53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/>
    <p:restoredTop sz="94674"/>
  </p:normalViewPr>
  <p:slideViewPr>
    <p:cSldViewPr snapToGrid="0">
      <p:cViewPr varScale="1">
        <p:scale>
          <a:sx n="124" d="100"/>
          <a:sy n="124" d="100"/>
        </p:scale>
        <p:origin x="76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rgbClr val="7CB742"/>
              </a:solidFill>
              <a:round/>
              <a:headEnd type="none"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3707062007874129E-2"/>
                  <c:y val="-4.9933498404681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54-204C-9355-9E03734D3E5C}"/>
                </c:ext>
              </c:extLst>
            </c:dLbl>
            <c:dLbl>
              <c:idx val="5"/>
              <c:layout>
                <c:manualLayout>
                  <c:x val="-2.6832062007874014E-2"/>
                  <c:y val="-3.5870999269746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54-204C-9355-9E03734D3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DB432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2016–2017</c:v>
                </c:pt>
                <c:pt idx="1">
                  <c:v>2017–2018</c:v>
                </c:pt>
                <c:pt idx="2">
                  <c:v>2018–2019</c:v>
                </c:pt>
                <c:pt idx="3">
                  <c:v>2019–2020</c:v>
                </c:pt>
                <c:pt idx="4">
                  <c:v>2020–2021</c:v>
                </c:pt>
                <c:pt idx="5">
                  <c:v>2021–2022</c:v>
                </c:pt>
                <c:pt idx="6">
                  <c:v>2022–2023</c:v>
                </c:pt>
                <c:pt idx="7">
                  <c:v>2023–2024</c:v>
                </c:pt>
                <c:pt idx="8">
                  <c:v>2024–2025 (estimate)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8895.2999999999993</c:v>
                </c:pt>
                <c:pt idx="1">
                  <c:v>8959.2000000000007</c:v>
                </c:pt>
                <c:pt idx="2">
                  <c:v>9008.5</c:v>
                </c:pt>
                <c:pt idx="3">
                  <c:v>9163.1</c:v>
                </c:pt>
                <c:pt idx="4">
                  <c:v>8282.7000000000007</c:v>
                </c:pt>
                <c:pt idx="5">
                  <c:v>7617.4</c:v>
                </c:pt>
                <c:pt idx="6">
                  <c:v>7950</c:v>
                </c:pt>
                <c:pt idx="7">
                  <c:v>8330.6</c:v>
                </c:pt>
                <c:pt idx="8">
                  <c:v>8518.07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54-204C-9355-9E03734D3E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46561584"/>
        <c:axId val="1446563344"/>
      </c:lineChart>
      <c:catAx>
        <c:axId val="144656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59B9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563344"/>
        <c:crosses val="autoZero"/>
        <c:auto val="1"/>
        <c:lblAlgn val="ctr"/>
        <c:lblOffset val="100"/>
        <c:noMultiLvlLbl val="0"/>
      </c:catAx>
      <c:valAx>
        <c:axId val="144656334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rgbClr val="A59B9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56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bg2">
                    <a:lumMod val="25000"/>
                  </a:schemeClr>
                </a:solidFill>
              </a:rPr>
              <a:t>Tuition in $Millions</a:t>
            </a:r>
          </a:p>
        </c:rich>
      </c:tx>
      <c:layout>
        <c:manualLayout>
          <c:xMode val="edge"/>
          <c:yMode val="edge"/>
          <c:x val="0.47984967372092846"/>
          <c:y val="5.5134031046537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Tuition in $millions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3E-4BBE-BDB6-4B57A3320A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3E-4BBE-BDB6-4B57A3320A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3E-4BBE-BDB6-4B57A3320A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3E-4BBE-BDB6-4B57A3320A31}"/>
              </c:ext>
            </c:extLst>
          </c:dPt>
          <c:dLbls>
            <c:dLbl>
              <c:idx val="0"/>
              <c:layout>
                <c:manualLayout>
                  <c:x val="-0.16240035233472438"/>
                  <c:y val="-3.76647916031304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$</a:t>
                    </a:r>
                    <a:fld id="{6B186B88-BD30-E049-895C-2D222C46548C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 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02355478207424"/>
                      <c:h val="7.64984680770704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3E-4BBE-BDB6-4B57A3320A31}"/>
                </c:ext>
              </c:extLst>
            </c:dLbl>
            <c:dLbl>
              <c:idx val="1"/>
              <c:layout>
                <c:manualLayout>
                  <c:x val="0.126315590313272"/>
                  <c:y val="1.16224273951015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$</a:t>
                    </a:r>
                    <a:fld id="{4436D87B-F799-C64A-8418-77188B145BA2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 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3E-4BBE-BDB6-4B57A3320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 Person</c:v>
                </c:pt>
                <c:pt idx="1">
                  <c:v>Online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26.5</c:v>
                </c:pt>
                <c:pt idx="1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A-4878-8862-B2D357D5A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97672140681121"/>
          <c:y val="0.2110923592698431"/>
          <c:w val="0.22909748105531846"/>
          <c:h val="0.24625289372264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bg2">
                    <a:lumMod val="25000"/>
                  </a:schemeClr>
                </a:solidFill>
              </a:rPr>
              <a:t>FY24 Revenue in $ Millions</a:t>
            </a:r>
          </a:p>
        </c:rich>
      </c:tx>
      <c:layout>
        <c:manualLayout>
          <c:xMode val="edge"/>
          <c:yMode val="edge"/>
          <c:x val="0.1840232824842188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1D-449A-BB65-9EEE3A85B26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1D-449A-BB65-9EEE3A85B2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1D-449A-BB65-9EEE3A85B2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1D-449A-BB65-9EEE3A85B2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1D-449A-BB65-9EEE3A85B26A}"/>
              </c:ext>
            </c:extLst>
          </c:dPt>
          <c:dLbls>
            <c:dLbl>
              <c:idx val="0"/>
              <c:layout>
                <c:manualLayout>
                  <c:x val="-0.23500117314224117"/>
                  <c:y val="-1.5973505483200003E-2"/>
                </c:manualLayout>
              </c:layout>
              <c:tx>
                <c:rich>
                  <a:bodyPr rot="0" spcFirstLastPara="1" vertOverflow="ellipsis" vert="horz" wrap="square" lIns="36576" tIns="18288" rIns="36576" bIns="18288" anchor="ctr" anchorCtr="1"/>
                  <a:lstStyle/>
                  <a:p>
                    <a:pPr>
                      <a:defRPr sz="1800" b="0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8AC6B6-0343-034D-BFAC-D68C8AFDAB54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800" b="0" i="0" u="none" strike="noStrike" kern="120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, </a:t>
                    </a:r>
                  </a:p>
                  <a:p>
                    <a:pPr>
                      <a:defRPr sz="1800" b="0" i="0" u="none" strike="noStrike" kern="1200" baseline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BDBD6D-2D1D-0B46-8B3B-1135991E40C4}" type="VALU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 sz="1800" b="0" i="0" u="none" strike="noStrike" kern="120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572665695423359"/>
                      <c:h val="0.128525189364647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1D-449A-BB65-9EEE3A85B26A}"/>
                </c:ext>
              </c:extLst>
            </c:dLbl>
            <c:dLbl>
              <c:idx val="1"/>
              <c:layout>
                <c:manualLayout>
                  <c:x val="-0.11621722337719737"/>
                  <c:y val="-2.4118024575347702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072500221689543"/>
                      <c:h val="0.131117356977473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1D-449A-BB65-9EEE3A85B26A}"/>
                </c:ext>
              </c:extLst>
            </c:dLbl>
            <c:dLbl>
              <c:idx val="2"/>
              <c:layout>
                <c:manualLayout>
                  <c:x val="0.23673882420124673"/>
                  <c:y val="-6.291215398679875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576" tIns="18288" rIns="36576" bIns="18288" anchor="ctr" anchorCtr="1"/>
                <a:lstStyle/>
                <a:p>
                  <a:pPr>
                    <a:defRPr sz="1800" b="0" i="0" u="none" strike="noStrike" kern="1200" baseline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670066921816317"/>
                      <c:h val="0.128525189364647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C1D-449A-BB65-9EEE3A85B26A}"/>
                </c:ext>
              </c:extLst>
            </c:dLbl>
            <c:dLbl>
              <c:idx val="3"/>
              <c:layout>
                <c:manualLayout>
                  <c:x val="-3.3517259410545078E-2"/>
                  <c:y val="1.82615305380549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3430782894857"/>
                      <c:h val="0.11628428285259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C1D-449A-BB65-9EEE3A85B26A}"/>
                </c:ext>
              </c:extLst>
            </c:dLbl>
            <c:dLbl>
              <c:idx val="4"/>
              <c:layout>
                <c:manualLayout>
                  <c:x val="0.1026855400709125"/>
                  <c:y val="-1.6124258879315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1D-449A-BB65-9EEE3A85B26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576" tIns="18288" rIns="36576" bIns="18288" anchor="ctr" anchorCtr="1"/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Resident Tuition</c:v>
                </c:pt>
                <c:pt idx="1">
                  <c:v>Non-Resident Tuition</c:v>
                </c:pt>
                <c:pt idx="2">
                  <c:v>State Support</c:v>
                </c:pt>
                <c:pt idx="3">
                  <c:v>Amendment 50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49.5</c:v>
                </c:pt>
                <c:pt idx="1">
                  <c:v>2.9</c:v>
                </c:pt>
                <c:pt idx="2">
                  <c:v>32.4</c:v>
                </c:pt>
                <c:pt idx="3">
                  <c:v>5.0999999999999996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4-42BD-8263-542F55EC4D5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bg2">
              <a:lumMod val="2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bg2">
                    <a:lumMod val="25000"/>
                  </a:schemeClr>
                </a:solidFill>
              </a:rPr>
              <a:t>% of Total Expense by NACUBO Category</a:t>
            </a:r>
          </a:p>
        </c:rich>
      </c:tx>
      <c:layout>
        <c:manualLayout>
          <c:xMode val="edge"/>
          <c:yMode val="edge"/>
          <c:x val="0.2536684544866674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50-43F9-8727-EBC6CEA40C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50-43F9-8727-EBC6CEA40C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50-43F9-8727-EBC6CEA40C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50-43F9-8727-EBC6CEA40C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50-43F9-8727-EBC6CEA40C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50-43F9-8727-EBC6CEA40C01}"/>
              </c:ext>
            </c:extLst>
          </c:dPt>
          <c:dLbls>
            <c:dLbl>
              <c:idx val="0"/>
              <c:layout>
                <c:manualLayout>
                  <c:x val="8.7829510441628702E-3"/>
                  <c:y val="-0.123271198325434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50-43F9-8727-EBC6CEA40C01}"/>
                </c:ext>
              </c:extLst>
            </c:dLbl>
            <c:dLbl>
              <c:idx val="1"/>
              <c:layout>
                <c:manualLayout>
                  <c:x val="-1.2026893377458253E-3"/>
                  <c:y val="-8.734257093321947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50-43F9-8727-EBC6CEA40C01}"/>
                </c:ext>
              </c:extLst>
            </c:dLbl>
            <c:dLbl>
              <c:idx val="2"/>
              <c:layout>
                <c:manualLayout>
                  <c:x val="-1.5682699988588403E-2"/>
                  <c:y val="4.799477845915171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50-43F9-8727-EBC6CEA40C01}"/>
                </c:ext>
              </c:extLst>
            </c:dLbl>
            <c:dLbl>
              <c:idx val="3"/>
              <c:layout>
                <c:manualLayout>
                  <c:x val="-3.292061318422176E-3"/>
                  <c:y val="3.43072904508083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50-43F9-8727-EBC6CEA40C01}"/>
                </c:ext>
              </c:extLst>
            </c:dLbl>
            <c:dLbl>
              <c:idx val="4"/>
              <c:layout>
                <c:manualLayout>
                  <c:x val="-4.5111596104834721E-2"/>
                  <c:y val="2.96585339233408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50-43F9-8727-EBC6CEA40C01}"/>
                </c:ext>
              </c:extLst>
            </c:dLbl>
            <c:dLbl>
              <c:idx val="5"/>
              <c:layout>
                <c:manualLayout>
                  <c:x val="8.1221708699456049E-3"/>
                  <c:y val="-4.57686072613893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50-43F9-8727-EBC6CEA40C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587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Instruction</c:v>
                </c:pt>
                <c:pt idx="1">
                  <c:v>Academic Support</c:v>
                </c:pt>
                <c:pt idx="2">
                  <c:v>Student Support</c:v>
                </c:pt>
                <c:pt idx="3">
                  <c:v>Institutional Support</c:v>
                </c:pt>
                <c:pt idx="4">
                  <c:v>Physical Plant</c:v>
                </c:pt>
                <c:pt idx="5">
                  <c:v>Scholarships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0.53200000000000003</c:v>
                </c:pt>
                <c:pt idx="1">
                  <c:v>0.10100000000000001</c:v>
                </c:pt>
                <c:pt idx="2">
                  <c:v>9.4E-2</c:v>
                </c:pt>
                <c:pt idx="3">
                  <c:v>0.17100000000000001</c:v>
                </c:pt>
                <c:pt idx="4">
                  <c:v>9.5000000000000001E-2</c:v>
                </c:pt>
                <c:pt idx="5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5-4482-8996-DB795B10867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464367225835899"/>
          <c:y val="2.91864249571051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Total Expense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2B-46ED-8DAE-AC003396EF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2B-46ED-8DAE-AC003396EF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2B-46ED-8DAE-AC003396EF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2B-46ED-8DAE-AC003396EF4F}"/>
              </c:ext>
            </c:extLst>
          </c:dPt>
          <c:dLbls>
            <c:dLbl>
              <c:idx val="0"/>
              <c:layout>
                <c:manualLayout>
                  <c:x val="1.8721328312221841E-2"/>
                  <c:y val="-3.35191018496082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2B-46ED-8DAE-AC003396EF4F}"/>
                </c:ext>
              </c:extLst>
            </c:dLbl>
            <c:dLbl>
              <c:idx val="2"/>
              <c:layout>
                <c:manualLayout>
                  <c:x val="-8.4541062801932361E-3"/>
                  <c:y val="3.941270478183951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31400966183574"/>
                      <c:h val="0.19773802908438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2B-46ED-8DAE-AC003396EF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587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Compensation</c:v>
                </c:pt>
                <c:pt idx="2">
                  <c:v>Non-Compensation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0.72399999999999998</c:v>
                </c:pt>
                <c:pt idx="2" formatCode="0.00%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3-4BD1-8950-2DF62188C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PPSC Overall Operating Expense per FY*</a:t>
            </a:r>
          </a:p>
        </c:rich>
      </c:tx>
      <c:layout>
        <c:manualLayout>
          <c:xMode val="edge"/>
          <c:yMode val="edge"/>
          <c:x val="0.321131019603120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Operating Expense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7CB742"/>
              </a:solidFill>
              <a:ln w="25400">
                <a:solidFill>
                  <a:srgbClr val="92D050">
                    <a:alpha val="9607"/>
                  </a:srgbClr>
                </a:solidFill>
              </a:ln>
              <a:effectLst/>
            </c:spPr>
          </c:marker>
          <c:dLbls>
            <c:spPr>
              <a:solidFill>
                <a:srgbClr val="FFFFFF"/>
              </a:solidFill>
              <a:ln>
                <a:solidFill>
                  <a:srgbClr val="0A3A5F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 </c:v>
                </c:pt>
                <c:pt idx="4">
                  <c:v>FY24 (p)</c:v>
                </c:pt>
                <c:pt idx="5">
                  <c:v>FY25 (p)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16.5</c:v>
                </c:pt>
                <c:pt idx="1">
                  <c:v>17.5</c:v>
                </c:pt>
                <c:pt idx="2">
                  <c:v>19.2</c:v>
                </c:pt>
                <c:pt idx="3">
                  <c:v>22</c:v>
                </c:pt>
                <c:pt idx="4">
                  <c:v>24.2</c:v>
                </c:pt>
                <c:pt idx="5">
                  <c:v>26.6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8E-AF47-BA49-F7C3265B8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530944"/>
        <c:axId val="325532672"/>
      </c:lineChart>
      <c:catAx>
        <c:axId val="32553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532672"/>
        <c:crosses val="autoZero"/>
        <c:auto val="1"/>
        <c:lblAlgn val="ctr"/>
        <c:lblOffset val="100"/>
        <c:noMultiLvlLbl val="0"/>
      </c:catAx>
      <c:valAx>
        <c:axId val="32553267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Expense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530944"/>
        <c:crosses val="autoZero"/>
        <c:crossBetween val="between"/>
      </c:valAx>
      <c:spPr>
        <a:noFill/>
        <a:ln>
          <a:solidFill>
            <a:schemeClr val="bg2">
              <a:lumMod val="1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Reserves in $Millions</a:t>
            </a:r>
          </a:p>
        </c:rich>
      </c:tx>
      <c:layout>
        <c:manualLayout>
          <c:xMode val="edge"/>
          <c:yMode val="edge"/>
          <c:x val="0.366216763665411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Reserves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15875">
                <a:solidFill>
                  <a:schemeClr val="tx1">
                    <a:alpha val="9842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  <c:pt idx="5">
                  <c:v>FY20</c:v>
                </c:pt>
                <c:pt idx="6">
                  <c:v>FY21</c:v>
                </c:pt>
                <c:pt idx="7">
                  <c:v>FY22</c:v>
                </c:pt>
                <c:pt idx="8">
                  <c:v>FY23</c:v>
                </c:pt>
                <c:pt idx="9">
                  <c:v>FY24 (Estimated)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38.5</c:v>
                </c:pt>
                <c:pt idx="1">
                  <c:v>40.799999999999997</c:v>
                </c:pt>
                <c:pt idx="2">
                  <c:v>38.6</c:v>
                </c:pt>
                <c:pt idx="3">
                  <c:v>39.9</c:v>
                </c:pt>
                <c:pt idx="4">
                  <c:v>33.9</c:v>
                </c:pt>
                <c:pt idx="5">
                  <c:v>31.1</c:v>
                </c:pt>
                <c:pt idx="6">
                  <c:v>41.7</c:v>
                </c:pt>
                <c:pt idx="7">
                  <c:v>31.9</c:v>
                </c:pt>
                <c:pt idx="8">
                  <c:v>23.2</c:v>
                </c:pt>
                <c:pt idx="9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E5-4BFC-A06C-8A0664B42E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9469472"/>
        <c:axId val="611680960"/>
      </c:lineChart>
      <c:catAx>
        <c:axId val="30946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680960"/>
        <c:crosses val="autoZero"/>
        <c:auto val="1"/>
        <c:lblAlgn val="ctr"/>
        <c:lblOffset val="100"/>
        <c:noMultiLvlLbl val="0"/>
      </c:catAx>
      <c:valAx>
        <c:axId val="61168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4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2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ED49C-4B0A-ED42-8BD8-5E0485640C0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47F42-42E4-C141-AC28-49B2EC61C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7F42-42E4-C141-AC28-49B2EC61C5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18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7F42-42E4-C141-AC28-49B2EC61C5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7F42-42E4-C141-AC28-49B2EC61C5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8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7F42-42E4-C141-AC28-49B2EC61C5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6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7F42-42E4-C141-AC28-49B2EC61C5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7F42-42E4-C141-AC28-49B2EC61C5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3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7F42-42E4-C141-AC28-49B2EC61C5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7F42-42E4-C141-AC28-49B2EC61C5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7F42-42E4-C141-AC28-49B2EC61C5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47F42-42E4-C141-AC28-49B2EC61C5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2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A95825-18F9-2346-597D-5B47CC3DB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B74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3FE-AF8B-49C5-B297-DA4921DB2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6333"/>
            <a:ext cx="9144000" cy="1733629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1099A-6BAB-4C14-165A-563E526C4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DE7E2-8A76-900D-BB56-108A84606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7489" b="47489"/>
          <a:stretch/>
        </p:blipFill>
        <p:spPr>
          <a:xfrm>
            <a:off x="0" y="6245816"/>
            <a:ext cx="12192000" cy="6121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DFABF9-5540-0B3C-21E6-AEA7F142721D}"/>
              </a:ext>
            </a:extLst>
          </p:cNvPr>
          <p:cNvSpPr/>
          <p:nvPr userDrawn="1"/>
        </p:nvSpPr>
        <p:spPr>
          <a:xfrm>
            <a:off x="0" y="6174563"/>
            <a:ext cx="12192000" cy="142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EFB-6306-280C-5544-27FDCB3B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53B8-6FCB-67D4-2197-0CC08BC0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38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5500F6-54A9-C200-0B68-F31B8D8202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BAB54-73C9-5875-0C15-F70CDE29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284D8-86FC-529F-8CA6-EC2065AEA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06387"/>
            <a:ext cx="10515600" cy="6838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194EA-0E2B-F5E0-2DB3-E2B89AD6E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924" t="55418" b="40494"/>
          <a:stretch/>
        </p:blipFill>
        <p:spPr>
          <a:xfrm>
            <a:off x="0" y="6272212"/>
            <a:ext cx="12192000" cy="585788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E79AFF-24DC-1943-5A33-FF4F6B28A7C4}"/>
              </a:ext>
            </a:extLst>
          </p:cNvPr>
          <p:cNvSpPr/>
          <p:nvPr userDrawn="1"/>
        </p:nvSpPr>
        <p:spPr>
          <a:xfrm>
            <a:off x="0" y="6205491"/>
            <a:ext cx="12192000" cy="142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489E-F72C-6EB0-0C14-46452831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4AF8F-B738-8600-0C75-F7229BD99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C786EB-4BD2-64C6-7B2E-D2982B47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2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3874-A346-0507-4D2D-023FB12B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D8016-C2B5-1EF3-D750-7E2725CF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8C7CA-DAF7-6608-88D6-2675CFDA1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A18F7-BAAC-A027-A30E-50567EEC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548D1-A50A-33D2-1D5B-5C0683DC0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5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E57-F736-6C37-4F9E-E49462B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01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1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442B-357F-A81A-A2AD-1B9BE400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9D44-C3AD-F23B-7534-8FE3AF417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66533-992E-60CB-6BEC-00A0A4C9A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12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6A1E-3674-8D0C-E603-13C618BB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73571-E461-6EF7-C146-AFEB0676B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53CDE-DF56-A716-5387-670F59F0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2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7CAAEE-FB23-2501-3E99-BFD39502749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10000"/>
          </a:blip>
          <a:stretch>
            <a:fillRect/>
          </a:stretch>
        </p:blipFill>
        <p:spPr>
          <a:xfrm>
            <a:off x="5354002" y="2636876"/>
            <a:ext cx="8427560" cy="3789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011B6-0D93-A3A7-22F4-38FA5C761339}"/>
              </a:ext>
            </a:extLst>
          </p:cNvPr>
          <p:cNvSpPr/>
          <p:nvPr userDrawn="1"/>
        </p:nvSpPr>
        <p:spPr>
          <a:xfrm>
            <a:off x="0" y="6274965"/>
            <a:ext cx="12192000" cy="583035"/>
          </a:xfrm>
          <a:prstGeom prst="rect">
            <a:avLst/>
          </a:prstGeom>
          <a:solidFill>
            <a:srgbClr val="7CB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1E8A7-3CF0-A834-4520-2FD7310A45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48000" y="6349712"/>
            <a:ext cx="6096000" cy="4335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A3B68B-C8D1-2A06-DA51-DD8F7E006E01}"/>
              </a:ext>
            </a:extLst>
          </p:cNvPr>
          <p:cNvSpPr/>
          <p:nvPr userDrawn="1"/>
        </p:nvSpPr>
        <p:spPr>
          <a:xfrm>
            <a:off x="0" y="0"/>
            <a:ext cx="1658679" cy="233916"/>
          </a:xfrm>
          <a:prstGeom prst="rect">
            <a:avLst/>
          </a:prstGeom>
          <a:solidFill>
            <a:srgbClr val="0B3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28D10-7B79-756C-E3DA-365EB386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FF5D8-6929-28A0-5FFA-46B61F97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8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DB4326"/>
          </a:solidFill>
          <a:latin typeface="Sanchez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E7820-1712-C0E9-9289-CCD1F4904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riangle 4" descr="Image of smiling female student.">
            <a:extLst>
              <a:ext uri="{FF2B5EF4-FFF2-40B4-BE49-F238E27FC236}">
                <a16:creationId xmlns:a16="http://schemas.microsoft.com/office/drawing/2014/main" id="{2383486C-D42C-782F-0B9A-F40BBCFCC6AA}"/>
              </a:ext>
            </a:extLst>
          </p:cNvPr>
          <p:cNvSpPr/>
          <p:nvPr/>
        </p:nvSpPr>
        <p:spPr>
          <a:xfrm>
            <a:off x="7224890" y="1738490"/>
            <a:ext cx="4967110" cy="4346222"/>
          </a:xfrm>
          <a:custGeom>
            <a:avLst/>
            <a:gdLst>
              <a:gd name="connsiteX0" fmla="*/ 0 w 7270044"/>
              <a:gd name="connsiteY0" fmla="*/ 4334933 h 4334933"/>
              <a:gd name="connsiteX1" fmla="*/ 3635022 w 7270044"/>
              <a:gd name="connsiteY1" fmla="*/ 0 h 4334933"/>
              <a:gd name="connsiteX2" fmla="*/ 7270044 w 7270044"/>
              <a:gd name="connsiteY2" fmla="*/ 4334933 h 4334933"/>
              <a:gd name="connsiteX3" fmla="*/ 0 w 7270044"/>
              <a:gd name="connsiteY3" fmla="*/ 4334933 h 4334933"/>
              <a:gd name="connsiteX0" fmla="*/ 0 w 7270044"/>
              <a:gd name="connsiteY0" fmla="*/ 4334933 h 4334933"/>
              <a:gd name="connsiteX1" fmla="*/ 3635022 w 7270044"/>
              <a:gd name="connsiteY1" fmla="*/ 0 h 4334933"/>
              <a:gd name="connsiteX2" fmla="*/ 4955821 w 7270044"/>
              <a:gd name="connsiteY2" fmla="*/ 1569155 h 4334933"/>
              <a:gd name="connsiteX3" fmla="*/ 7270044 w 7270044"/>
              <a:gd name="connsiteY3" fmla="*/ 4334933 h 4334933"/>
              <a:gd name="connsiteX4" fmla="*/ 0 w 7270044"/>
              <a:gd name="connsiteY4" fmla="*/ 4334933 h 4334933"/>
              <a:gd name="connsiteX0" fmla="*/ 0 w 7270044"/>
              <a:gd name="connsiteY0" fmla="*/ 4334933 h 4334933"/>
              <a:gd name="connsiteX1" fmla="*/ 3635022 w 7270044"/>
              <a:gd name="connsiteY1" fmla="*/ 0 h 4334933"/>
              <a:gd name="connsiteX2" fmla="*/ 4955821 w 7270044"/>
              <a:gd name="connsiteY2" fmla="*/ 1569155 h 4334933"/>
              <a:gd name="connsiteX3" fmla="*/ 7270044 w 7270044"/>
              <a:gd name="connsiteY3" fmla="*/ 4334933 h 4334933"/>
              <a:gd name="connsiteX4" fmla="*/ 4944532 w 7270044"/>
              <a:gd name="connsiteY4" fmla="*/ 4334933 h 4334933"/>
              <a:gd name="connsiteX5" fmla="*/ 0 w 7270044"/>
              <a:gd name="connsiteY5" fmla="*/ 4334933 h 4334933"/>
              <a:gd name="connsiteX0" fmla="*/ 0 w 4955821"/>
              <a:gd name="connsiteY0" fmla="*/ 4334933 h 4334933"/>
              <a:gd name="connsiteX1" fmla="*/ 3635022 w 4955821"/>
              <a:gd name="connsiteY1" fmla="*/ 0 h 4334933"/>
              <a:gd name="connsiteX2" fmla="*/ 4955821 w 4955821"/>
              <a:gd name="connsiteY2" fmla="*/ 1569155 h 4334933"/>
              <a:gd name="connsiteX3" fmla="*/ 4944532 w 4955821"/>
              <a:gd name="connsiteY3" fmla="*/ 4334933 h 4334933"/>
              <a:gd name="connsiteX4" fmla="*/ 0 w 4955821"/>
              <a:gd name="connsiteY4" fmla="*/ 4334933 h 4334933"/>
              <a:gd name="connsiteX0" fmla="*/ 0 w 4967110"/>
              <a:gd name="connsiteY0" fmla="*/ 4334933 h 4346222"/>
              <a:gd name="connsiteX1" fmla="*/ 3635022 w 4967110"/>
              <a:gd name="connsiteY1" fmla="*/ 0 h 4346222"/>
              <a:gd name="connsiteX2" fmla="*/ 4955821 w 4967110"/>
              <a:gd name="connsiteY2" fmla="*/ 1569155 h 4346222"/>
              <a:gd name="connsiteX3" fmla="*/ 4967110 w 4967110"/>
              <a:gd name="connsiteY3" fmla="*/ 4346222 h 4346222"/>
              <a:gd name="connsiteX4" fmla="*/ 0 w 4967110"/>
              <a:gd name="connsiteY4" fmla="*/ 4334933 h 4346222"/>
              <a:gd name="connsiteX0" fmla="*/ 0 w 4967110"/>
              <a:gd name="connsiteY0" fmla="*/ 4334933 h 4346222"/>
              <a:gd name="connsiteX1" fmla="*/ 3635022 w 4967110"/>
              <a:gd name="connsiteY1" fmla="*/ 0 h 4346222"/>
              <a:gd name="connsiteX2" fmla="*/ 4967110 w 4967110"/>
              <a:gd name="connsiteY2" fmla="*/ 1591733 h 4346222"/>
              <a:gd name="connsiteX3" fmla="*/ 4967110 w 4967110"/>
              <a:gd name="connsiteY3" fmla="*/ 4346222 h 4346222"/>
              <a:gd name="connsiteX4" fmla="*/ 0 w 4967110"/>
              <a:gd name="connsiteY4" fmla="*/ 4334933 h 434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7110" h="4346222">
                <a:moveTo>
                  <a:pt x="0" y="4334933"/>
                </a:moveTo>
                <a:lnTo>
                  <a:pt x="3635022" y="0"/>
                </a:lnTo>
                <a:lnTo>
                  <a:pt x="4967110" y="1591733"/>
                </a:lnTo>
                <a:lnTo>
                  <a:pt x="4967110" y="4346222"/>
                </a:lnTo>
                <a:lnTo>
                  <a:pt x="0" y="4334933"/>
                </a:lnTo>
                <a:close/>
              </a:path>
            </a:pathLst>
          </a:custGeom>
          <a:blipFill>
            <a:blip r:embed="rId5"/>
            <a:srcRect/>
            <a:stretch>
              <a:fillRect l="-4478" t="-857" r="-84908" b="-4341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523FE-84A4-8A71-5A09-D692E1E00E69}"/>
              </a:ext>
            </a:extLst>
          </p:cNvPr>
          <p:cNvSpPr txBox="1"/>
          <p:nvPr/>
        </p:nvSpPr>
        <p:spPr>
          <a:xfrm>
            <a:off x="607681" y="5080373"/>
            <a:ext cx="475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Pro" panose="020F0502020204030204" pitchFamily="34" charset="0"/>
                <a:ea typeface="Source Sans Pro" panose="020F0502020204030204" pitchFamily="34" charset="0"/>
                <a:cs typeface="Calibri" panose="020F0502020204030204" pitchFamily="34" charset="0"/>
              </a:rPr>
              <a:t>April 8, 2024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62DA23A-358A-9351-5534-A03D3CE7D0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7260" y="2362171"/>
            <a:ext cx="10515600" cy="30988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nchez" panose="02000000000000000000" pitchFamily="2" charset="77"/>
                <a:ea typeface="+mn-ea"/>
                <a:cs typeface="+mn-cs"/>
              </a:rPr>
              <a:t>FY24 Budget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nchez" panose="02000000000000000000" pitchFamily="2" charset="77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nchez" panose="02000000000000000000" pitchFamily="2" charset="77"/>
                <a:ea typeface="+mn-ea"/>
                <a:cs typeface="+mn-cs"/>
              </a:rPr>
              <a:t>Town Hall</a:t>
            </a:r>
          </a:p>
        </p:txBody>
      </p:sp>
    </p:spTree>
    <p:extLst>
      <p:ext uri="{BB962C8B-B14F-4D97-AF65-F5344CB8AC3E}">
        <p14:creationId xmlns:p14="http://schemas.microsoft.com/office/powerpoint/2010/main" val="389997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D5005C09-43B8-2810-1CE9-62096190D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73410"/>
              </p:ext>
            </p:extLst>
          </p:nvPr>
        </p:nvGraphicFramePr>
        <p:xfrm>
          <a:off x="2820358" y="3785525"/>
          <a:ext cx="5851612" cy="22349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2227">
                  <a:extLst>
                    <a:ext uri="{9D8B030D-6E8A-4147-A177-3AD203B41FA5}">
                      <a16:colId xmlns:a16="http://schemas.microsoft.com/office/drawing/2014/main" val="76783968"/>
                    </a:ext>
                  </a:extLst>
                </a:gridCol>
                <a:gridCol w="3719385">
                  <a:extLst>
                    <a:ext uri="{9D8B030D-6E8A-4147-A177-3AD203B41FA5}">
                      <a16:colId xmlns:a16="http://schemas.microsoft.com/office/drawing/2014/main" val="1772596903"/>
                    </a:ext>
                  </a:extLst>
                </a:gridCol>
              </a:tblGrid>
              <a:tr h="406125">
                <a:tc>
                  <a:txBody>
                    <a:bodyPr/>
                    <a:lstStyle/>
                    <a:p>
                      <a:r>
                        <a:rPr lang="en-US" sz="1400" b="1"/>
                        <a:t>Fiscal Year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PPSC Year-over-Year Operating Increase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22928"/>
                  </a:ext>
                </a:extLst>
              </a:tr>
              <a:tr h="2906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FY20 (Pandemic Start)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3.12%</a:t>
                      </a:r>
                    </a:p>
                  </a:txBody>
                  <a:tcPr>
                    <a:solidFill>
                      <a:schemeClr val="dk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52033"/>
                  </a:ext>
                </a:extLst>
              </a:tr>
              <a:tr h="290658">
                <a:tc>
                  <a:txBody>
                    <a:bodyPr/>
                    <a:lstStyle/>
                    <a:p>
                      <a:r>
                        <a:rPr lang="en-US" sz="1400" b="1"/>
                        <a:t>FY21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6.06%</a:t>
                      </a:r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54385"/>
                  </a:ext>
                </a:extLst>
              </a:tr>
              <a:tr h="290658">
                <a:tc>
                  <a:txBody>
                    <a:bodyPr/>
                    <a:lstStyle/>
                    <a:p>
                      <a:r>
                        <a:rPr lang="en-US" sz="1400" b="1"/>
                        <a:t>FY22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9.71%</a:t>
                      </a:r>
                    </a:p>
                  </a:txBody>
                  <a:tcPr>
                    <a:solidFill>
                      <a:schemeClr val="dk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81185"/>
                  </a:ext>
                </a:extLst>
              </a:tr>
              <a:tr h="290658">
                <a:tc>
                  <a:txBody>
                    <a:bodyPr/>
                    <a:lstStyle/>
                    <a:p>
                      <a:r>
                        <a:rPr lang="en-US" sz="1400" b="1"/>
                        <a:t>FY23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14.58%</a:t>
                      </a:r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85616"/>
                  </a:ext>
                </a:extLst>
              </a:tr>
              <a:tr h="290658">
                <a:tc>
                  <a:txBody>
                    <a:bodyPr/>
                    <a:lstStyle/>
                    <a:p>
                      <a:r>
                        <a:rPr lang="en-US" sz="1400" b="1"/>
                        <a:t>FY24 (p)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14.00%</a:t>
                      </a:r>
                    </a:p>
                  </a:txBody>
                  <a:tcPr>
                    <a:solidFill>
                      <a:schemeClr val="dk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834306"/>
                  </a:ext>
                </a:extLst>
              </a:tr>
              <a:tr h="290658">
                <a:tc>
                  <a:txBody>
                    <a:bodyPr/>
                    <a:lstStyle/>
                    <a:p>
                      <a:r>
                        <a:rPr lang="en-US" sz="1400" b="1"/>
                        <a:t>FY25 (p)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10.00% estimate</a:t>
                      </a:r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880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5922AE-DE69-CFAA-202A-518C8EC0AAB1}"/>
              </a:ext>
            </a:extLst>
          </p:cNvPr>
          <p:cNvSpPr txBox="1"/>
          <p:nvPr/>
        </p:nvSpPr>
        <p:spPr>
          <a:xfrm>
            <a:off x="2403779" y="403401"/>
            <a:ext cx="668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>
                    <a:lumMod val="10000"/>
                  </a:schemeClr>
                </a:solidFill>
              </a:rPr>
              <a:t>*Operating expense is all expense not related to personnel</a:t>
            </a:r>
            <a:r>
              <a:rPr lang="en-US" sz="1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 (materials, supplies, utilities, equipment, etc.)</a:t>
            </a:r>
            <a:endParaRPr lang="en-US" sz="120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Chart 3" descr="Chart showing PPSC Overall Operating Expense per FY*&#10;FY20, 16.5 Mil.&#10;FY21, 17.5 Mil.&#10;FY22, 19.2 Mil.&#10;FY23, 22 Mil.&#10;FY24 (p), 24.2 Mil.&#10;FY25 (p), 26.6 Mil.">
            <a:extLst>
              <a:ext uri="{FF2B5EF4-FFF2-40B4-BE49-F238E27FC236}">
                <a16:creationId xmlns:a16="http://schemas.microsoft.com/office/drawing/2014/main" id="{B36802B4-1B92-E6D2-C1AD-7DA5F74F9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461127"/>
              </p:ext>
            </p:extLst>
          </p:nvPr>
        </p:nvGraphicFramePr>
        <p:xfrm>
          <a:off x="326333" y="124692"/>
          <a:ext cx="11539331" cy="365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AB6BA4-9A35-FE9F-3BBD-8C260520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PPSC Overall Operating Expense per FY*</a:t>
            </a:r>
          </a:p>
        </p:txBody>
      </p:sp>
    </p:spTree>
    <p:extLst>
      <p:ext uri="{BB962C8B-B14F-4D97-AF65-F5344CB8AC3E}">
        <p14:creationId xmlns:p14="http://schemas.microsoft.com/office/powerpoint/2010/main" val="402999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5B437-014B-7C14-5389-AE412E6B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247"/>
            <a:ext cx="10515600" cy="4504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latin typeface="Source Sans 3"/>
              </a:rPr>
              <a:t>Current expectations for next year:</a:t>
            </a:r>
          </a:p>
          <a:p>
            <a:pPr lvl="1">
              <a:lnSpc>
                <a:spcPct val="120000"/>
              </a:lnSpc>
            </a:pPr>
            <a:r>
              <a:rPr lang="en-US" sz="2100" dirty="0">
                <a:latin typeface="Source Sans 3"/>
              </a:rPr>
              <a:t>On-Campus Tuition – Increase by 3%</a:t>
            </a:r>
          </a:p>
          <a:p>
            <a:pPr lvl="1">
              <a:lnSpc>
                <a:spcPct val="120000"/>
              </a:lnSpc>
            </a:pPr>
            <a:r>
              <a:rPr lang="en-US" sz="2100" dirty="0">
                <a:latin typeface="Source Sans 3"/>
              </a:rPr>
              <a:t>Online Tuition – Increased by 3%</a:t>
            </a:r>
          </a:p>
          <a:p>
            <a:pPr lvl="1">
              <a:lnSpc>
                <a:spcPct val="120000"/>
              </a:lnSpc>
            </a:pPr>
            <a:r>
              <a:rPr lang="en-US" sz="2100" dirty="0">
                <a:latin typeface="Source Sans 3"/>
              </a:rPr>
              <a:t>Raises for APT, Faculty &amp; Instructors  3% </a:t>
            </a:r>
            <a:endParaRPr lang="en-US" sz="2100" dirty="0"/>
          </a:p>
          <a:p>
            <a:pPr lvl="1">
              <a:lnSpc>
                <a:spcPct val="120000"/>
              </a:lnSpc>
            </a:pPr>
            <a:r>
              <a:rPr lang="en-US" sz="2100" dirty="0">
                <a:latin typeface="Source Sans 3"/>
              </a:rPr>
              <a:t>Co Wins Classified Step Increase estimated at $800k</a:t>
            </a:r>
          </a:p>
          <a:p>
            <a:pPr lvl="1">
              <a:lnSpc>
                <a:spcPct val="120000"/>
              </a:lnSpc>
            </a:pPr>
            <a:r>
              <a:rPr lang="en-US" sz="2100" dirty="0">
                <a:latin typeface="Source Sans 3"/>
              </a:rPr>
              <a:t>35% of all PPSC COF earned is allocated in support of rural colleges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accent6"/>
                </a:solidFill>
                <a:latin typeface="Source Sans 3"/>
              </a:rPr>
              <a:t>Budget Assumptions for next year (FY25):</a:t>
            </a:r>
          </a:p>
          <a:p>
            <a:pPr lvl="1">
              <a:lnSpc>
                <a:spcPct val="120000"/>
              </a:lnSpc>
            </a:pPr>
            <a:r>
              <a:rPr lang="en-US" sz="2100" dirty="0">
                <a:latin typeface="Source Sans 3"/>
              </a:rPr>
              <a:t>2.25% enrollment growth</a:t>
            </a:r>
          </a:p>
          <a:p>
            <a:pPr lvl="1">
              <a:lnSpc>
                <a:spcPct val="120000"/>
              </a:lnSpc>
            </a:pPr>
            <a:r>
              <a:rPr lang="en-US" sz="2100" dirty="0">
                <a:latin typeface="Source Sans 3"/>
              </a:rPr>
              <a:t>5.2% CPI at system level for operating expense increase, college planning for 10%</a:t>
            </a:r>
          </a:p>
          <a:p>
            <a:pPr lvl="1">
              <a:lnSpc>
                <a:spcPct val="120000"/>
              </a:lnSpc>
            </a:pPr>
            <a:endParaRPr lang="en-US" sz="2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07770-1CD6-939C-7668-79C2B041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Plans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409735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54FBBC-B4CF-CC68-FCC5-216E55E92F54}"/>
              </a:ext>
            </a:extLst>
          </p:cNvPr>
          <p:cNvSpPr txBox="1"/>
          <p:nvPr/>
        </p:nvSpPr>
        <p:spPr>
          <a:xfrm>
            <a:off x="735724" y="5225772"/>
            <a:ext cx="688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"/>
            <a:r>
              <a:rPr lang="en-US" sz="1800" b="0" i="1" u="none" strike="noStrike" baseline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*FTE = Full Time Equivalent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6E49D3-515F-B11D-A2AE-637B02E77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95597"/>
              </p:ext>
            </p:extLst>
          </p:nvPr>
        </p:nvGraphicFramePr>
        <p:xfrm>
          <a:off x="788893" y="1901983"/>
          <a:ext cx="10614213" cy="26381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6205">
                  <a:extLst>
                    <a:ext uri="{9D8B030D-6E8A-4147-A177-3AD203B41FA5}">
                      <a16:colId xmlns:a16="http://schemas.microsoft.com/office/drawing/2014/main" val="2189979695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696387953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1131737452"/>
                    </a:ext>
                  </a:extLst>
                </a:gridCol>
                <a:gridCol w="1690577">
                  <a:extLst>
                    <a:ext uri="{9D8B030D-6E8A-4147-A177-3AD203B41FA5}">
                      <a16:colId xmlns:a16="http://schemas.microsoft.com/office/drawing/2014/main" val="1702844409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1554194622"/>
                    </a:ext>
                  </a:extLst>
                </a:gridCol>
                <a:gridCol w="1674315">
                  <a:extLst>
                    <a:ext uri="{9D8B030D-6E8A-4147-A177-3AD203B41FA5}">
                      <a16:colId xmlns:a16="http://schemas.microsoft.com/office/drawing/2014/main" val="1876242884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Source Sans Pro"/>
                        </a:rPr>
                        <a:t>FY20 to Present – General Fund Employee FTE and Expense (All Employee Types)</a:t>
                      </a:r>
                    </a:p>
                  </a:txBody>
                  <a:tcPr marL="47625" marR="4762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rgbClr val="DB4326"/>
                        </a:solidFill>
                        <a:effectLst/>
                        <a:latin typeface="Source Sans Pro"/>
                        <a:ea typeface="Source Sans Pro"/>
                      </a:endParaRPr>
                    </a:p>
                  </a:txBody>
                  <a:tcPr marL="47625" marR="476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9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Source Sans Pro"/>
                          <a:ea typeface="Source Sans Pro"/>
                        </a:rPr>
                        <a:t> Type</a:t>
                      </a:r>
                    </a:p>
                  </a:txBody>
                  <a:tcPr marL="47625" marR="47625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"/>
                          <a:ea typeface="Source Sans Pro"/>
                        </a:rPr>
                        <a:t>FY20</a:t>
                      </a:r>
                    </a:p>
                  </a:txBody>
                  <a:tcPr marL="47625" marR="47625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Source Sans Pro"/>
                          <a:ea typeface="Source Sans Pro"/>
                        </a:rPr>
                        <a:t>FY21</a:t>
                      </a:r>
                    </a:p>
                  </a:txBody>
                  <a:tcPr marL="47625" marR="47625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Source Sans Pro"/>
                          <a:ea typeface="Source Sans Pro"/>
                        </a:rPr>
                        <a:t>FY22</a:t>
                      </a:r>
                    </a:p>
                  </a:txBody>
                  <a:tcPr marL="47625" marR="47625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Source Sans Pro"/>
                          <a:ea typeface="Source Sans Pro"/>
                        </a:rPr>
                        <a:t>FY23</a:t>
                      </a:r>
                    </a:p>
                  </a:txBody>
                  <a:tcPr marL="47625" marR="4762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Source Sans Pro"/>
                          <a:ea typeface="Source Sans Pro"/>
                        </a:rPr>
                        <a:t>FY24</a:t>
                      </a:r>
                    </a:p>
                  </a:txBody>
                  <a:tcPr marL="47625" marR="4762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36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Annual Faculty FTE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208</a:t>
                      </a:r>
                    </a:p>
                  </a:txBody>
                  <a:tcPr marL="47625" marR="4762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198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194</a:t>
                      </a:r>
                    </a:p>
                  </a:txBody>
                  <a:tcPr marL="47625" marR="47625" marT="0" marB="0" anchor="ctr"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214</a:t>
                      </a:r>
                    </a:p>
                  </a:txBody>
                  <a:tcPr marL="47625" marR="47625" marT="0" marB="0" anchor="ctr">
                    <a:solidFill>
                      <a:srgbClr val="F1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211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7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Annual APT FTE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185</a:t>
                      </a:r>
                    </a:p>
                  </a:txBody>
                  <a:tcPr marL="47625" marR="476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190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196</a:t>
                      </a:r>
                    </a:p>
                  </a:txBody>
                  <a:tcPr marL="47625" marR="47625" marT="0" marB="0" anchor="ctr"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179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196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9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Annual Classified FTE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167</a:t>
                      </a:r>
                    </a:p>
                  </a:txBody>
                  <a:tcPr marL="47625" marR="4762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165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163</a:t>
                      </a:r>
                    </a:p>
                  </a:txBody>
                  <a:tcPr marL="47625" marR="47625" marT="0" marB="0" anchor="ctr"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146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134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417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Annual PT Instructor FTE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467</a:t>
                      </a:r>
                    </a:p>
                  </a:txBody>
                  <a:tcPr marL="47625" marR="4762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426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418</a:t>
                      </a:r>
                    </a:p>
                  </a:txBody>
                  <a:tcPr marL="47625" marR="47625" marT="0" marB="0" anchor="ctr"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332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Source Sans Pro"/>
                          <a:ea typeface="Source Sans Pro"/>
                        </a:rPr>
                        <a:t>375</a:t>
                      </a:r>
                    </a:p>
                  </a:txBody>
                  <a:tcPr marL="47625" marR="476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985170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A3A5F"/>
                          </a:solidFill>
                          <a:effectLst/>
                        </a:rPr>
                        <a:t>Total Personnel</a:t>
                      </a:r>
                      <a:endParaRPr lang="en-US" dirty="0"/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Source Sans Pro"/>
                          <a:ea typeface="Source Sans Pro"/>
                        </a:rPr>
                        <a:t>1,027</a:t>
                      </a:r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Source Sans Pro"/>
                          <a:ea typeface="Source Sans Pro"/>
                        </a:rPr>
                        <a:t>980</a:t>
                      </a:r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Source Sans Pro"/>
                          <a:ea typeface="Source Sans Pro"/>
                        </a:rPr>
                        <a:t>971</a:t>
                      </a:r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Source Sans Pro"/>
                          <a:ea typeface="Source Sans Pro"/>
                        </a:rPr>
                        <a:t>870</a:t>
                      </a:r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Source Sans Pro"/>
                          <a:ea typeface="Source Sans Pro"/>
                        </a:rPr>
                        <a:t>915</a:t>
                      </a:r>
                    </a:p>
                  </a:txBody>
                  <a:tcPr marL="47625" marR="476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7220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2704BEE-C24C-19D7-1B44-14C29401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07" y="223284"/>
            <a:ext cx="11414977" cy="1679944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Sanchez"/>
              </a:rPr>
              <a:t>Budgeted General Fund Position FTE* by Category</a:t>
            </a:r>
          </a:p>
        </p:txBody>
      </p:sp>
    </p:spTree>
    <p:extLst>
      <p:ext uri="{BB962C8B-B14F-4D97-AF65-F5344CB8AC3E}">
        <p14:creationId xmlns:p14="http://schemas.microsoft.com/office/powerpoint/2010/main" val="16789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239E0E-DB24-52AF-BE41-1DEDB2A88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54554"/>
              </p:ext>
            </p:extLst>
          </p:nvPr>
        </p:nvGraphicFramePr>
        <p:xfrm>
          <a:off x="325440" y="963097"/>
          <a:ext cx="11542985" cy="426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865">
                  <a:extLst>
                    <a:ext uri="{9D8B030D-6E8A-4147-A177-3AD203B41FA5}">
                      <a16:colId xmlns:a16="http://schemas.microsoft.com/office/drawing/2014/main" val="717155297"/>
                    </a:ext>
                  </a:extLst>
                </a:gridCol>
                <a:gridCol w="3734631">
                  <a:extLst>
                    <a:ext uri="{9D8B030D-6E8A-4147-A177-3AD203B41FA5}">
                      <a16:colId xmlns:a16="http://schemas.microsoft.com/office/drawing/2014/main" val="3766506950"/>
                    </a:ext>
                  </a:extLst>
                </a:gridCol>
                <a:gridCol w="6131489">
                  <a:extLst>
                    <a:ext uri="{9D8B030D-6E8A-4147-A177-3AD203B41FA5}">
                      <a16:colId xmlns:a16="http://schemas.microsoft.com/office/drawing/2014/main" val="369538448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New APT Positions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2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Area VP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Department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Position Title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67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 STU EXP/EQUITY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Counseling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Mental Health Counselor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 Service Desk Specialist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49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Support Specialist   split HR 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857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Human Resources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Support Specialist   split VPAS 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49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Human Resource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HR Recruiter/Professional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47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BTPS – CUA/HOS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 of Culinary Arts &amp; Hospitality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889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BTPS – Cyber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IT Lab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91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Administrative Assistant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3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Assistant to Dean of Online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66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CETL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Administrative Assistant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1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Assessment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934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VPSS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Financial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Financial Aid Advisor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7535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4943CD9-7F40-5E21-7AC5-079EFC6FB3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098" y="223284"/>
            <a:ext cx="11426610" cy="5340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Approved Staffing Requests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DB4326"/>
              </a:solidFill>
              <a:effectLst/>
              <a:uLnTx/>
              <a:uFillTx/>
              <a:latin typeface="Sanchez" panose="02000000000000000000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586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4AB1CA-31D4-44B9-A8F6-731A28694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74539"/>
              </p:ext>
            </p:extLst>
          </p:nvPr>
        </p:nvGraphicFramePr>
        <p:xfrm>
          <a:off x="302173" y="1157700"/>
          <a:ext cx="11542985" cy="243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6865">
                  <a:extLst>
                    <a:ext uri="{9D8B030D-6E8A-4147-A177-3AD203B41FA5}">
                      <a16:colId xmlns:a16="http://schemas.microsoft.com/office/drawing/2014/main" val="717155297"/>
                    </a:ext>
                  </a:extLst>
                </a:gridCol>
                <a:gridCol w="3734631">
                  <a:extLst>
                    <a:ext uri="{9D8B030D-6E8A-4147-A177-3AD203B41FA5}">
                      <a16:colId xmlns:a16="http://schemas.microsoft.com/office/drawing/2014/main" val="3766506950"/>
                    </a:ext>
                  </a:extLst>
                </a:gridCol>
                <a:gridCol w="6131489">
                  <a:extLst>
                    <a:ext uri="{9D8B030D-6E8A-4147-A177-3AD203B41FA5}">
                      <a16:colId xmlns:a16="http://schemas.microsoft.com/office/drawing/2014/main" val="3695384482"/>
                    </a:ext>
                  </a:extLst>
                </a:gridCol>
              </a:tblGrid>
              <a:tr h="271344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New Faculty Positions</a:t>
                      </a:r>
                    </a:p>
                  </a:txBody>
                  <a:tcPr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218499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Area VP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Department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Program Area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567481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Communications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71588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8974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BTPS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Social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49660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Dental Hygiene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857841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Nursing Assistant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49618"/>
                  </a:ext>
                </a:extLst>
              </a:tr>
              <a:tr h="2713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Physical Therapy Assistant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47606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AC06FBD-F777-625B-946D-EC9A172C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98" y="223284"/>
            <a:ext cx="11426610" cy="5340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>
                <a:latin typeface="Sanchez"/>
              </a:rPr>
              <a:t>Approved Staffing Requests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87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Chart showing reserves in $Millions&#10;FY15, 38.5 Mil.&#10;FY16, 40.8 Mil.&#10;FY17, 38.6 Mil.&#10;FY18, 39.9 Mil.&#10;FY19, 33.9 Mil.&#10;FY20, 31.1 Mil.&#10;FY21, 41.7 Mil.&#10;FY22, 31.9 Mil.&#10;FY23, 23.2 Mil.&#10;FY24 (Estimated), 22.8 Mil.">
            <a:extLst>
              <a:ext uri="{FF2B5EF4-FFF2-40B4-BE49-F238E27FC236}">
                <a16:creationId xmlns:a16="http://schemas.microsoft.com/office/drawing/2014/main" id="{77A4E692-35CF-FA13-EE00-47C9D4C5C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002838"/>
              </p:ext>
            </p:extLst>
          </p:nvPr>
        </p:nvGraphicFramePr>
        <p:xfrm>
          <a:off x="838200" y="1324709"/>
          <a:ext cx="10515600" cy="474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53F36F-423F-1C58-75CB-51074EF6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96"/>
            <a:ext cx="10515600" cy="900968"/>
          </a:xfrm>
        </p:spPr>
        <p:txBody>
          <a:bodyPr/>
          <a:lstStyle/>
          <a:p>
            <a:r>
              <a:rPr lang="en-US" dirty="0"/>
              <a:t>Reserve Balance History</a:t>
            </a:r>
          </a:p>
        </p:txBody>
      </p:sp>
    </p:spTree>
    <p:extLst>
      <p:ext uri="{BB962C8B-B14F-4D97-AF65-F5344CB8AC3E}">
        <p14:creationId xmlns:p14="http://schemas.microsoft.com/office/powerpoint/2010/main" val="17000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68A3-A71A-309F-0A08-1C47DBCC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150"/>
            <a:ext cx="10515600" cy="171926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3869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AAF8E96-B400-CA27-F2B4-A557C352E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8492"/>
              </p:ext>
            </p:extLst>
          </p:nvPr>
        </p:nvGraphicFramePr>
        <p:xfrm>
          <a:off x="447472" y="4114620"/>
          <a:ext cx="10877686" cy="18928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13960">
                  <a:extLst>
                    <a:ext uri="{9D8B030D-6E8A-4147-A177-3AD203B41FA5}">
                      <a16:colId xmlns:a16="http://schemas.microsoft.com/office/drawing/2014/main" val="3647193477"/>
                    </a:ext>
                  </a:extLst>
                </a:gridCol>
                <a:gridCol w="1618837">
                  <a:extLst>
                    <a:ext uri="{9D8B030D-6E8A-4147-A177-3AD203B41FA5}">
                      <a16:colId xmlns:a16="http://schemas.microsoft.com/office/drawing/2014/main" val="3618709050"/>
                    </a:ext>
                  </a:extLst>
                </a:gridCol>
                <a:gridCol w="1558130">
                  <a:extLst>
                    <a:ext uri="{9D8B030D-6E8A-4147-A177-3AD203B41FA5}">
                      <a16:colId xmlns:a16="http://schemas.microsoft.com/office/drawing/2014/main" val="1412176973"/>
                    </a:ext>
                  </a:extLst>
                </a:gridCol>
                <a:gridCol w="1537896">
                  <a:extLst>
                    <a:ext uri="{9D8B030D-6E8A-4147-A177-3AD203B41FA5}">
                      <a16:colId xmlns:a16="http://schemas.microsoft.com/office/drawing/2014/main" val="2691671068"/>
                    </a:ext>
                  </a:extLst>
                </a:gridCol>
                <a:gridCol w="1365894">
                  <a:extLst>
                    <a:ext uri="{9D8B030D-6E8A-4147-A177-3AD203B41FA5}">
                      <a16:colId xmlns:a16="http://schemas.microsoft.com/office/drawing/2014/main" val="1721142873"/>
                    </a:ext>
                  </a:extLst>
                </a:gridCol>
                <a:gridCol w="1782969">
                  <a:extLst>
                    <a:ext uri="{9D8B030D-6E8A-4147-A177-3AD203B41FA5}">
                      <a16:colId xmlns:a16="http://schemas.microsoft.com/office/drawing/2014/main" val="1852168737"/>
                    </a:ext>
                  </a:extLst>
                </a:gridCol>
              </a:tblGrid>
              <a:tr h="366350">
                <a:tc gridSpan="6"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FY25  2.25% ENROLLMENT GROWTH</a:t>
                      </a:r>
                      <a:endParaRPr lang="en-US" sz="18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90368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Table 1 – Course Credits – AY2425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Tuition Residency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AFTE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19867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b="1" dirty="0"/>
                        <a:t>Delivery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Non-Resident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8052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dirty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104,394.2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3,109.9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107,504.1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3,479.81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103.66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4930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dirty="0"/>
                        <a:t>Face-to-Face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145,330.0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2,707.1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148,037.0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4,844.33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90.24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0979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249,724.2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5,817.0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255,541.2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8,324.14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193.90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9965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4B6F06F-47FE-2ECB-F8A3-CAAB79D6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24737"/>
              </p:ext>
            </p:extLst>
          </p:nvPr>
        </p:nvGraphicFramePr>
        <p:xfrm>
          <a:off x="447472" y="2217726"/>
          <a:ext cx="10877686" cy="18928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3960">
                  <a:extLst>
                    <a:ext uri="{9D8B030D-6E8A-4147-A177-3AD203B41FA5}">
                      <a16:colId xmlns:a16="http://schemas.microsoft.com/office/drawing/2014/main" val="3647193477"/>
                    </a:ext>
                  </a:extLst>
                </a:gridCol>
                <a:gridCol w="1618837">
                  <a:extLst>
                    <a:ext uri="{9D8B030D-6E8A-4147-A177-3AD203B41FA5}">
                      <a16:colId xmlns:a16="http://schemas.microsoft.com/office/drawing/2014/main" val="3618709050"/>
                    </a:ext>
                  </a:extLst>
                </a:gridCol>
                <a:gridCol w="1558130">
                  <a:extLst>
                    <a:ext uri="{9D8B030D-6E8A-4147-A177-3AD203B41FA5}">
                      <a16:colId xmlns:a16="http://schemas.microsoft.com/office/drawing/2014/main" val="1412176973"/>
                    </a:ext>
                  </a:extLst>
                </a:gridCol>
                <a:gridCol w="1537896">
                  <a:extLst>
                    <a:ext uri="{9D8B030D-6E8A-4147-A177-3AD203B41FA5}">
                      <a16:colId xmlns:a16="http://schemas.microsoft.com/office/drawing/2014/main" val="2691671068"/>
                    </a:ext>
                  </a:extLst>
                </a:gridCol>
                <a:gridCol w="1365894">
                  <a:extLst>
                    <a:ext uri="{9D8B030D-6E8A-4147-A177-3AD203B41FA5}">
                      <a16:colId xmlns:a16="http://schemas.microsoft.com/office/drawing/2014/main" val="1721142873"/>
                    </a:ext>
                  </a:extLst>
                </a:gridCol>
                <a:gridCol w="1782969">
                  <a:extLst>
                    <a:ext uri="{9D8B030D-6E8A-4147-A177-3AD203B41FA5}">
                      <a16:colId xmlns:a16="http://schemas.microsoft.com/office/drawing/2014/main" val="1852168737"/>
                    </a:ext>
                  </a:extLst>
                </a:gridCol>
              </a:tblGrid>
              <a:tr h="366350">
                <a:tc gridSpan="6">
                  <a:txBody>
                    <a:bodyPr/>
                    <a:lstStyle/>
                    <a:p>
                      <a:r>
                        <a:rPr lang="en-US" sz="18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FOR FY24  4.7% GROWTH OVER FY23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90368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Table 1 – Course Credits – AY2324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Tuition Residency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AFTE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19867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b="1" dirty="0"/>
                        <a:t>Delivery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Non-Resident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8052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dirty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102,097.0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3,041.5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105,138.5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3,403.23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101.38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4930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dirty="0"/>
                        <a:t>Face-to-Face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142,132.0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2,647.5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144,779.5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4,737.73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88.25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0979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244,229.0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5,689.0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249,918.0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8,140.97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189.63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996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7482C7-62C7-4CF2-7F4C-667AA64A2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66990"/>
              </p:ext>
            </p:extLst>
          </p:nvPr>
        </p:nvGraphicFramePr>
        <p:xfrm>
          <a:off x="447472" y="320832"/>
          <a:ext cx="10964547" cy="18928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3960">
                  <a:extLst>
                    <a:ext uri="{9D8B030D-6E8A-4147-A177-3AD203B41FA5}">
                      <a16:colId xmlns:a16="http://schemas.microsoft.com/office/drawing/2014/main" val="3647193477"/>
                    </a:ext>
                  </a:extLst>
                </a:gridCol>
                <a:gridCol w="1618837">
                  <a:extLst>
                    <a:ext uri="{9D8B030D-6E8A-4147-A177-3AD203B41FA5}">
                      <a16:colId xmlns:a16="http://schemas.microsoft.com/office/drawing/2014/main" val="3618709050"/>
                    </a:ext>
                  </a:extLst>
                </a:gridCol>
                <a:gridCol w="1558130">
                  <a:extLst>
                    <a:ext uri="{9D8B030D-6E8A-4147-A177-3AD203B41FA5}">
                      <a16:colId xmlns:a16="http://schemas.microsoft.com/office/drawing/2014/main" val="1412176973"/>
                    </a:ext>
                  </a:extLst>
                </a:gridCol>
                <a:gridCol w="1537896">
                  <a:extLst>
                    <a:ext uri="{9D8B030D-6E8A-4147-A177-3AD203B41FA5}">
                      <a16:colId xmlns:a16="http://schemas.microsoft.com/office/drawing/2014/main" val="2691671068"/>
                    </a:ext>
                  </a:extLst>
                </a:gridCol>
                <a:gridCol w="1452755">
                  <a:extLst>
                    <a:ext uri="{9D8B030D-6E8A-4147-A177-3AD203B41FA5}">
                      <a16:colId xmlns:a16="http://schemas.microsoft.com/office/drawing/2014/main" val="1721142873"/>
                    </a:ext>
                  </a:extLst>
                </a:gridCol>
                <a:gridCol w="1782969">
                  <a:extLst>
                    <a:ext uri="{9D8B030D-6E8A-4147-A177-3AD203B41FA5}">
                      <a16:colId xmlns:a16="http://schemas.microsoft.com/office/drawing/2014/main" val="1852168737"/>
                    </a:ext>
                  </a:extLst>
                </a:gridCol>
              </a:tblGrid>
              <a:tr h="366350">
                <a:tc gridSpan="6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accent4"/>
                          </a:solidFill>
                        </a:rPr>
                        <a:t>ACTUAL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90368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Table 1 – Course Credits – AY2223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Tuition Residency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AFTE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19867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b="1" dirty="0"/>
                        <a:t>Delivery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Non-Resident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8052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dirty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97,053.0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2,989.0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100,042.0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3,235.10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99.63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184930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dirty="0"/>
                        <a:t>Face-to-Face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136,093.5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2,393.5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138,487.0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4,536.45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79.78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0979"/>
                  </a:ext>
                </a:extLst>
              </a:tr>
              <a:tr h="305292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233,146.5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5,382.5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238,529.0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7,771.55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179.42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9965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70826E-984F-C04D-62D8-24B403A5F3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Three year AFTE</a:t>
            </a:r>
          </a:p>
        </p:txBody>
      </p:sp>
    </p:spTree>
    <p:extLst>
      <p:ext uri="{BB962C8B-B14F-4D97-AF65-F5344CB8AC3E}">
        <p14:creationId xmlns:p14="http://schemas.microsoft.com/office/powerpoint/2010/main" val="253016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BDFEA4-FC91-58BE-4D27-CDD7AA0CD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9230" y="2274150"/>
            <a:ext cx="3489516" cy="1682905"/>
            <a:chOff x="8419230" y="2011504"/>
            <a:chExt cx="3489516" cy="16829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1535DA-13B2-E0C1-A5A3-B603F4F0300C}"/>
                </a:ext>
              </a:extLst>
            </p:cNvPr>
            <p:cNvSpPr/>
            <p:nvPr/>
          </p:nvSpPr>
          <p:spPr>
            <a:xfrm>
              <a:off x="8558885" y="2139929"/>
              <a:ext cx="3349861" cy="155448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BB2353-9170-BB0C-9523-EC26853227C5}"/>
                </a:ext>
              </a:extLst>
            </p:cNvPr>
            <p:cNvSpPr txBox="1"/>
            <p:nvPr/>
          </p:nvSpPr>
          <p:spPr>
            <a:xfrm>
              <a:off x="8419230" y="2011504"/>
              <a:ext cx="3349861" cy="147578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ea typeface="Roboto"/>
                  <a:cs typeface="Roboto"/>
                </a:rPr>
                <a:t>Projected 24/25</a:t>
              </a:r>
              <a:endParaRPr lang="en-US" sz="2200" b="1" dirty="0">
                <a:solidFill>
                  <a:schemeClr val="bg1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Calibri"/>
                  <a:ea typeface="Roboto"/>
                  <a:cs typeface="Roboto"/>
                </a:rPr>
                <a:t>AFTE = 8518.07</a:t>
              </a:r>
              <a:endParaRPr lang="en-US" dirty="0">
                <a:solidFill>
                  <a:schemeClr val="bg1"/>
                </a:solidFill>
                <a:latin typeface="Calibri"/>
                <a:ea typeface="Roboto"/>
                <a:cs typeface="Calibri" panose="020F0502020204030204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bg1"/>
                  </a:solidFill>
                  <a:ea typeface="Roboto"/>
                  <a:cs typeface="Roboto"/>
                </a:rPr>
                <a:t>2.25% Increase</a:t>
              </a:r>
            </a:p>
          </p:txBody>
        </p:sp>
      </p:grpSp>
      <p:graphicFrame>
        <p:nvGraphicFramePr>
          <p:cNvPr id="4" name="Chart 3" descr="Chart representing Enrollment AFTE">
            <a:extLst>
              <a:ext uri="{FF2B5EF4-FFF2-40B4-BE49-F238E27FC236}">
                <a16:creationId xmlns:a16="http://schemas.microsoft.com/office/drawing/2014/main" id="{280B5D7B-6F41-8549-9D3D-32D28B94F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127285"/>
              </p:ext>
            </p:extLst>
          </p:nvPr>
        </p:nvGraphicFramePr>
        <p:xfrm>
          <a:off x="353582" y="1011859"/>
          <a:ext cx="7794955" cy="519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D726AF48-E5CD-CA68-E9F1-0CB400E7A4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930" y="363143"/>
            <a:ext cx="763905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Enrollment | AFTE</a:t>
            </a:r>
          </a:p>
        </p:txBody>
      </p:sp>
    </p:spTree>
    <p:extLst>
      <p:ext uri="{BB962C8B-B14F-4D97-AF65-F5344CB8AC3E}">
        <p14:creationId xmlns:p14="http://schemas.microsoft.com/office/powerpoint/2010/main" val="348219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Pie Chart representing Tuition in $Millions&#10;In Person | $26.5 Mil.&#10;Online | $25.9 Mil.">
            <a:extLst>
              <a:ext uri="{FF2B5EF4-FFF2-40B4-BE49-F238E27FC236}">
                <a16:creationId xmlns:a16="http://schemas.microsoft.com/office/drawing/2014/main" id="{1BED0EDD-4F21-91EB-CEA3-FF1E99562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907700"/>
              </p:ext>
            </p:extLst>
          </p:nvPr>
        </p:nvGraphicFramePr>
        <p:xfrm>
          <a:off x="672662" y="1522230"/>
          <a:ext cx="11046372" cy="460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9367C97-078F-B9CC-6EA7-B22337661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200" y="2498869"/>
            <a:ext cx="3610539" cy="2249891"/>
            <a:chOff x="1050242" y="2184949"/>
            <a:chExt cx="3610539" cy="22498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E18D18-A255-8888-BD00-9E742608F1D7}"/>
                </a:ext>
              </a:extLst>
            </p:cNvPr>
            <p:cNvSpPr/>
            <p:nvPr/>
          </p:nvSpPr>
          <p:spPr>
            <a:xfrm>
              <a:off x="1310920" y="2184949"/>
              <a:ext cx="3349861" cy="201167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D64C5D-09E6-E58D-CEA8-99BBFA1E756F}"/>
                </a:ext>
              </a:extLst>
            </p:cNvPr>
            <p:cNvSpPr txBox="1"/>
            <p:nvPr/>
          </p:nvSpPr>
          <p:spPr>
            <a:xfrm>
              <a:off x="1050242" y="2423160"/>
              <a:ext cx="3349861" cy="201168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Every 1% increase in Enrollment increases Tuition Revenue by $524,000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A9D069-6552-49A9-4905-41E537BF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45"/>
            <a:ext cx="10515600" cy="1325563"/>
          </a:xfrm>
        </p:spPr>
        <p:txBody>
          <a:bodyPr/>
          <a:lstStyle/>
          <a:p>
            <a:pPr algn="ctr"/>
            <a:r>
              <a:rPr lang="en-US"/>
              <a:t>In Person vs Online Tuition Revenue FY24</a:t>
            </a:r>
            <a:br>
              <a:rPr lang="en-US"/>
            </a:br>
            <a:r>
              <a:rPr lang="en-US"/>
              <a:t>Resident and Non-Resident</a:t>
            </a:r>
          </a:p>
        </p:txBody>
      </p:sp>
    </p:spTree>
    <p:extLst>
      <p:ext uri="{BB962C8B-B14F-4D97-AF65-F5344CB8AC3E}">
        <p14:creationId xmlns:p14="http://schemas.microsoft.com/office/powerpoint/2010/main" val="386882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Pie Chart detailing FY24 Revenue in $Millions&#10;&#10;Amendment 50, 5.1&#10;State Support, 32.4&#10;Non-Resident Tuition, 2.9&#10;Resident Tuition, 49.5&#10;Other, 6.0">
            <a:extLst>
              <a:ext uri="{FF2B5EF4-FFF2-40B4-BE49-F238E27FC236}">
                <a16:creationId xmlns:a16="http://schemas.microsoft.com/office/drawing/2014/main" id="{9F5EBFAF-6F8E-94F0-7808-8F8D7D36C0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541547"/>
              </p:ext>
            </p:extLst>
          </p:nvPr>
        </p:nvGraphicFramePr>
        <p:xfrm>
          <a:off x="2481942" y="1143588"/>
          <a:ext cx="6640286" cy="486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DDEFDF-A991-A0D1-86E2-123FE927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41"/>
            <a:ext cx="10515600" cy="921648"/>
          </a:xfrm>
        </p:spPr>
        <p:txBody>
          <a:bodyPr>
            <a:normAutofit/>
          </a:bodyPr>
          <a:lstStyle/>
          <a:p>
            <a:r>
              <a:rPr lang="en-US"/>
              <a:t>Where Our Money Comes From</a:t>
            </a:r>
          </a:p>
        </p:txBody>
      </p:sp>
    </p:spTree>
    <p:extLst>
      <p:ext uri="{BB962C8B-B14F-4D97-AF65-F5344CB8AC3E}">
        <p14:creationId xmlns:p14="http://schemas.microsoft.com/office/powerpoint/2010/main" val="29021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Percent of Total Expense by NACUBO Category&#10;Scholarships, 0.6%&#10;Physical Plant, 9.5%&#10;Institutional Support, 17.1%&#10;Student Support, 9.4%&#10;Academic Support, 10.1%&#10;Instruction, 53.2%">
            <a:extLst>
              <a:ext uri="{FF2B5EF4-FFF2-40B4-BE49-F238E27FC236}">
                <a16:creationId xmlns:a16="http://schemas.microsoft.com/office/drawing/2014/main" id="{33607811-67E6-D98F-4CFC-C09602A41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359145"/>
              </p:ext>
            </p:extLst>
          </p:nvPr>
        </p:nvGraphicFramePr>
        <p:xfrm>
          <a:off x="838200" y="1148861"/>
          <a:ext cx="10515600" cy="499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0DC84BE-6970-F3F0-7DA6-E1D6AF8B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431"/>
            <a:ext cx="10515600" cy="918431"/>
          </a:xfrm>
        </p:spPr>
        <p:txBody>
          <a:bodyPr/>
          <a:lstStyle/>
          <a:p>
            <a:r>
              <a:rPr lang="en-US"/>
              <a:t>FY24 Expense Budget Breakdown</a:t>
            </a:r>
          </a:p>
        </p:txBody>
      </p:sp>
    </p:spTree>
    <p:extLst>
      <p:ext uri="{BB962C8B-B14F-4D97-AF65-F5344CB8AC3E}">
        <p14:creationId xmlns:p14="http://schemas.microsoft.com/office/powerpoint/2010/main" val="167920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descr="Percent of Total Expense&#10;Non-Compensation, 27.6%&#10;Compensation, 72.4%">
            <a:extLst>
              <a:ext uri="{FF2B5EF4-FFF2-40B4-BE49-F238E27FC236}">
                <a16:creationId xmlns:a16="http://schemas.microsoft.com/office/drawing/2014/main" id="{AF60AB09-1B66-A902-4218-4CF0E897D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719076"/>
              </p:ext>
            </p:extLst>
          </p:nvPr>
        </p:nvGraphicFramePr>
        <p:xfrm>
          <a:off x="838200" y="1148863"/>
          <a:ext cx="10515600" cy="485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42CD55-3EBB-31FA-9EFF-54743078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95"/>
            <a:ext cx="10515600" cy="900968"/>
          </a:xfrm>
        </p:spPr>
        <p:txBody>
          <a:bodyPr/>
          <a:lstStyle/>
          <a:p>
            <a:r>
              <a:rPr lang="en-US" dirty="0"/>
              <a:t>FY24 Budget Composition</a:t>
            </a:r>
          </a:p>
        </p:txBody>
      </p:sp>
    </p:spTree>
    <p:extLst>
      <p:ext uri="{BB962C8B-B14F-4D97-AF65-F5344CB8AC3E}">
        <p14:creationId xmlns:p14="http://schemas.microsoft.com/office/powerpoint/2010/main" val="10440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62C416-2F99-1AC4-ED3F-20427A930617}"/>
              </a:ext>
            </a:extLst>
          </p:cNvPr>
          <p:cNvSpPr txBox="1"/>
          <p:nvPr/>
        </p:nvSpPr>
        <p:spPr>
          <a:xfrm>
            <a:off x="570045" y="5762746"/>
            <a:ext cx="57702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DB4326"/>
                </a:solidFill>
                <a:cs typeface="Calibri"/>
              </a:rPr>
              <a:t>*In $Millions</a:t>
            </a:r>
            <a:endParaRPr lang="en-US" sz="1400" b="1" i="1">
              <a:solidFill>
                <a:srgbClr val="DB4326"/>
              </a:solidFill>
              <a:ea typeface="Calibri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5C3EB3-3801-C5AF-0DDA-848C4D914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28912"/>
              </p:ext>
            </p:extLst>
          </p:nvPr>
        </p:nvGraphicFramePr>
        <p:xfrm>
          <a:off x="569257" y="3426882"/>
          <a:ext cx="11008658" cy="222503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85832">
                  <a:extLst>
                    <a:ext uri="{9D8B030D-6E8A-4147-A177-3AD203B41FA5}">
                      <a16:colId xmlns:a16="http://schemas.microsoft.com/office/drawing/2014/main" val="3266424660"/>
                    </a:ext>
                  </a:extLst>
                </a:gridCol>
                <a:gridCol w="3597491">
                  <a:extLst>
                    <a:ext uri="{9D8B030D-6E8A-4147-A177-3AD203B41FA5}">
                      <a16:colId xmlns:a16="http://schemas.microsoft.com/office/drawing/2014/main" val="895160061"/>
                    </a:ext>
                  </a:extLst>
                </a:gridCol>
                <a:gridCol w="4325335">
                  <a:extLst>
                    <a:ext uri="{9D8B030D-6E8A-4147-A177-3AD203B41FA5}">
                      <a16:colId xmlns:a16="http://schemas.microsoft.com/office/drawing/2014/main" val="230502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Expense Summary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FY24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FY25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01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/>
                        <a:t>Total Expenses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$90</a:t>
                      </a:r>
                      <a:endParaRPr lang="en-US" b="1"/>
                    </a:p>
                  </a:txBody>
                  <a:tcPr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$99.3</a:t>
                      </a:r>
                      <a:endParaRPr lang="en-US" b="1"/>
                    </a:p>
                  </a:txBody>
                  <a:tcPr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9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/>
                        <a:t>Total Gain (Loss)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$6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$2.4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5385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</a:rPr>
                        <a:t>Capital Project DDOHCC/Other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($6.5)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-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EA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8963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alibri"/>
                        </a:rPr>
                        <a:t>Enrollment </a:t>
                      </a:r>
                      <a:r>
                        <a:rPr lang="en-US" sz="1400" b="0" i="0" u="none" strike="noStrike" noProof="0"/>
                        <a:t>Contingency</a:t>
                      </a:r>
                      <a:endParaRPr lang="en-US" err="1"/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-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D1D8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/>
                        <a:t>($2.4)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D1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6430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Net Gain (Loss)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A3A5F"/>
                          </a:solidFill>
                          <a:latin typeface="Calibri"/>
                        </a:rPr>
                        <a:t>($0.5)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/>
                        <a:t>0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4544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53E21E-5889-FC05-D68F-A9D97BFCE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333063"/>
              </p:ext>
            </p:extLst>
          </p:nvPr>
        </p:nvGraphicFramePr>
        <p:xfrm>
          <a:off x="569258" y="1066800"/>
          <a:ext cx="1100865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5832">
                  <a:extLst>
                    <a:ext uri="{9D8B030D-6E8A-4147-A177-3AD203B41FA5}">
                      <a16:colId xmlns:a16="http://schemas.microsoft.com/office/drawing/2014/main" val="3266424660"/>
                    </a:ext>
                  </a:extLst>
                </a:gridCol>
                <a:gridCol w="3597491">
                  <a:extLst>
                    <a:ext uri="{9D8B030D-6E8A-4147-A177-3AD203B41FA5}">
                      <a16:colId xmlns:a16="http://schemas.microsoft.com/office/drawing/2014/main" val="895160061"/>
                    </a:ext>
                  </a:extLst>
                </a:gridCol>
                <a:gridCol w="4325335">
                  <a:extLst>
                    <a:ext uri="{9D8B030D-6E8A-4147-A177-3AD203B41FA5}">
                      <a16:colId xmlns:a16="http://schemas.microsoft.com/office/drawing/2014/main" val="230502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accent2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Source Sans Pro"/>
                        </a:rPr>
                        <a:t>Current Fiscal Year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2"/>
                          </a:solidFill>
                          <a:latin typeface="Calibri"/>
                          <a:ea typeface="Source Sans Pro"/>
                        </a:rPr>
                        <a:t>“Estimated” Fiscal Year 2024–2025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13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Calibri"/>
                          <a:ea typeface="Source Sans Pro"/>
                        </a:rPr>
                        <a:t>Revenue Summary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Calibri"/>
                          <a:ea typeface="Source Sans Pro"/>
                        </a:rPr>
                        <a:t>FY24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Calibri"/>
                          <a:ea typeface="Source Sans Pro"/>
                        </a:rPr>
                        <a:t>FY25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01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  <a:ea typeface="Source Sans Pro"/>
                        </a:rPr>
                        <a:t>Student Tuition</a:t>
                      </a:r>
                    </a:p>
                  </a:txBody>
                  <a:tcPr>
                    <a:solidFill>
                      <a:srgbClr val="E7EB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$52.4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$55.20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48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  <a:ea typeface="Source Sans Pro"/>
                        </a:rPr>
                        <a:t>State Support (A50/FFS)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$37.6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$40.5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03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  <a:ea typeface="Source Sans Pro"/>
                        </a:rPr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9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/>
                          <a:ea typeface="Source Sans Pro"/>
                        </a:rPr>
                        <a:t>Total Revenues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alibri"/>
                          <a:ea typeface="Source Sans Pro"/>
                        </a:rPr>
                        <a:t>$96.0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/>
                          <a:ea typeface="Source Sans Pro"/>
                        </a:rPr>
                        <a:t>$101.7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53856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B0A9D1E-08FC-5231-6E6E-D1F16570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002"/>
            <a:ext cx="10515600" cy="94433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anchez"/>
              </a:rPr>
              <a:t>Revenue &amp; Expense Comparison FY24 &amp; FY25*</a:t>
            </a:r>
            <a:endParaRPr lang="en-US" b="1" dirty="0">
              <a:latin typeface="Sanchez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391AF0-0446-6CBE-4A12-83EDD0B394BF}"/>
              </a:ext>
            </a:extLst>
          </p:cNvPr>
          <p:cNvSpPr txBox="1"/>
          <p:nvPr/>
        </p:nvSpPr>
        <p:spPr>
          <a:xfrm>
            <a:off x="837343" y="5918338"/>
            <a:ext cx="57702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DB4326"/>
                </a:solidFill>
                <a:cs typeface="Calibri"/>
              </a:rPr>
              <a:t>*In $Millions</a:t>
            </a:r>
            <a:endParaRPr lang="en-US" sz="1400" b="1" i="1">
              <a:solidFill>
                <a:srgbClr val="DB4326"/>
              </a:solidFill>
              <a:ea typeface="Calibri"/>
              <a:cs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84F77D-5B2A-C15E-48CB-7C3B97621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95787"/>
              </p:ext>
            </p:extLst>
          </p:nvPr>
        </p:nvGraphicFramePr>
        <p:xfrm>
          <a:off x="837702" y="848134"/>
          <a:ext cx="11066929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2165">
                  <a:extLst>
                    <a:ext uri="{9D8B030D-6E8A-4147-A177-3AD203B41FA5}">
                      <a16:colId xmlns:a16="http://schemas.microsoft.com/office/drawing/2014/main" val="3266424660"/>
                    </a:ext>
                  </a:extLst>
                </a:gridCol>
                <a:gridCol w="3616534">
                  <a:extLst>
                    <a:ext uri="{9D8B030D-6E8A-4147-A177-3AD203B41FA5}">
                      <a16:colId xmlns:a16="http://schemas.microsoft.com/office/drawing/2014/main" val="895160061"/>
                    </a:ext>
                  </a:extLst>
                </a:gridCol>
                <a:gridCol w="4348230">
                  <a:extLst>
                    <a:ext uri="{9D8B030D-6E8A-4147-A177-3AD203B41FA5}">
                      <a16:colId xmlns:a16="http://schemas.microsoft.com/office/drawing/2014/main" val="230502171"/>
                    </a:ext>
                  </a:extLst>
                </a:gridCol>
              </a:tblGrid>
              <a:tr h="275166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accent4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4"/>
                          </a:solidFill>
                          <a:latin typeface="Calibri"/>
                        </a:rPr>
                        <a:t>Current Fiscal Year</a:t>
                      </a:r>
                      <a:endParaRPr lang="en-US" sz="1600">
                        <a:solidFill>
                          <a:schemeClr val="accent4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accent4"/>
                          </a:solidFill>
                          <a:latin typeface="Calibri"/>
                        </a:rPr>
                        <a:t>“Estimated” Fiscal Year 2024–2025</a:t>
                      </a:r>
                      <a:endParaRPr lang="en-US" sz="1600">
                        <a:solidFill>
                          <a:schemeClr val="accent4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135666"/>
                  </a:ext>
                </a:extLst>
              </a:tr>
              <a:tr h="275166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</a:rPr>
                        <a:t>Expense Summary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</a:rPr>
                        <a:t>FY24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</a:rPr>
                        <a:t>FY25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Source Sans Pro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016407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Faculty Compensation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$19.3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rgbClr val="EA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$19.9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rgbClr val="EA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481217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Faculty Chair Compensation Increase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 —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$0.35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034178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Instructor Compensation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$13.6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$14.0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494185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APT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$19.3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</a:rPr>
                        <a:t>$19.9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53856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Classified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/>
                          <a:ea typeface="Source Sans Pro"/>
                        </a:rPr>
                        <a:t>$9.8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$10.60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86798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Hourly Compensation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192299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HWB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 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622847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Scholarships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730026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Operating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$26.6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553230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New/Revised Faculty and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 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$1.30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857068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Phase II New Faculty and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 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88736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/>
                        </a:rPr>
                        <a:t>Colorado Online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$1.10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33508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Calibri"/>
                        </a:rPr>
                        <a:t>Phase I Wayfinding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 —</a:t>
                      </a:r>
                      <a:endParaRPr lang="en-US" sz="14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/>
                          <a:ea typeface="Source Sans Pro"/>
                        </a:rPr>
                        <a:t>$1.20</a:t>
                      </a:r>
                      <a:endParaRPr lang="en-US" sz="14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88749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>
                          <a:latin typeface="Calibri"/>
                        </a:rPr>
                        <a:t>Total Expenses</a:t>
                      </a:r>
                      <a:endParaRPr lang="en-US" sz="1400">
                        <a:latin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Calibri"/>
                          <a:ea typeface="Source Sans Pro"/>
                        </a:rPr>
                        <a:t>$90.0</a:t>
                      </a:r>
                      <a:endParaRPr lang="en-US" sz="140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/>
                          <a:ea typeface="Source Sans Pro"/>
                        </a:rPr>
                        <a:t>$99.3</a:t>
                      </a:r>
                      <a:endParaRPr lang="en-US" sz="1400" dirty="0">
                        <a:latin typeface="Calibri"/>
                        <a:ea typeface="Source Sans Pro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3816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7F55BA4-757A-3896-6F46-BEAA735F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66"/>
            <a:ext cx="10515600" cy="944339"/>
          </a:xfrm>
        </p:spPr>
        <p:txBody>
          <a:bodyPr/>
          <a:lstStyle/>
          <a:p>
            <a:r>
              <a:rPr lang="en-US" dirty="0">
                <a:latin typeface="Sanchez"/>
              </a:rPr>
              <a:t>Expense Comparison FY24 &amp; FY25*</a:t>
            </a:r>
            <a:endParaRPr lang="en-US" b="1" dirty="0">
              <a:latin typeface="Sanchez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9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kes Peak State College Colors">
      <a:dk1>
        <a:srgbClr val="0A3A5F"/>
      </a:dk1>
      <a:lt1>
        <a:srgbClr val="FFFFFF"/>
      </a:lt1>
      <a:dk2>
        <a:srgbClr val="44546A"/>
      </a:dk2>
      <a:lt2>
        <a:srgbClr val="E7E6E6"/>
      </a:lt2>
      <a:accent1>
        <a:srgbClr val="F7B518"/>
      </a:accent1>
      <a:accent2>
        <a:srgbClr val="036F7F"/>
      </a:accent2>
      <a:accent3>
        <a:srgbClr val="D31968"/>
      </a:accent3>
      <a:accent4>
        <a:srgbClr val="507F3A"/>
      </a:accent4>
      <a:accent5>
        <a:srgbClr val="DB8127"/>
      </a:accent5>
      <a:accent6>
        <a:srgbClr val="9D1D55"/>
      </a:accent6>
      <a:hlink>
        <a:srgbClr val="0A3A5F"/>
      </a:hlink>
      <a:folHlink>
        <a:srgbClr val="D31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1EEE4C-A8DB-F449-A36C-23D60F39F64F}" vid="{24111068-4481-1A43-AA71-5F5569D2C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F21C4D2FC854391D925ED2FBBA92C" ma:contentTypeVersion="53" ma:contentTypeDescription="Create a new document." ma:contentTypeScope="" ma:versionID="d11ac16a33c2f54d5df8cf27c0ba5635">
  <xsd:schema xmlns:xsd="http://www.w3.org/2001/XMLSchema" xmlns:xs="http://www.w3.org/2001/XMLSchema" xmlns:p="http://schemas.microsoft.com/office/2006/metadata/properties" xmlns:ns2="04c0419d-644a-45bc-a728-dbad8d88e5df" xmlns:ns3="bc6cd6b6-b98e-4920-bded-d744d4fc35f1" targetNamespace="http://schemas.microsoft.com/office/2006/metadata/properties" ma:root="true" ma:fieldsID="317dc79f05cebb507ea08f40fde8297b" ns2:_="" ns3:_="">
    <xsd:import namespace="04c0419d-644a-45bc-a728-dbad8d88e5df"/>
    <xsd:import namespace="bc6cd6b6-b98e-4920-bded-d744d4fc35f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Assignee" minOccurs="0"/>
                <xsd:element ref="ns2:Status" minOccurs="0"/>
                <xsd:element ref="ns2:Notes" minOccurs="0"/>
                <xsd:element ref="ns2:JiraTicket" minOccurs="0"/>
                <xsd:element ref="ns2:_x0023_ofDeliverables" minOccurs="0"/>
                <xsd:element ref="ns2:TVSlides" minOccurs="0"/>
                <xsd:element ref="ns2:Calend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0419d-644a-45bc-a728-dbad8d88e5df" elementFormDefault="qualified">
    <xsd:import namespace="http://schemas.microsoft.com/office/2006/documentManagement/types"/>
    <xsd:import namespace="http://schemas.microsoft.com/office/infopath/2007/PartnerControls"/>
    <xsd:element name="NotebookType" ma:index="5" nillable="true" ma:displayName="Notebook Type" ma:internalName="NotebookType" ma:readOnly="false">
      <xsd:simpleType>
        <xsd:restriction base="dms:Text"/>
      </xsd:simpleType>
    </xsd:element>
    <xsd:element name="FolderType" ma:index="6" nillable="true" ma:displayName="Folder Type" ma:internalName="FolderType" ma:readOnly="false">
      <xsd:simpleType>
        <xsd:restriction base="dms:Text"/>
      </xsd:simpleType>
    </xsd:element>
    <xsd:element name="CultureName" ma:index="7" nillable="true" ma:displayName="Culture Name" ma:internalName="CultureName" ma:readOnly="false">
      <xsd:simpleType>
        <xsd:restriction base="dms:Text"/>
      </xsd:simpleType>
    </xsd:element>
    <xsd:element name="AppVersion" ma:index="8" nillable="true" ma:displayName="App Version" ma:internalName="AppVersion" ma:readOnly="false">
      <xsd:simpleType>
        <xsd:restriction base="dms:Text"/>
      </xsd:simpleType>
    </xsd:element>
    <xsd:element name="TeamsChannelId" ma:index="9" nillable="true" ma:displayName="Teams Channel Id" ma:internalName="TeamsChannelId" ma:readOnly="false">
      <xsd:simpleType>
        <xsd:restriction base="dms:Text"/>
      </xsd:simpleType>
    </xsd:element>
    <xsd:element name="Owner" ma:index="10" nillable="true" ma:displayName="Owner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1" nillable="true" ma:displayName="Math Settings" ma:internalName="Math_Settings" ma:readOnly="false">
      <xsd:simpleType>
        <xsd:restriction base="dms:Text"/>
      </xsd:simpleType>
    </xsd:element>
    <xsd:element name="DefaultSectionNames" ma:index="12" nillable="true" ma:displayName="Default Section Names" ma:internalName="DefaultSectionNames" ma:readOnly="false">
      <xsd:simpleType>
        <xsd:restriction base="dms:Note">
          <xsd:maxLength value="255"/>
        </xsd:restriction>
      </xsd:simpleType>
    </xsd:element>
    <xsd:element name="Templates" ma:index="13" nillable="true" ma:displayName="Templates" ma:internalName="Templates" ma:readOnly="false">
      <xsd:simpleType>
        <xsd:restriction base="dms:Note">
          <xsd:maxLength value="255"/>
        </xsd:restriction>
      </xsd:simpleType>
    </xsd:element>
    <xsd:element name="Leaders" ma:index="14" nillable="true" ma:displayName="Leaders" ma:SearchPeopleOnly="false" ma:SharePointGroup="0" ma:internalName="Lead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5" nillable="true" ma:displayName="Members" ma:SearchPeopleOnly="false" ma:SharePointGroup="0" ma:internalName="Member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6" nillable="true" ma:displayName="Member Groups" ma:SearchPeopleOnly="false" ma:SharePointGroup="0" ma:internalName="Member_Groups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17" nillable="true" ma:displayName="Distribution Groups" ma:internalName="Distribution_Groups" ma:readOnly="false">
      <xsd:simpleType>
        <xsd:restriction base="dms:Note">
          <xsd:maxLength value="255"/>
        </xsd:restriction>
      </xsd:simpleType>
    </xsd:element>
    <xsd:element name="LMS_Mappings" ma:index="18" nillable="true" ma:displayName="LMS Mappings" ma:internalName="LMS_Mappings" ma:readOnly="false">
      <xsd:simpleType>
        <xsd:restriction base="dms:Note">
          <xsd:maxLength value="255"/>
        </xsd:restriction>
      </xsd:simpleType>
    </xsd:element>
    <xsd:element name="Invited_Leaders" ma:index="19" nillable="true" ma:displayName="Invited Leaders" ma:internalName="Invited_Leaders" ma:readOnly="false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 ma:readOnly="false">
      <xsd:simpleType>
        <xsd:restriction base="dms:Note">
          <xsd:maxLength value="255"/>
        </xsd:restriction>
      </xsd:simpleType>
    </xsd:element>
    <xsd:element name="Self_Registration_Enabled" ma:index="21" nillable="true" ma:displayName="Self Registration Enabled" ma:internalName="Self_Registration_Enabled" ma:readOnly="false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 ma:readOnly="false">
      <xsd:simpleType>
        <xsd:restriction base="dms:Boolean"/>
      </xsd:simpleType>
    </xsd:element>
    <xsd:element name="Is_Collaboration_Space_Locked" ma:index="23" nillable="true" ma:displayName="Is Collaboration Space Locked" ma:internalName="Is_Collaboration_Space_Locked" ma:readOnly="false">
      <xsd:simpleType>
        <xsd:restriction base="dms:Boolean"/>
      </xsd:simpleType>
    </xsd:element>
    <xsd:element name="IsNotebookLocked" ma:index="24" nillable="true" ma:displayName="Is Notebook Locked" ma:internalName="IsNotebookLocked" ma:readOnly="false">
      <xsd:simpleType>
        <xsd:restriction base="dms:Boolean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ea199682-18ee-4490-8928-55ce5e341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Assignee" ma:index="44" nillable="true" ma:displayName="Assignee" ma:format="Dropdown" ma:list="UserInfo" ma:SharePointGroup="0" ma:internalName="Assigne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45" nillable="true" ma:displayName="Status" ma:format="Dropdown" ma:internalName="Status">
      <xsd:simpleType>
        <xsd:restriction base="dms:Choice">
          <xsd:enumeration value="In Progress"/>
          <xsd:enumeration value="Done"/>
          <xsd:enumeration value="Internal Review"/>
          <xsd:enumeration value="Cancelled"/>
          <xsd:enumeration value="On Hold"/>
          <xsd:enumeration value="Alert"/>
          <xsd:enumeration value="Not Needed"/>
          <xsd:enumeration value="With Client"/>
          <xsd:enumeration value="Assign to workstudy"/>
          <xsd:enumeration value="Intake"/>
          <xsd:enumeration value="At the Printer"/>
        </xsd:restriction>
      </xsd:simpleType>
    </xsd:element>
    <xsd:element name="Notes" ma:index="46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JiraTicket" ma:index="47" nillable="true" ma:displayName="Links" ma:format="Image" ma:internalName="JiraTicke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ofDeliverables" ma:index="48" nillable="true" ma:displayName="SSJ" ma:format="Dropdown" ma:internalName="_x0023_ofDeliverables">
      <xsd:simpleType>
        <xsd:restriction base="dms:Choice">
          <xsd:enumeration value="Past Edition"/>
          <xsd:enumeration value="Next Edition"/>
          <xsd:enumeration value="Not Needed"/>
          <xsd:enumeration value="Current Edition"/>
        </xsd:restriction>
      </xsd:simpleType>
    </xsd:element>
    <xsd:element name="TVSlides" ma:index="49" nillable="true" ma:displayName="TV Slides" ma:format="Dropdown" ma:internalName="TVSlides">
      <xsd:simpleType>
        <xsd:restriction base="dms:Choice">
          <xsd:enumeration value="In Progress (WS designing)"/>
          <xsd:enumeration value="Uploaded (to Screencloud)"/>
          <xsd:enumeration value="Migrated to Project Folder (ready to close ticket)"/>
          <xsd:enumeration value="Not Needed"/>
          <xsd:enumeration value="Assigned (added to outline)"/>
        </xsd:restriction>
      </xsd:simpleType>
    </xsd:element>
    <xsd:element name="Calendar" ma:index="50" nillable="true" ma:displayName="Calendar" ma:format="Dropdown" ma:internalName="Calendar">
      <xsd:simpleType>
        <xsd:restriction base="dms:Choice">
          <xsd:enumeration value="Intake"/>
          <xsd:enumeration value="Assigned"/>
          <xsd:enumeration value="Added"/>
          <xsd:enumeration value="Reviewed"/>
          <xsd:enumeration value="Not Needed"/>
          <xsd:enumeration value="To Ad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cd6b6-b98e-4920-bded-d744d4fc35f1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2518689e-eacc-4b26-9a75-e102c32a4270}" ma:internalName="TaxCatchAll" ma:showField="CatchAllData" ma:web="bc6cd6b6-b98e-4920-bded-d744d4fc35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04c0419d-644a-45bc-a728-dbad8d88e5df" xsi:nil="true"/>
    <Status xmlns="04c0419d-644a-45bc-a728-dbad8d88e5df" xsi:nil="true"/>
    <Self_Registration_Enabled xmlns="04c0419d-644a-45bc-a728-dbad8d88e5df" xsi:nil="true"/>
    <JiraTicket xmlns="04c0419d-644a-45bc-a728-dbad8d88e5df">
      <Url xsi:nil="true"/>
      <Description xsi:nil="true"/>
    </JiraTicket>
    <DefaultSectionNames xmlns="04c0419d-644a-45bc-a728-dbad8d88e5df" xsi:nil="true"/>
    <TeamsChannelId xmlns="04c0419d-644a-45bc-a728-dbad8d88e5df" xsi:nil="true"/>
    <Calendar xmlns="04c0419d-644a-45bc-a728-dbad8d88e5df" xsi:nil="true"/>
    <TVSlides xmlns="04c0419d-644a-45bc-a728-dbad8d88e5df" xsi:nil="true"/>
    <Members xmlns="04c0419d-644a-45bc-a728-dbad8d88e5df">
      <UserInfo>
        <DisplayName/>
        <AccountId xsi:nil="true"/>
        <AccountType/>
      </UserInfo>
    </Members>
    <Invited_Members xmlns="04c0419d-644a-45bc-a728-dbad8d88e5df" xsi:nil="true"/>
    <Owner xmlns="04c0419d-644a-45bc-a728-dbad8d88e5df">
      <UserInfo>
        <DisplayName/>
        <AccountId xsi:nil="true"/>
        <AccountType/>
      </UserInfo>
    </Owner>
    <Math_Settings xmlns="04c0419d-644a-45bc-a728-dbad8d88e5df" xsi:nil="true"/>
    <Member_Groups xmlns="04c0419d-644a-45bc-a728-dbad8d88e5df">
      <UserInfo>
        <DisplayName/>
        <AccountId xsi:nil="true"/>
        <AccountType/>
      </UserInfo>
    </Member_Groups>
    <Has_Leaders_Only_SectionGroup xmlns="04c0419d-644a-45bc-a728-dbad8d88e5df" xsi:nil="true"/>
    <AppVersion xmlns="04c0419d-644a-45bc-a728-dbad8d88e5df" xsi:nil="true"/>
    <Assignee xmlns="04c0419d-644a-45bc-a728-dbad8d88e5df">
      <UserInfo>
        <DisplayName/>
        <AccountId xsi:nil="true"/>
        <AccountType/>
      </UserInfo>
    </Assignee>
    <NotebookType xmlns="04c0419d-644a-45bc-a728-dbad8d88e5df" xsi:nil="true"/>
    <Distribution_Groups xmlns="04c0419d-644a-45bc-a728-dbad8d88e5df" xsi:nil="true"/>
    <_x0023_ofDeliverables xmlns="04c0419d-644a-45bc-a728-dbad8d88e5df" xsi:nil="true"/>
    <Templates xmlns="04c0419d-644a-45bc-a728-dbad8d88e5df" xsi:nil="true"/>
    <Is_Collaboration_Space_Locked xmlns="04c0419d-644a-45bc-a728-dbad8d88e5df" xsi:nil="true"/>
    <Notes xmlns="04c0419d-644a-45bc-a728-dbad8d88e5df" xsi:nil="true"/>
    <IsNotebookLocked xmlns="04c0419d-644a-45bc-a728-dbad8d88e5df" xsi:nil="true"/>
    <TaxCatchAll xmlns="bc6cd6b6-b98e-4920-bded-d744d4fc35f1" xsi:nil="true"/>
    <FolderType xmlns="04c0419d-644a-45bc-a728-dbad8d88e5df" xsi:nil="true"/>
    <Leaders xmlns="04c0419d-644a-45bc-a728-dbad8d88e5df">
      <UserInfo>
        <DisplayName/>
        <AccountId xsi:nil="true"/>
        <AccountType/>
      </UserInfo>
    </Leaders>
    <lcf76f155ced4ddcb4097134ff3c332f xmlns="04c0419d-644a-45bc-a728-dbad8d88e5df">
      <Terms xmlns="http://schemas.microsoft.com/office/infopath/2007/PartnerControls"/>
    </lcf76f155ced4ddcb4097134ff3c332f>
    <LMS_Mappings xmlns="04c0419d-644a-45bc-a728-dbad8d88e5df" xsi:nil="true"/>
    <Invited_Leaders xmlns="04c0419d-644a-45bc-a728-dbad8d88e5df" xsi:nil="true"/>
    <SharedWithUsers xmlns="bc6cd6b6-b98e-4920-bded-d744d4fc35f1">
      <UserInfo>
        <DisplayName>Melby, Darlene</DisplayName>
        <AccountId>179</AccountId>
        <AccountType/>
      </UserInfo>
      <UserInfo>
        <DisplayName>Radcliffe, Matt</DisplayName>
        <AccountId>17</AccountId>
        <AccountType/>
      </UserInfo>
      <UserInfo>
        <DisplayName>Bradford, Hugh</DisplayName>
        <AccountId>181</AccountId>
        <AccountType/>
      </UserInfo>
      <UserInfo>
        <DisplayName>Bolton, Lance</DisplayName>
        <AccountId>182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5DBDE98-64AA-4A9A-BE49-425D683A0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980D1F-B35D-45CF-975C-A17126293854}">
  <ds:schemaRefs>
    <ds:schemaRef ds:uri="04c0419d-644a-45bc-a728-dbad8d88e5df"/>
    <ds:schemaRef ds:uri="bc6cd6b6-b98e-4920-bded-d744d4fc35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AAF7EFE-A74C-467F-9992-857F89AEDD66}">
  <ds:schemaRefs>
    <ds:schemaRef ds:uri="http://purl.org/dc/elements/1.1/"/>
    <ds:schemaRef ds:uri="04c0419d-644a-45bc-a728-dbad8d88e5df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c6cd6b6-b98e-4920-bded-d744d4fc35f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852</Words>
  <Application>Microsoft Office PowerPoint</Application>
  <PresentationFormat>Widescreen</PresentationFormat>
  <Paragraphs>351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FY24 Budget  Town Hall</vt:lpstr>
      <vt:lpstr>Three year AFTE</vt:lpstr>
      <vt:lpstr>Enrollment | AFTE</vt:lpstr>
      <vt:lpstr>In Person vs Online Tuition Revenue FY24 Resident and Non-Resident</vt:lpstr>
      <vt:lpstr>Where Our Money Comes From</vt:lpstr>
      <vt:lpstr>FY24 Expense Budget Breakdown</vt:lpstr>
      <vt:lpstr>FY24 Budget Composition</vt:lpstr>
      <vt:lpstr>Revenue &amp; Expense Comparison FY24 &amp; FY25*</vt:lpstr>
      <vt:lpstr>Expense Comparison FY24 &amp; FY25*</vt:lpstr>
      <vt:lpstr>PPSC Overall Operating Expense per FY*</vt:lpstr>
      <vt:lpstr>Plans for the Future</vt:lpstr>
      <vt:lpstr>Budgeted General Fund Position FTE* by Category</vt:lpstr>
      <vt:lpstr>Approved Staffing Requests</vt:lpstr>
      <vt:lpstr>Approved Staffing Requests Cont.</vt:lpstr>
      <vt:lpstr>Reserve Balance History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Boyce, Carrie</dc:creator>
  <cp:lastModifiedBy>Boyce, Carrie</cp:lastModifiedBy>
  <cp:revision>2</cp:revision>
  <cp:lastPrinted>2024-04-05T15:22:22Z</cp:lastPrinted>
  <dcterms:created xsi:type="dcterms:W3CDTF">2023-12-05T18:54:29Z</dcterms:created>
  <dcterms:modified xsi:type="dcterms:W3CDTF">2024-04-08T21:08:13Z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0x010100D82F21C4D2FC854391D925ED2FBBA92C</vt:lpwstr>
  </property>
  <property fmtid="{D5CDD505-2E9C-101B-9397-08002B2CF9AE}" pid="3" name="MediaServiceImageTags">
    <vt:lpwstr/>
  </property>
</Properties>
</file>